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3" r:id="rId4"/>
    <p:sldId id="268" r:id="rId5"/>
    <p:sldId id="269" r:id="rId6"/>
    <p:sldId id="270" r:id="rId7"/>
    <p:sldId id="271" r:id="rId8"/>
    <p:sldId id="264" r:id="rId9"/>
    <p:sldId id="272" r:id="rId10"/>
    <p:sldId id="265" r:id="rId11"/>
    <p:sldId id="280" r:id="rId12"/>
    <p:sldId id="281" r:id="rId13"/>
    <p:sldId id="282" r:id="rId14"/>
    <p:sldId id="283" r:id="rId15"/>
    <p:sldId id="284" r:id="rId16"/>
    <p:sldId id="274" r:id="rId17"/>
    <p:sldId id="275" r:id="rId18"/>
    <p:sldId id="273" r:id="rId19"/>
    <p:sldId id="276" r:id="rId20"/>
    <p:sldId id="279" r:id="rId21"/>
    <p:sldId id="266" r:id="rId22"/>
    <p:sldId id="278" r:id="rId23"/>
    <p:sldId id="277" r:id="rId24"/>
    <p:sldId id="259" r:id="rId25"/>
    <p:sldId id="262" r:id="rId26"/>
    <p:sldId id="267" r:id="rId27"/>
    <p:sldId id="260" r:id="rId2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2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76894-35AE-489D-8838-B4648DDD3955}" v="5" dt="2023-02-08T18:16:08.243"/>
    <p1510:client id="{799734B6-B111-446D-A5C1-E201B8FDE2E8}" v="15" dt="2023-02-07T21:27:59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72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B6393D-5DD8-6A7A-C59D-1F73715E5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58C449-5F64-901B-A28B-32C932212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5FED2E-9371-39AA-6714-33C982FD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670249-396C-BB2B-4DB1-953DB8A8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85A5FB-1655-11AE-A4AB-AD834B7A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533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5C8D7-1971-1C94-1A4C-259EC852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E6B754-5481-F563-E718-D5DB91005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BC1493-4A84-3086-FDF3-31397540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B278F3-D748-2EFA-230C-9AD3436F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E0F883-6690-FEFC-8DE4-C609E42B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1009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FC0222-1E94-7442-988C-BA47C3509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0081C2-9509-8744-BFCA-EDCE7F40B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3D3C60-D3FC-6EA7-47B6-667CF2C9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D2AF03-4B2C-B1E9-F54F-4B9C2C06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A96F16-CBC3-9E61-5AD1-2967F3B2A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285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746A1-9184-3DD1-5FB4-AC63FDAF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7DD8EF-278B-1F5C-3F67-13BC60069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0DB0A-F709-9230-C8DE-A203F7F4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BFDEE2-1FB2-726C-2BC6-01551FCA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776E3C-4AB7-8D26-CC2A-D9A26F5F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1356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5AE678-4132-B9C7-43C9-1DF4DC2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7CA730-8CD6-2FC4-39C7-68395E8F1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9906ED-30BE-32B6-5D6D-2B86C58E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01257F-9250-B3FA-9836-9383197C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94BE60-2B47-CBCD-73DD-1BFAB042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0742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17DDF5-4913-5868-289D-C8AEFDA7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F83638-0304-ACF2-0B6B-68EDE84D8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D6CF09-AA58-4BF0-389A-FB5459AB2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23A6AF-1AE7-3A82-953D-CE4E2663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7E90F9-2781-0F36-BE9F-E8F57DBC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039D6-24A7-DD3A-95B2-4678A36B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8694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EC0E0-D261-5F54-3E85-C39E9704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8DC18F-0767-EA14-6C04-391B1B141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7E768E-28C6-919F-AC82-4CBB8C24B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AEEF6D-C127-AFF8-4904-5D999CC4F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6355F5-023C-9555-9155-822AC7C1E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E719C0-22EC-A6BE-FF39-6085EAA7B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0146EA-E015-1AB3-D866-78D9BE0D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61F9AB-EC3C-2FB3-95BC-D49CEEF9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0549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B364B-B89E-23E2-65D6-505E18BE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E2B1E6F-E456-1A96-EBEC-FDFA85FA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6D07BD-C62F-2175-EC12-7CBEE9FE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2A67E8-7FD3-6F71-FFAC-9FCC37BA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7701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8B6B95D-2CF9-4FEC-A7A8-72123B0F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715B176-60C6-EBF7-D06F-08D94499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FB3FC6-F2A4-0688-1D50-BC1CDD17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692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1F120-B11B-D5E7-077D-92216666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8DD00E-AC0E-FFFC-A423-F6B9E7346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BF3306-EBEA-4179-02CB-92B17BDA9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5DA3FD-C3DF-DED7-C995-8900CD70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8E8182-01C7-A555-2E5D-A87646E1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A5FDE1-3CC1-F227-461B-1726128B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4637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207ABF-D0B5-F3F7-D2E3-C455AF3B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C7A1CC-C01D-1D91-304E-270BCDB67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D347EA-589D-2B55-220B-0E0EBAA3A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03F0B-66DC-03EE-BD15-A6AF592B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1DB172-B65B-8BA3-0940-4CBD9B69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75FDD3-74D1-7E0E-225C-148A7847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3166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43DCEA-5082-1044-7771-E42891F9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8049D2-DCA4-8FFD-E97B-AEC46C8E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C14855-8CA4-4DE8-1215-DF9BE642D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A036-7E5A-454B-95E2-301349D7997B}" type="datetimeFigureOut">
              <a:rPr lang="en-GB" smtClean="0"/>
              <a:pPr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F1CDD2-978B-A7BE-1851-0FEF96895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589B2E-2723-9B75-1386-43C6C7158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1FF6B-6863-4307-9143-5CB2585D9B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0798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6B719-DAB9-0D16-9B7B-FFBF98E8D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6150" y="269119"/>
            <a:ext cx="4354619" cy="3159881"/>
          </a:xfrm>
        </p:spPr>
        <p:txBody>
          <a:bodyPr anchor="b">
            <a:normAutofit/>
          </a:bodyPr>
          <a:lstStyle/>
          <a:p>
            <a:r>
              <a:rPr lang="en-GB" sz="5400" b="1" dirty="0" err="1"/>
              <a:t>Arthog</a:t>
            </a:r>
            <a:r>
              <a:rPr lang="en-GB" sz="5400" b="1" dirty="0"/>
              <a:t> 2023</a:t>
            </a:r>
            <a:br>
              <a:rPr lang="en-GB" sz="5400" b="1" dirty="0"/>
            </a:br>
            <a:r>
              <a:rPr lang="en-GB" sz="5400" dirty="0"/>
              <a:t/>
            </a:r>
            <a:br>
              <a:rPr lang="en-GB" sz="5400" dirty="0"/>
            </a:br>
            <a:r>
              <a:rPr lang="en-GB" sz="5400" dirty="0"/>
              <a:t>March </a:t>
            </a:r>
            <a:br>
              <a:rPr lang="en-GB" sz="5400" dirty="0"/>
            </a:br>
            <a:r>
              <a:rPr lang="en-GB" sz="5400" dirty="0" smtClean="0"/>
              <a:t>29th-31st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8A0DAD-9401-4302-BFEA-F3AA05437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3429000"/>
            <a:ext cx="4087305" cy="1147863"/>
          </a:xfrm>
        </p:spPr>
        <p:txBody>
          <a:bodyPr anchor="t">
            <a:normAutofit/>
          </a:bodyPr>
          <a:lstStyle/>
          <a:p>
            <a:r>
              <a:rPr lang="en-GB" sz="2000" b="1"/>
              <a:t>Welcome and information event.</a:t>
            </a:r>
          </a:p>
        </p:txBody>
      </p:sp>
      <p:sp>
        <p:nvSpPr>
          <p:cNvPr id="1059" name="Freeform: Shape 1030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Photo">
            <a:extLst>
              <a:ext uri="{FF2B5EF4-FFF2-40B4-BE49-F238E27FC236}">
                <a16:creationId xmlns:a16="http://schemas.microsoft.com/office/drawing/2014/main" xmlns="" id="{5C6A79E2-3B93-CA0B-5437-AD11FD75E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9" r="16097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act us Information - Arthog">
            <a:extLst>
              <a:ext uri="{FF2B5EF4-FFF2-40B4-BE49-F238E27FC236}">
                <a16:creationId xmlns:a16="http://schemas.microsoft.com/office/drawing/2014/main" xmlns="" id="{FC0517CF-9DFF-0C44-2316-01D53503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0189" y="3892744"/>
            <a:ext cx="2628450" cy="174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37CE15-EA8A-CEB6-4F9C-6D002AA31609}"/>
              </a:ext>
            </a:extLst>
          </p:cNvPr>
          <p:cNvSpPr txBox="1"/>
          <p:nvPr/>
        </p:nvSpPr>
        <p:spPr>
          <a:xfrm>
            <a:off x="7889628" y="5817807"/>
            <a:ext cx="3389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Bwlchgwyn</a:t>
            </a:r>
            <a:r>
              <a:rPr lang="en-GB" dirty="0"/>
              <a:t>, </a:t>
            </a:r>
            <a:r>
              <a:rPr lang="en-GB" dirty="0" err="1"/>
              <a:t>Arthog</a:t>
            </a:r>
            <a:r>
              <a:rPr lang="en-GB" dirty="0"/>
              <a:t> LL39 1BX</a:t>
            </a:r>
          </a:p>
        </p:txBody>
      </p:sp>
    </p:spTree>
    <p:extLst>
      <p:ext uri="{BB962C8B-B14F-4D97-AF65-F5344CB8AC3E}">
        <p14:creationId xmlns:p14="http://schemas.microsoft.com/office/powerpoint/2010/main" xmlns="" val="124814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F6F30-F347-FB08-150A-86DE2987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910" y="0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Food arrangements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E1AEB5-7629-D66A-5644-A09D9E431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192" y="2438400"/>
            <a:ext cx="6788604" cy="3785419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Wednesday </a:t>
            </a:r>
            <a:r>
              <a:rPr lang="en-GB" sz="2000" b="1" dirty="0"/>
              <a:t>– Please bring a packed lunch</a:t>
            </a:r>
          </a:p>
          <a:p>
            <a:endParaRPr lang="en-GB" sz="2000" dirty="0"/>
          </a:p>
          <a:p>
            <a:r>
              <a:rPr lang="en-GB" sz="2000" dirty="0" smtClean="0"/>
              <a:t>Wednesday </a:t>
            </a:r>
            <a:r>
              <a:rPr lang="en-GB" sz="2000" dirty="0"/>
              <a:t>evening </a:t>
            </a:r>
            <a:r>
              <a:rPr lang="en-GB" sz="2000" dirty="0">
                <a:sym typeface="Wingdings" panose="05000000000000000000" pitchFamily="2" charset="2"/>
              </a:rPr>
              <a:t> Friday </a:t>
            </a:r>
            <a:r>
              <a:rPr lang="en-GB" sz="2000" dirty="0" smtClean="0">
                <a:sym typeface="Wingdings" panose="05000000000000000000" pitchFamily="2" charset="2"/>
              </a:rPr>
              <a:t>lunch -  </a:t>
            </a:r>
            <a:r>
              <a:rPr lang="en-GB" sz="2000" dirty="0">
                <a:sym typeface="Wingdings" panose="05000000000000000000" pitchFamily="2" charset="2"/>
              </a:rPr>
              <a:t>all meals provided</a:t>
            </a:r>
          </a:p>
          <a:p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>
                <a:sym typeface="Wingdings" panose="05000000000000000000" pitchFamily="2" charset="2"/>
              </a:rPr>
              <a:t>Please make sure you let us know of any specific allergens / dietary </a:t>
            </a:r>
            <a:r>
              <a:rPr lang="en-GB" sz="2000" dirty="0" smtClean="0">
                <a:sym typeface="Wingdings" panose="05000000000000000000" pitchFamily="2" charset="2"/>
              </a:rPr>
              <a:t>requirements on the consent form</a:t>
            </a:r>
            <a:r>
              <a:rPr lang="en-GB" sz="2000" dirty="0" smtClean="0">
                <a:sym typeface="Wingdings" panose="05000000000000000000" pitchFamily="2" charset="2"/>
              </a:rPr>
              <a:t>.</a:t>
            </a:r>
            <a:endParaRPr lang="en-GB" sz="2000" dirty="0">
              <a:sym typeface="Wingdings" panose="05000000000000000000" pitchFamily="2" charset="2"/>
            </a:endParaRPr>
          </a:p>
          <a:p>
            <a:endParaRPr lang="en-GB" sz="2000" dirty="0" smtClean="0">
              <a:sym typeface="Wingdings" panose="05000000000000000000" pitchFamily="2" charset="2"/>
            </a:endParaRPr>
          </a:p>
          <a:p>
            <a:r>
              <a:rPr lang="en-GB" sz="2000" dirty="0" smtClean="0">
                <a:sym typeface="Wingdings" panose="05000000000000000000" pitchFamily="2" charset="2"/>
              </a:rPr>
              <a:t>Jobs</a:t>
            </a:r>
            <a:endParaRPr lang="en-GB" sz="2000" dirty="0">
              <a:sym typeface="Wingdings" panose="05000000000000000000" pitchFamily="2" charset="2"/>
            </a:endParaRPr>
          </a:p>
        </p:txBody>
      </p:sp>
      <p:pic>
        <p:nvPicPr>
          <p:cNvPr id="5" name="Picture 4" descr="Variety of fresh salads">
            <a:extLst>
              <a:ext uri="{FF2B5EF4-FFF2-40B4-BE49-F238E27FC236}">
                <a16:creationId xmlns:a16="http://schemas.microsoft.com/office/drawing/2014/main" xmlns="" id="{2587A065-65B3-D05A-BBEE-2A272C0955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826" r="3205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CBB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71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4221" y="-252371"/>
            <a:ext cx="6627779" cy="72548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568" y="360323"/>
            <a:ext cx="48269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Wednesday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evening meal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5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560" y="360323"/>
            <a:ext cx="3340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Thursday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breakfast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4733" y="0"/>
            <a:ext cx="5127186" cy="68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6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568" y="360323"/>
            <a:ext cx="48269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Thurs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day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evening meal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2511" y="43166"/>
            <a:ext cx="4929489" cy="68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96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560" y="360323"/>
            <a:ext cx="3340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Friday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breakfast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8077" y="-1708725"/>
            <a:ext cx="5693923" cy="85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5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0475" y="138112"/>
            <a:ext cx="4591050" cy="6581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260" y="370051"/>
            <a:ext cx="23727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Lunch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menu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3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22720" cy="47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295" y="0"/>
            <a:ext cx="55137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8594" y="0"/>
            <a:ext cx="5733406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246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275329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"/>
            <a:ext cx="5791200" cy="507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735" y="206693"/>
            <a:ext cx="9464888" cy="640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099" y="1212048"/>
            <a:ext cx="11819106" cy="4826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3756" y="0"/>
            <a:ext cx="4201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Journey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55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204" y="228600"/>
            <a:ext cx="9545955" cy="64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D6F50-B568-43C8-CCC4-5A68A979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36940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Dormitories and overnight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2920" y="335280"/>
            <a:ext cx="74066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Boys dormitories – Rooms of 2, 3 and 4</a:t>
            </a:r>
          </a:p>
          <a:p>
            <a:endParaRPr lang="en-US" sz="4200" dirty="0" smtClean="0"/>
          </a:p>
          <a:p>
            <a:r>
              <a:rPr lang="en-US" sz="4200" dirty="0" smtClean="0"/>
              <a:t>Girls dormitories – Rooms of 9 and 4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xmlns="" val="35025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73139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7071" y="0"/>
            <a:ext cx="5904929" cy="423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243" y="270510"/>
            <a:ext cx="8943083" cy="638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to take kayaking - Liquid Logistics">
            <a:extLst>
              <a:ext uri="{FF2B5EF4-FFF2-40B4-BE49-F238E27FC236}">
                <a16:creationId xmlns:a16="http://schemas.microsoft.com/office/drawing/2014/main" xmlns="" id="{9F0FD7CB-E14D-CF45-5F7A-86DC290530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13" r="2" b="878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92392-9594-168C-47A3-AB3B386F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Kit list and all-weather essentials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BD31CD-2788-EF8A-93A2-81873C28C1D1}"/>
              </a:ext>
            </a:extLst>
          </p:cNvPr>
          <p:cNvSpPr/>
          <p:nvPr/>
        </p:nvSpPr>
        <p:spPr>
          <a:xfrm>
            <a:off x="186432" y="168676"/>
            <a:ext cx="4119562" cy="4982444"/>
          </a:xfrm>
          <a:prstGeom prst="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Sheet </a:t>
            </a:r>
            <a:r>
              <a:rPr lang="en-GB" sz="2000" b="1" dirty="0">
                <a:solidFill>
                  <a:schemeClr val="tx1"/>
                </a:solidFill>
              </a:rPr>
              <a:t>for bedding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Duvet cover (not the duvet!)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Pillowcase (not the pillow!)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Pyjamas</a:t>
            </a:r>
          </a:p>
          <a:p>
            <a:pPr algn="ctr">
              <a:lnSpc>
                <a:spcPct val="20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2 towels </a:t>
            </a:r>
            <a:r>
              <a:rPr lang="en-GB" sz="2000" b="1" dirty="0">
                <a:solidFill>
                  <a:schemeClr val="tx1"/>
                </a:solidFill>
              </a:rPr>
              <a:t>/ shower soap / shampoo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Toothbrush / toothpaste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Small thermos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745132-8BCD-2311-275A-7470005E5D4E}"/>
              </a:ext>
            </a:extLst>
          </p:cNvPr>
          <p:cNvSpPr/>
          <p:nvPr/>
        </p:nvSpPr>
        <p:spPr>
          <a:xfrm>
            <a:off x="4492405" y="168676"/>
            <a:ext cx="3703943" cy="4918226"/>
          </a:xfrm>
          <a:prstGeom prst="rect">
            <a:avLst/>
          </a:prstGeom>
          <a:solidFill>
            <a:schemeClr val="accent4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3-4 old t-shirts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2-3 </a:t>
            </a:r>
            <a:r>
              <a:rPr lang="en-GB" sz="2000" b="1" dirty="0">
                <a:solidFill>
                  <a:schemeClr val="tx1"/>
                </a:solidFill>
              </a:rPr>
              <a:t>jumper / fleece</a:t>
            </a:r>
          </a:p>
          <a:p>
            <a:pPr algn="ctr">
              <a:lnSpc>
                <a:spcPct val="15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3-4 </a:t>
            </a:r>
            <a:r>
              <a:rPr lang="en-GB" sz="2000" b="1" dirty="0">
                <a:solidFill>
                  <a:schemeClr val="tx1"/>
                </a:solidFill>
              </a:rPr>
              <a:t>set underwear</a:t>
            </a:r>
          </a:p>
          <a:p>
            <a:pPr algn="ctr">
              <a:lnSpc>
                <a:spcPct val="15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2-3 </a:t>
            </a:r>
            <a:r>
              <a:rPr lang="en-GB" sz="2000" b="1" dirty="0">
                <a:solidFill>
                  <a:schemeClr val="tx1"/>
                </a:solidFill>
              </a:rPr>
              <a:t>joggers / trousers</a:t>
            </a:r>
          </a:p>
          <a:p>
            <a:pPr algn="ctr">
              <a:lnSpc>
                <a:spcPct val="15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3-4 </a:t>
            </a:r>
            <a:r>
              <a:rPr lang="en-GB" sz="2000" b="1" dirty="0">
                <a:solidFill>
                  <a:schemeClr val="tx1"/>
                </a:solidFill>
              </a:rPr>
              <a:t>pairs socks (3 x thick!)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</a:rPr>
              <a:t>Woolly / warm hat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</a:rPr>
              <a:t>Gloves</a:t>
            </a:r>
          </a:p>
          <a:p>
            <a:pPr algn="ctr">
              <a:lnSpc>
                <a:spcPct val="15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Pairs </a:t>
            </a:r>
            <a:r>
              <a:rPr lang="en-GB" sz="2000" b="1" dirty="0">
                <a:solidFill>
                  <a:schemeClr val="tx1"/>
                </a:solidFill>
              </a:rPr>
              <a:t>of </a:t>
            </a:r>
            <a:r>
              <a:rPr lang="en-GB" sz="2000" b="1" dirty="0" smtClean="0">
                <a:solidFill>
                  <a:schemeClr val="tx1"/>
                </a:solidFill>
              </a:rPr>
              <a:t>boots </a:t>
            </a:r>
            <a:r>
              <a:rPr lang="en-GB" sz="2000" b="1" dirty="0">
                <a:solidFill>
                  <a:schemeClr val="tx1"/>
                </a:solidFill>
              </a:rPr>
              <a:t>/ trainers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</a:rPr>
              <a:t>Coat and over-trousers</a:t>
            </a:r>
          </a:p>
          <a:p>
            <a:pPr algn="ctr">
              <a:lnSpc>
                <a:spcPct val="150000"/>
              </a:lnSpc>
            </a:pP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6CF65D-6835-D884-AB1F-A73B993CCF3B}"/>
              </a:ext>
            </a:extLst>
          </p:cNvPr>
          <p:cNvSpPr/>
          <p:nvPr/>
        </p:nvSpPr>
        <p:spPr>
          <a:xfrm>
            <a:off x="8289937" y="183916"/>
            <a:ext cx="3703943" cy="4918226"/>
          </a:xfrm>
          <a:prstGeom prst="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GB" sz="2000" b="1" dirty="0" err="1" smtClean="0">
                <a:solidFill>
                  <a:schemeClr val="tx1"/>
                </a:solidFill>
              </a:rPr>
              <a:t>Wellies</a:t>
            </a:r>
            <a:r>
              <a:rPr lang="en-GB" sz="2000" b="1" dirty="0" smtClean="0">
                <a:solidFill>
                  <a:schemeClr val="tx1"/>
                </a:solidFill>
              </a:rPr>
              <a:t> (if wish)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Swimwear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Drinks bottle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tx1"/>
                </a:solidFill>
              </a:rPr>
              <a:t>2 plastic carrier bags</a:t>
            </a:r>
          </a:p>
          <a:p>
            <a:pPr algn="ctr">
              <a:lnSpc>
                <a:spcPct val="200000"/>
              </a:lnSpc>
            </a:pPr>
            <a:r>
              <a:rPr lang="en-GB" sz="2000" b="1" dirty="0" smtClean="0">
                <a:solidFill>
                  <a:schemeClr val="tx1"/>
                </a:solidFill>
              </a:rPr>
              <a:t>Torch (if wish)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7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to take kayaking - Liquid Logistics">
            <a:extLst>
              <a:ext uri="{FF2B5EF4-FFF2-40B4-BE49-F238E27FC236}">
                <a16:creationId xmlns:a16="http://schemas.microsoft.com/office/drawing/2014/main" xmlns="" id="{9F0FD7CB-E14D-CF45-5F7A-86DC290530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13" r="2" b="878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92392-9594-168C-47A3-AB3B386F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Useful hints and tips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BD31CD-2788-EF8A-93A2-81873C28C1D1}"/>
              </a:ext>
            </a:extLst>
          </p:cNvPr>
          <p:cNvSpPr/>
          <p:nvPr/>
        </p:nvSpPr>
        <p:spPr>
          <a:xfrm>
            <a:off x="186431" y="168676"/>
            <a:ext cx="11779145" cy="4918226"/>
          </a:xfrm>
          <a:prstGeom prst="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1) Involve </a:t>
            </a:r>
            <a:r>
              <a:rPr lang="en-GB" sz="2000" dirty="0" smtClean="0">
                <a:solidFill>
                  <a:schemeClr val="tx1"/>
                </a:solidFill>
              </a:rPr>
              <a:t>pupils </a:t>
            </a:r>
            <a:r>
              <a:rPr lang="en-GB" sz="2000" dirty="0">
                <a:solidFill>
                  <a:schemeClr val="tx1"/>
                </a:solidFill>
              </a:rPr>
              <a:t>in packing so they know what they are taking with them</a:t>
            </a:r>
          </a:p>
          <a:p>
            <a:pPr algn="ctr">
              <a:lnSpc>
                <a:spcPct val="2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2) Write </a:t>
            </a:r>
            <a:r>
              <a:rPr lang="en-GB" sz="2000" dirty="0">
                <a:solidFill>
                  <a:schemeClr val="tx1"/>
                </a:solidFill>
              </a:rPr>
              <a:t>names on items</a:t>
            </a:r>
          </a:p>
          <a:p>
            <a:pPr algn="ctr">
              <a:lnSpc>
                <a:spcPct val="2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3) Do </a:t>
            </a:r>
            <a:r>
              <a:rPr lang="en-GB" sz="2000" dirty="0">
                <a:solidFill>
                  <a:schemeClr val="tx1"/>
                </a:solidFill>
              </a:rPr>
              <a:t>not bring mobile phones, </a:t>
            </a:r>
            <a:r>
              <a:rPr lang="en-GB" sz="2000" dirty="0" smtClean="0">
                <a:solidFill>
                  <a:schemeClr val="tx1"/>
                </a:solidFill>
              </a:rPr>
              <a:t>cameras, music </a:t>
            </a:r>
            <a:r>
              <a:rPr lang="en-GB" sz="2000" dirty="0">
                <a:solidFill>
                  <a:schemeClr val="tx1"/>
                </a:solidFill>
              </a:rPr>
              <a:t>players, computer games, </a:t>
            </a:r>
            <a:r>
              <a:rPr lang="en-GB" sz="2000" dirty="0" smtClean="0">
                <a:solidFill>
                  <a:schemeClr val="tx1"/>
                </a:solidFill>
              </a:rPr>
              <a:t>jewellery </a:t>
            </a:r>
            <a:r>
              <a:rPr lang="en-GB" sz="2000" dirty="0">
                <a:solidFill>
                  <a:schemeClr val="tx1"/>
                </a:solidFill>
              </a:rPr>
              <a:t>and fashion clothes</a:t>
            </a:r>
          </a:p>
          <a:p>
            <a:pPr algn="ctr">
              <a:lnSpc>
                <a:spcPct val="2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4) Practice </a:t>
            </a:r>
            <a:r>
              <a:rPr lang="en-GB" sz="2000" dirty="0">
                <a:solidFill>
                  <a:schemeClr val="tx1"/>
                </a:solidFill>
              </a:rPr>
              <a:t>making your bed!</a:t>
            </a:r>
          </a:p>
          <a:p>
            <a:pPr algn="ctr">
              <a:lnSpc>
                <a:spcPct val="2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5) Casual </a:t>
            </a:r>
            <a:r>
              <a:rPr lang="en-GB" sz="2000" dirty="0">
                <a:solidFill>
                  <a:schemeClr val="tx1"/>
                </a:solidFill>
              </a:rPr>
              <a:t>warm clothes are the most useful – there is a drying room.</a:t>
            </a:r>
          </a:p>
          <a:p>
            <a:pPr algn="ctr">
              <a:lnSpc>
                <a:spcPct val="2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6) No </a:t>
            </a:r>
            <a:r>
              <a:rPr lang="en-GB" sz="2000" dirty="0" smtClean="0">
                <a:solidFill>
                  <a:schemeClr val="tx1"/>
                </a:solidFill>
              </a:rPr>
              <a:t>need to bring any money.</a:t>
            </a:r>
            <a:endParaRPr lang="en-GB" sz="20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7) No </a:t>
            </a:r>
            <a:r>
              <a:rPr lang="en-GB" sz="2000" dirty="0">
                <a:solidFill>
                  <a:schemeClr val="tx1"/>
                </a:solidFill>
              </a:rPr>
              <a:t>aerosol or deodorant sprays, roll on is great!</a:t>
            </a:r>
          </a:p>
        </p:txBody>
      </p:sp>
    </p:spTree>
    <p:extLst>
      <p:ext uri="{BB962C8B-B14F-4D97-AF65-F5344CB8AC3E}">
        <p14:creationId xmlns:p14="http://schemas.microsoft.com/office/powerpoint/2010/main" xmlns="" val="4197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4" name="Rectangle 7174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5" name="Title 1">
            <a:extLst>
              <a:ext uri="{FF2B5EF4-FFF2-40B4-BE49-F238E27FC236}">
                <a16:creationId xmlns:a16="http://schemas.microsoft.com/office/drawing/2014/main" xmlns="" id="{61460B34-3237-CEAA-696E-27013708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840" y="243205"/>
            <a:ext cx="6797040" cy="716915"/>
          </a:xfrm>
        </p:spPr>
        <p:txBody>
          <a:bodyPr>
            <a:normAutofit/>
          </a:bodyPr>
          <a:lstStyle/>
          <a:p>
            <a:r>
              <a:rPr lang="en-GB" sz="3700" dirty="0"/>
              <a:t>The key to a successful trip.</a:t>
            </a:r>
          </a:p>
        </p:txBody>
      </p:sp>
      <p:pic>
        <p:nvPicPr>
          <p:cNvPr id="7170" name="Picture 2" descr="3 Steps to Achieve Personal Success - Effective Managers">
            <a:extLst>
              <a:ext uri="{FF2B5EF4-FFF2-40B4-BE49-F238E27FC236}">
                <a16:creationId xmlns:a16="http://schemas.microsoft.com/office/drawing/2014/main" xmlns="" id="{B1714286-DFF7-11E9-D8D7-170266672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23" r="20495"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86" name="Content Placeholder 2">
            <a:extLst>
              <a:ext uri="{FF2B5EF4-FFF2-40B4-BE49-F238E27FC236}">
                <a16:creationId xmlns:a16="http://schemas.microsoft.com/office/drawing/2014/main" xmlns="" id="{2DFEF252-9CFE-4197-EA18-28B51E2DA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19" y="1036320"/>
            <a:ext cx="5120641" cy="5608320"/>
          </a:xfrm>
        </p:spPr>
        <p:txBody>
          <a:bodyPr>
            <a:normAutofit fontScale="92500" lnSpcReduction="10000"/>
          </a:bodyPr>
          <a:lstStyle/>
          <a:p>
            <a:r>
              <a:rPr lang="en-GB" sz="3500" b="1" dirty="0"/>
              <a:t>Behaviour</a:t>
            </a:r>
          </a:p>
          <a:p>
            <a:pPr lvl="1"/>
            <a:r>
              <a:rPr lang="en-GB" sz="3500" b="1" dirty="0" smtClean="0"/>
              <a:t>Positive </a:t>
            </a:r>
            <a:r>
              <a:rPr lang="en-GB" sz="3500" b="1" dirty="0"/>
              <a:t>attitudes bring positive outcomes</a:t>
            </a:r>
          </a:p>
          <a:p>
            <a:pPr lvl="1"/>
            <a:r>
              <a:rPr lang="en-GB" sz="3500" dirty="0"/>
              <a:t>Everyone wants a safe, fun and incredible time.</a:t>
            </a:r>
          </a:p>
          <a:p>
            <a:pPr lvl="1"/>
            <a:r>
              <a:rPr lang="en-GB" sz="3500" dirty="0"/>
              <a:t>Make sure to be kind and supportive to everyone</a:t>
            </a:r>
          </a:p>
          <a:p>
            <a:pPr lvl="1"/>
            <a:r>
              <a:rPr lang="en-GB" sz="3500" dirty="0"/>
              <a:t>Listen to instructions and follow expectations</a:t>
            </a:r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10803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508D8-2B77-BD12-C194-3138C7F8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0"/>
            <a:ext cx="6586491" cy="2949606"/>
          </a:xfrm>
        </p:spPr>
        <p:txBody>
          <a:bodyPr anchor="b">
            <a:normAutofit/>
          </a:bodyPr>
          <a:lstStyle/>
          <a:p>
            <a:r>
              <a:rPr lang="en-GB" sz="4100" b="1" dirty="0"/>
              <a:t>Q &amp; A. – Any questions?</a:t>
            </a:r>
            <a:br>
              <a:rPr lang="en-GB" sz="4100" b="1" dirty="0"/>
            </a:br>
            <a:r>
              <a:rPr lang="en-GB" sz="4100" b="1" dirty="0"/>
              <a:t/>
            </a:r>
            <a:br>
              <a:rPr lang="en-GB" sz="4100" b="1" dirty="0"/>
            </a:br>
            <a:r>
              <a:rPr lang="en-GB" sz="4100" dirty="0"/>
              <a:t/>
            </a:r>
            <a:br>
              <a:rPr lang="en-GB" sz="4100" dirty="0"/>
            </a:br>
            <a:endParaRPr lang="en-GB" sz="4100" dirty="0"/>
          </a:p>
        </p:txBody>
      </p:sp>
      <p:pic>
        <p:nvPicPr>
          <p:cNvPr id="6" name="Picture 5" descr="A close up of water droplets&#10;&#10;Description automatically generated with low confidence">
            <a:extLst>
              <a:ext uri="{FF2B5EF4-FFF2-40B4-BE49-F238E27FC236}">
                <a16:creationId xmlns:a16="http://schemas.microsoft.com/office/drawing/2014/main" xmlns="" id="{E405FD34-FFB2-D965-0265-05BC120A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625" r="3035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9142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ld clock live wallpaper PRO:Amazon.co.uk:Appstore for Android">
            <a:extLst>
              <a:ext uri="{FF2B5EF4-FFF2-40B4-BE49-F238E27FC236}">
                <a16:creationId xmlns:a16="http://schemas.microsoft.com/office/drawing/2014/main" xmlns="" id="{5757ACD3-1D54-820E-6E37-3219B6213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1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5C5C77-5AF2-C6D1-E96C-DB239CD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Trip timings – the essentials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F30274D-CF59-4874-D29D-C15DB8E37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1658"/>
            <a:ext cx="5157787" cy="823912"/>
          </a:xfrm>
        </p:spPr>
        <p:txBody>
          <a:bodyPr/>
          <a:lstStyle/>
          <a:p>
            <a:pPr algn="ctr"/>
            <a:r>
              <a:rPr lang="en-GB"/>
              <a:t>WBS School </a:t>
            </a:r>
            <a:r>
              <a:rPr lang="en-GB">
                <a:sym typeface="Wingdings" panose="05000000000000000000" pitchFamily="2" charset="2"/>
              </a:rPr>
              <a:t> Arthog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694033-8FDD-3B6C-1246-7E54E23DD5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Please arrive at a </a:t>
            </a:r>
            <a:r>
              <a:rPr lang="en-GB" b="1" dirty="0"/>
              <a:t>normal time </a:t>
            </a:r>
            <a:r>
              <a:rPr lang="en-GB" dirty="0"/>
              <a:t>for school </a:t>
            </a:r>
            <a:r>
              <a:rPr lang="en-GB" dirty="0" smtClean="0"/>
              <a:t>on Wednesday 29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/>
              <a:t>March.</a:t>
            </a:r>
          </a:p>
          <a:p>
            <a:r>
              <a:rPr lang="en-GB" dirty="0" smtClean="0"/>
              <a:t>Depart </a:t>
            </a:r>
            <a:r>
              <a:rPr lang="en-GB" dirty="0"/>
              <a:t>school at </a:t>
            </a:r>
            <a:r>
              <a:rPr lang="en-GB" b="1" dirty="0" smtClean="0"/>
              <a:t>9.30am</a:t>
            </a:r>
          </a:p>
          <a:p>
            <a:r>
              <a:rPr lang="en-GB" dirty="0" smtClean="0"/>
              <a:t>Arrival time at </a:t>
            </a:r>
            <a:r>
              <a:rPr lang="en-GB" dirty="0" err="1" smtClean="0"/>
              <a:t>Arthog</a:t>
            </a:r>
            <a:r>
              <a:rPr lang="en-GB" dirty="0" smtClean="0"/>
              <a:t> </a:t>
            </a:r>
            <a:r>
              <a:rPr lang="en-GB" b="1" dirty="0" smtClean="0"/>
              <a:t>11:30am</a:t>
            </a:r>
          </a:p>
          <a:p>
            <a:r>
              <a:rPr lang="en-GB" b="1" dirty="0" smtClean="0"/>
              <a:t>Lunch on arrival</a:t>
            </a:r>
            <a:endParaRPr lang="en-GB" b="1" dirty="0"/>
          </a:p>
          <a:p>
            <a:endParaRPr lang="en-GB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A682C14-A2AF-F1E8-0739-5EA29EEFB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30834" y="1481658"/>
            <a:ext cx="3624553" cy="823912"/>
          </a:xfrm>
        </p:spPr>
        <p:txBody>
          <a:bodyPr/>
          <a:lstStyle/>
          <a:p>
            <a:pPr algn="ctr"/>
            <a:r>
              <a:rPr lang="en-GB"/>
              <a:t>Arthog </a:t>
            </a:r>
            <a:r>
              <a:rPr lang="en-GB">
                <a:sym typeface="Wingdings" panose="05000000000000000000" pitchFamily="2" charset="2"/>
              </a:rPr>
              <a:t> WBS School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6768BB3-0CB6-12AB-549E-09ACE73E3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30836" y="2505075"/>
            <a:ext cx="3624552" cy="3684588"/>
          </a:xfrm>
        </p:spPr>
        <p:txBody>
          <a:bodyPr>
            <a:normAutofit/>
          </a:bodyPr>
          <a:lstStyle/>
          <a:p>
            <a:r>
              <a:rPr lang="en-GB" dirty="0"/>
              <a:t>Return from </a:t>
            </a:r>
            <a:r>
              <a:rPr lang="en-GB" dirty="0" err="1"/>
              <a:t>Arthog</a:t>
            </a:r>
            <a:r>
              <a:rPr lang="en-GB" dirty="0"/>
              <a:t> to arrive at school for </a:t>
            </a:r>
            <a:r>
              <a:rPr lang="en-GB" b="1" dirty="0" smtClean="0"/>
              <a:t>3pm </a:t>
            </a:r>
            <a:r>
              <a:rPr lang="en-GB" b="1" dirty="0"/>
              <a:t>on </a:t>
            </a:r>
            <a:r>
              <a:rPr lang="en-GB" b="1" dirty="0" smtClean="0"/>
              <a:t>31st </a:t>
            </a:r>
            <a:r>
              <a:rPr lang="en-GB" b="1" dirty="0"/>
              <a:t>March</a:t>
            </a:r>
          </a:p>
          <a:p>
            <a:r>
              <a:rPr lang="en-GB" dirty="0" smtClean="0"/>
              <a:t>Pupils </a:t>
            </a:r>
            <a:r>
              <a:rPr lang="en-GB" dirty="0"/>
              <a:t>to be picked up / have set arrangements for collection.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C7DB455-A3D7-E426-C734-FD6A8467C831}"/>
              </a:ext>
            </a:extLst>
          </p:cNvPr>
          <p:cNvCxnSpPr/>
          <p:nvPr/>
        </p:nvCxnSpPr>
        <p:spPr>
          <a:xfrm>
            <a:off x="6716684" y="1690688"/>
            <a:ext cx="0" cy="469348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D64B9A2-A160-87C8-AB2D-185FDF56E047}"/>
              </a:ext>
            </a:extLst>
          </p:cNvPr>
          <p:cNvCxnSpPr/>
          <p:nvPr/>
        </p:nvCxnSpPr>
        <p:spPr>
          <a:xfrm>
            <a:off x="6849687" y="1690688"/>
            <a:ext cx="0" cy="469348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3345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" y="30114240"/>
            <a:ext cx="8633460" cy="1151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" y="274320"/>
            <a:ext cx="5707888" cy="565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7905" y="280034"/>
            <a:ext cx="5868104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154" y="315278"/>
            <a:ext cx="9824085" cy="632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4458" y="241934"/>
            <a:ext cx="9417626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4" y="223838"/>
            <a:ext cx="3669213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371" y="243840"/>
            <a:ext cx="785087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1188D1-EC56-AD72-FD4E-6C19BD1C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68602" cy="947815"/>
          </a:xfrm>
        </p:spPr>
        <p:txBody>
          <a:bodyPr anchor="b">
            <a:normAutofit/>
          </a:bodyPr>
          <a:lstStyle/>
          <a:p>
            <a:r>
              <a:rPr lang="en-GB" sz="5400" b="1" dirty="0"/>
              <a:t>Activities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0B1FE4C-59AC-BC44-04D8-85EC967A0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059338"/>
            <a:ext cx="4709160" cy="5615781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Team building</a:t>
            </a:r>
          </a:p>
          <a:p>
            <a:r>
              <a:rPr lang="en-GB" sz="4000" dirty="0" smtClean="0"/>
              <a:t>Night walk</a:t>
            </a:r>
          </a:p>
          <a:p>
            <a:r>
              <a:rPr lang="en-GB" sz="4000" dirty="0" smtClean="0"/>
              <a:t>Beach walk</a:t>
            </a:r>
          </a:p>
          <a:p>
            <a:r>
              <a:rPr lang="en-GB" sz="4000" b="1" dirty="0" smtClean="0">
                <a:solidFill>
                  <a:srgbClr val="7030A0"/>
                </a:solidFill>
              </a:rPr>
              <a:t>Gorge walking / scrambling</a:t>
            </a:r>
          </a:p>
          <a:p>
            <a:r>
              <a:rPr lang="en-GB" sz="4000" b="1" dirty="0" smtClean="0">
                <a:solidFill>
                  <a:srgbClr val="7030A0"/>
                </a:solidFill>
              </a:rPr>
              <a:t>Rock climbing</a:t>
            </a:r>
          </a:p>
          <a:p>
            <a:r>
              <a:rPr lang="en-GB" sz="4000" dirty="0" smtClean="0"/>
              <a:t>Orienteering</a:t>
            </a:r>
          </a:p>
          <a:p>
            <a:r>
              <a:rPr lang="en-GB" sz="4000" dirty="0" smtClean="0"/>
              <a:t>Nightline</a:t>
            </a:r>
            <a:endParaRPr lang="en-GB" sz="4000" dirty="0"/>
          </a:p>
          <a:p>
            <a:endParaRPr lang="en-GB" sz="2200" dirty="0"/>
          </a:p>
        </p:txBody>
      </p:sp>
      <p:pic>
        <p:nvPicPr>
          <p:cNvPr id="6146" name="Picture 2" descr="Best trails in Arthog | AllTrails">
            <a:extLst>
              <a:ext uri="{FF2B5EF4-FFF2-40B4-BE49-F238E27FC236}">
                <a16:creationId xmlns:a16="http://schemas.microsoft.com/office/drawing/2014/main" xmlns="" id="{C5ADD7D8-2EEB-894D-9583-632FD5B83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65" r="2867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63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969" y="239078"/>
            <a:ext cx="9424921" cy="637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384</Words>
  <Application>Microsoft Office PowerPoint</Application>
  <PresentationFormat>Custom</PresentationFormat>
  <Paragraphs>80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Arthog 2023  March  29th-31st</vt:lpstr>
      <vt:lpstr>Slide 2</vt:lpstr>
      <vt:lpstr>Trip timings – the essentials</vt:lpstr>
      <vt:lpstr>Slide 4</vt:lpstr>
      <vt:lpstr>Slide 5</vt:lpstr>
      <vt:lpstr>Slide 6</vt:lpstr>
      <vt:lpstr>Slide 7</vt:lpstr>
      <vt:lpstr>Activities</vt:lpstr>
      <vt:lpstr>Slide 9</vt:lpstr>
      <vt:lpstr>Food arrangements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Dormitories and overnight</vt:lpstr>
      <vt:lpstr>Slide 22</vt:lpstr>
      <vt:lpstr>Slide 23</vt:lpstr>
      <vt:lpstr>Kit list and all-weather essentials</vt:lpstr>
      <vt:lpstr>Useful hints and tips</vt:lpstr>
      <vt:lpstr>The key to a successful trip.</vt:lpstr>
      <vt:lpstr>Q &amp; A. – Any questions?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Arthog 2023  March  20-24th</dc:title>
  <dc:creator>Nicola Warburton</dc:creator>
  <cp:lastModifiedBy>Gareth Hughes</cp:lastModifiedBy>
  <cp:revision>12</cp:revision>
  <dcterms:created xsi:type="dcterms:W3CDTF">2023-02-06T20:36:45Z</dcterms:created>
  <dcterms:modified xsi:type="dcterms:W3CDTF">2023-03-01T21:13:49Z</dcterms:modified>
</cp:coreProperties>
</file>