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59" autoAdjust="0"/>
    <p:restoredTop sz="86380" autoAdjust="0"/>
  </p:normalViewPr>
  <p:slideViewPr>
    <p:cSldViewPr>
      <p:cViewPr varScale="1">
        <p:scale>
          <a:sx n="74" d="100"/>
          <a:sy n="74" d="100"/>
        </p:scale>
        <p:origin x="-22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3" y="1052736"/>
          <a:ext cx="8712967" cy="2952328"/>
        </p:xfrm>
        <a:graphic>
          <a:graphicData uri="http://schemas.openxmlformats.org/drawingml/2006/table">
            <a:tbl>
              <a:tblPr/>
              <a:tblGrid>
                <a:gridCol w="8712967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 (Measurement)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2.3.21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convert units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of metric measurement, understanding x and 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+mn-cs"/>
                        </a:rPr>
                        <a:t>÷ by 10, 100 and 1,000 when converting g and kg, ml and l, cm and m.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calculate % of measurements.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www.gridgit.com/postpic/2012/06/metric-units-of-length-measurement_378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58145"/>
            <a:ext cx="3960440" cy="2799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operation and measurement to convert between g and kg.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6E72EC0-197B-42DC-9FEF-E870D218F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8073697"/>
              </p:ext>
            </p:extLst>
          </p:nvPr>
        </p:nvGraphicFramePr>
        <p:xfrm>
          <a:off x="1632555" y="3060653"/>
          <a:ext cx="5878890" cy="1052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000">
                  <a:extLst>
                    <a:ext uri="{9D8B030D-6E8A-4147-A177-3AD203B41FA5}">
                      <a16:colId xmlns="" xmlns:a16="http://schemas.microsoft.com/office/drawing/2014/main" val="4268724113"/>
                    </a:ext>
                  </a:extLst>
                </a:gridCol>
                <a:gridCol w="1052307">
                  <a:extLst>
                    <a:ext uri="{9D8B030D-6E8A-4147-A177-3AD203B41FA5}">
                      <a16:colId xmlns="" xmlns:a16="http://schemas.microsoft.com/office/drawing/2014/main" val="1825918711"/>
                    </a:ext>
                  </a:extLst>
                </a:gridCol>
                <a:gridCol w="561231">
                  <a:extLst>
                    <a:ext uri="{9D8B030D-6E8A-4147-A177-3AD203B41FA5}">
                      <a16:colId xmlns="" xmlns:a16="http://schemas.microsoft.com/office/drawing/2014/main" val="112906091"/>
                    </a:ext>
                  </a:extLst>
                </a:gridCol>
                <a:gridCol w="1220676">
                  <a:extLst>
                    <a:ext uri="{9D8B030D-6E8A-4147-A177-3AD203B41FA5}">
                      <a16:colId xmlns="" xmlns:a16="http://schemas.microsoft.com/office/drawing/2014/main" val="1823910635"/>
                    </a:ext>
                  </a:extLst>
                </a:gridCol>
                <a:gridCol w="1220676">
                  <a:extLst>
                    <a:ext uri="{9D8B030D-6E8A-4147-A177-3AD203B41FA5}">
                      <a16:colId xmlns="" xmlns:a16="http://schemas.microsoft.com/office/drawing/2014/main" val="3829094027"/>
                    </a:ext>
                  </a:extLst>
                </a:gridCol>
              </a:tblGrid>
              <a:tr h="771692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285g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82902311"/>
                  </a:ext>
                </a:extLst>
              </a:tr>
              <a:tr h="2806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01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681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operation and measurement to convert between g and kg.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6E72EC0-197B-42DC-9FEF-E870D218F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118612"/>
              </p:ext>
            </p:extLst>
          </p:nvPr>
        </p:nvGraphicFramePr>
        <p:xfrm>
          <a:off x="1632555" y="3060653"/>
          <a:ext cx="5878890" cy="1052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000">
                  <a:extLst>
                    <a:ext uri="{9D8B030D-6E8A-4147-A177-3AD203B41FA5}">
                      <a16:colId xmlns="" xmlns:a16="http://schemas.microsoft.com/office/drawing/2014/main" val="4268724113"/>
                    </a:ext>
                  </a:extLst>
                </a:gridCol>
                <a:gridCol w="1052307">
                  <a:extLst>
                    <a:ext uri="{9D8B030D-6E8A-4147-A177-3AD203B41FA5}">
                      <a16:colId xmlns="" xmlns:a16="http://schemas.microsoft.com/office/drawing/2014/main" val="1825918711"/>
                    </a:ext>
                  </a:extLst>
                </a:gridCol>
                <a:gridCol w="561231">
                  <a:extLst>
                    <a:ext uri="{9D8B030D-6E8A-4147-A177-3AD203B41FA5}">
                      <a16:colId xmlns="" xmlns:a16="http://schemas.microsoft.com/office/drawing/2014/main" val="112906091"/>
                    </a:ext>
                  </a:extLst>
                </a:gridCol>
                <a:gridCol w="1220676">
                  <a:extLst>
                    <a:ext uri="{9D8B030D-6E8A-4147-A177-3AD203B41FA5}">
                      <a16:colId xmlns="" xmlns:a16="http://schemas.microsoft.com/office/drawing/2014/main" val="1823910635"/>
                    </a:ext>
                  </a:extLst>
                </a:gridCol>
                <a:gridCol w="1220676">
                  <a:extLst>
                    <a:ext uri="{9D8B030D-6E8A-4147-A177-3AD203B41FA5}">
                      <a16:colId xmlns="" xmlns:a16="http://schemas.microsoft.com/office/drawing/2014/main" val="3829094027"/>
                    </a:ext>
                  </a:extLst>
                </a:gridCol>
              </a:tblGrid>
              <a:tr h="771692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285g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1,000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0.285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82902311"/>
                  </a:ext>
                </a:extLst>
              </a:tr>
              <a:tr h="2806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01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21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errors in these conversions: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16B42B1-CAAF-47E3-979B-092CEAC00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3796002"/>
              </p:ext>
            </p:extLst>
          </p:nvPr>
        </p:nvGraphicFramePr>
        <p:xfrm>
          <a:off x="1892373" y="2054007"/>
          <a:ext cx="5359255" cy="3092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016">
                  <a:extLst>
                    <a:ext uri="{9D8B030D-6E8A-4147-A177-3AD203B41FA5}">
                      <a16:colId xmlns="" xmlns:a16="http://schemas.microsoft.com/office/drawing/2014/main" val="1817693290"/>
                    </a:ext>
                  </a:extLst>
                </a:gridCol>
                <a:gridCol w="1812952">
                  <a:extLst>
                    <a:ext uri="{9D8B030D-6E8A-4147-A177-3AD203B41FA5}">
                      <a16:colId xmlns="" xmlns:a16="http://schemas.microsoft.com/office/drawing/2014/main" val="4121098538"/>
                    </a:ext>
                  </a:extLst>
                </a:gridCol>
                <a:gridCol w="704844">
                  <a:extLst>
                    <a:ext uri="{9D8B030D-6E8A-4147-A177-3AD203B41FA5}">
                      <a16:colId xmlns="" xmlns:a16="http://schemas.microsoft.com/office/drawing/2014/main" val="170959852"/>
                    </a:ext>
                  </a:extLst>
                </a:gridCol>
                <a:gridCol w="2128443">
                  <a:extLst>
                    <a:ext uri="{9D8B030D-6E8A-4147-A177-3AD203B41FA5}">
                      <a16:colId xmlns="" xmlns:a16="http://schemas.microsoft.com/office/drawing/2014/main" val="227259664"/>
                    </a:ext>
                  </a:extLst>
                </a:gridCol>
              </a:tblGrid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1,565g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1.565kg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9097265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2.35L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235ml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213550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15cm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150mm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3613426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1,500mm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1.05m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22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229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the errors in these conversions: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16B42B1-CAAF-47E3-979B-092CEAC00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5241884"/>
              </p:ext>
            </p:extLst>
          </p:nvPr>
        </p:nvGraphicFramePr>
        <p:xfrm>
          <a:off x="1892373" y="2054007"/>
          <a:ext cx="5359255" cy="3092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016">
                  <a:extLst>
                    <a:ext uri="{9D8B030D-6E8A-4147-A177-3AD203B41FA5}">
                      <a16:colId xmlns="" xmlns:a16="http://schemas.microsoft.com/office/drawing/2014/main" val="1817693290"/>
                    </a:ext>
                  </a:extLst>
                </a:gridCol>
                <a:gridCol w="1812952">
                  <a:extLst>
                    <a:ext uri="{9D8B030D-6E8A-4147-A177-3AD203B41FA5}">
                      <a16:colId xmlns="" xmlns:a16="http://schemas.microsoft.com/office/drawing/2014/main" val="4121098538"/>
                    </a:ext>
                  </a:extLst>
                </a:gridCol>
                <a:gridCol w="704844">
                  <a:extLst>
                    <a:ext uri="{9D8B030D-6E8A-4147-A177-3AD203B41FA5}">
                      <a16:colId xmlns="" xmlns:a16="http://schemas.microsoft.com/office/drawing/2014/main" val="170959852"/>
                    </a:ext>
                  </a:extLst>
                </a:gridCol>
                <a:gridCol w="2128443">
                  <a:extLst>
                    <a:ext uri="{9D8B030D-6E8A-4147-A177-3AD203B41FA5}">
                      <a16:colId xmlns="" xmlns:a16="http://schemas.microsoft.com/office/drawing/2014/main" val="227259664"/>
                    </a:ext>
                  </a:extLst>
                </a:gridCol>
              </a:tblGrid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1,565g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1.565kg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99097265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2.35L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2,350ml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6213550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15cm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150mm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43613426"/>
                  </a:ext>
                </a:extLst>
              </a:tr>
              <a:tr h="773218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1,500mm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85159" marR="185159" marT="92578" marB="925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1.5m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122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636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CE2BD8-594C-4973-AC80-6BB7FF827F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05941EF-3C2A-493C-BE3A-10C74BF398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garden pond has a maximum water allowance of 24.865L</a:t>
            </a: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Josie uses 6 bottles in total and fills her pond to capacity. How many of each size did she use?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DC404401-7CD3-487B-BE53-0C8F4A46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1314202"/>
              </p:ext>
            </p:extLst>
          </p:nvPr>
        </p:nvGraphicFramePr>
        <p:xfrm>
          <a:off x="1049226" y="4229154"/>
          <a:ext cx="7045548" cy="94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154">
                  <a:extLst>
                    <a:ext uri="{9D8B030D-6E8A-4147-A177-3AD203B41FA5}">
                      <a16:colId xmlns="" xmlns:a16="http://schemas.microsoft.com/office/drawing/2014/main" val="2452533353"/>
                    </a:ext>
                  </a:extLst>
                </a:gridCol>
                <a:gridCol w="339543">
                  <a:extLst>
                    <a:ext uri="{9D8B030D-6E8A-4147-A177-3AD203B41FA5}">
                      <a16:colId xmlns="" xmlns:a16="http://schemas.microsoft.com/office/drawing/2014/main" val="2821227201"/>
                    </a:ext>
                  </a:extLst>
                </a:gridCol>
                <a:gridCol w="2122154">
                  <a:extLst>
                    <a:ext uri="{9D8B030D-6E8A-4147-A177-3AD203B41FA5}">
                      <a16:colId xmlns="" xmlns:a16="http://schemas.microsoft.com/office/drawing/2014/main" val="1229151165"/>
                    </a:ext>
                  </a:extLst>
                </a:gridCol>
                <a:gridCol w="339543">
                  <a:extLst>
                    <a:ext uri="{9D8B030D-6E8A-4147-A177-3AD203B41FA5}">
                      <a16:colId xmlns="" xmlns:a16="http://schemas.microsoft.com/office/drawing/2014/main" val="3253628063"/>
                    </a:ext>
                  </a:extLst>
                </a:gridCol>
                <a:gridCol w="2122154">
                  <a:extLst>
                    <a:ext uri="{9D8B030D-6E8A-4147-A177-3AD203B41FA5}">
                      <a16:colId xmlns="" xmlns:a16="http://schemas.microsoft.com/office/drawing/2014/main" val="1309347920"/>
                    </a:ext>
                  </a:extLst>
                </a:gridCol>
              </a:tblGrid>
              <a:tr h="94193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Small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2.485L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4,625ml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Large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6,020ml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86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072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CE2BD8-594C-4973-AC80-6BB7FF827F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05941EF-3C2A-493C-BE3A-10C74BF3980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garden pond has a maximum water allowance of 24.865L</a:t>
            </a: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Josie uses 6 bottles in total and fills her pond to capacity. How many of each size did she use?</a:t>
            </a: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2x Small;  3x Medium;  1x Large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DC404401-7CD3-487B-BE53-0C8F4A464E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9226" y="4229154"/>
          <a:ext cx="7045548" cy="941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154">
                  <a:extLst>
                    <a:ext uri="{9D8B030D-6E8A-4147-A177-3AD203B41FA5}">
                      <a16:colId xmlns="" xmlns:a16="http://schemas.microsoft.com/office/drawing/2014/main" val="2452533353"/>
                    </a:ext>
                  </a:extLst>
                </a:gridCol>
                <a:gridCol w="339543">
                  <a:extLst>
                    <a:ext uri="{9D8B030D-6E8A-4147-A177-3AD203B41FA5}">
                      <a16:colId xmlns="" xmlns:a16="http://schemas.microsoft.com/office/drawing/2014/main" val="2821227201"/>
                    </a:ext>
                  </a:extLst>
                </a:gridCol>
                <a:gridCol w="2122154">
                  <a:extLst>
                    <a:ext uri="{9D8B030D-6E8A-4147-A177-3AD203B41FA5}">
                      <a16:colId xmlns="" xmlns:a16="http://schemas.microsoft.com/office/drawing/2014/main" val="1229151165"/>
                    </a:ext>
                  </a:extLst>
                </a:gridCol>
                <a:gridCol w="339543">
                  <a:extLst>
                    <a:ext uri="{9D8B030D-6E8A-4147-A177-3AD203B41FA5}">
                      <a16:colId xmlns="" xmlns:a16="http://schemas.microsoft.com/office/drawing/2014/main" val="3253628063"/>
                    </a:ext>
                  </a:extLst>
                </a:gridCol>
                <a:gridCol w="2122154">
                  <a:extLst>
                    <a:ext uri="{9D8B030D-6E8A-4147-A177-3AD203B41FA5}">
                      <a16:colId xmlns="" xmlns:a16="http://schemas.microsoft.com/office/drawing/2014/main" val="1309347920"/>
                    </a:ext>
                  </a:extLst>
                </a:gridCol>
              </a:tblGrid>
              <a:tr h="94193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Small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2.485L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4,625ml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Large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6,020ml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886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362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 smtClean="0">
                <a:latin typeface="Comic Sans MS" pitchFamily="66" charset="0"/>
              </a:rPr>
              <a:t>1)      52% of 360 =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2)      3/5 x 4 =</a:t>
            </a:r>
          </a:p>
          <a:p>
            <a:pPr marL="342900" indent="-342900">
              <a:buAutoNum type="arabicParenR" startAt="16"/>
            </a:pPr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3)      7/10 </a:t>
            </a:r>
            <a:r>
              <a:rPr lang="en-GB" sz="2800" dirty="0" smtClean="0">
                <a:latin typeface="Comic Sans MS"/>
              </a:rPr>
              <a:t>÷ 5 = </a:t>
            </a:r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4)      1/8 + 5/16 =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5)      132 x 19 =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6)      20 – 6.5 =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800" dirty="0" smtClean="0">
                <a:latin typeface="Comic Sans MS" pitchFamily="66" charset="0"/>
              </a:rPr>
              <a:t>     23 </a:t>
            </a:r>
            <a:r>
              <a:rPr lang="en-GB" sz="2800" dirty="0" smtClean="0">
                <a:latin typeface="Comic Sans MS"/>
              </a:rPr>
              <a:t>÷</a:t>
            </a:r>
            <a:r>
              <a:rPr lang="en-GB" sz="2800" dirty="0" smtClean="0">
                <a:latin typeface="Comic Sans MS" pitchFamily="66" charset="0"/>
              </a:rPr>
              <a:t> 100 = </a:t>
            </a:r>
          </a:p>
          <a:p>
            <a:pPr marL="514350" indent="-514350">
              <a:buAutoNum type="arabicParenR" startAt="7"/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800" dirty="0" smtClean="0">
                <a:latin typeface="Comic Sans MS" pitchFamily="66" charset="0"/>
              </a:rPr>
              <a:t>     720 </a:t>
            </a:r>
            <a:r>
              <a:rPr lang="en-GB" sz="2800" dirty="0" smtClean="0">
                <a:latin typeface="Comic Sans MS"/>
              </a:rPr>
              <a:t>÷ 8 =                  9)  3 ½  x 8 =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 smtClean="0">
                <a:latin typeface="Comic Sans MS" pitchFamily="66" charset="0"/>
              </a:rPr>
              <a:t>1)      52% of 360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187.2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2)      3/5 x 4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12/5 or 2 whole and 2/5</a:t>
            </a:r>
          </a:p>
          <a:p>
            <a:pPr marL="342900" indent="-342900">
              <a:buAutoNum type="arabicParenR" startAt="16"/>
            </a:pPr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3)      7/10 </a:t>
            </a:r>
            <a:r>
              <a:rPr lang="en-GB" sz="2800" dirty="0" smtClean="0">
                <a:latin typeface="Comic Sans MS"/>
              </a:rPr>
              <a:t>÷ 5 =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</a:rPr>
              <a:t>7/50</a:t>
            </a:r>
            <a:endParaRPr lang="en-GB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4)      </a:t>
            </a:r>
            <a:r>
              <a:rPr lang="en-GB" sz="2800" dirty="0" smtClean="0">
                <a:latin typeface="Comic Sans MS" pitchFamily="66" charset="0"/>
              </a:rPr>
              <a:t>1</a:t>
            </a:r>
            <a:r>
              <a:rPr lang="en-GB" sz="2800" dirty="0" smtClean="0">
                <a:latin typeface="Comic Sans MS" pitchFamily="66" charset="0"/>
              </a:rPr>
              <a:t>/8 + 5/16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/16</a:t>
            </a:r>
            <a:endParaRPr lang="en-GB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5)      132 x 19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2,508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6)      20 – 6.5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13.5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800" dirty="0" smtClean="0">
                <a:latin typeface="Comic Sans MS" pitchFamily="66" charset="0"/>
              </a:rPr>
              <a:t>     23 </a:t>
            </a:r>
            <a:r>
              <a:rPr lang="en-GB" sz="2800" dirty="0" smtClean="0">
                <a:latin typeface="Comic Sans MS"/>
              </a:rPr>
              <a:t>÷</a:t>
            </a:r>
            <a:r>
              <a:rPr lang="en-GB" sz="2800" dirty="0" smtClean="0">
                <a:latin typeface="Comic Sans MS" pitchFamily="66" charset="0"/>
              </a:rPr>
              <a:t> 100 =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0.23</a:t>
            </a:r>
          </a:p>
          <a:p>
            <a:pPr marL="514350" indent="-514350">
              <a:buAutoNum type="arabicParenR" startAt="7"/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buAutoNum type="arabicParenR" startAt="7"/>
            </a:pPr>
            <a:r>
              <a:rPr lang="en-GB" sz="2800" dirty="0" smtClean="0">
                <a:latin typeface="Comic Sans MS" pitchFamily="66" charset="0"/>
              </a:rPr>
              <a:t>     720 </a:t>
            </a:r>
            <a:r>
              <a:rPr lang="en-GB" sz="2800" dirty="0" smtClean="0">
                <a:latin typeface="Comic Sans MS"/>
              </a:rPr>
              <a:t>÷ 8 = 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</a:rPr>
              <a:t>90</a:t>
            </a:r>
            <a:r>
              <a:rPr lang="en-GB" sz="2800" dirty="0" smtClean="0">
                <a:latin typeface="Comic Sans MS"/>
              </a:rPr>
              <a:t>                9)  3 ½  x 8 =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</a:rPr>
              <a:t>28</a:t>
            </a:r>
            <a:r>
              <a:rPr lang="en-GB" sz="2800" dirty="0" smtClean="0">
                <a:latin typeface="Comic Sans MS"/>
              </a:rPr>
              <a:t>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 to the most appropriate unit of measurement.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D5879D4-2673-4CBF-A8EC-0A0DAF140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1067344"/>
              </p:ext>
            </p:extLst>
          </p:nvPr>
        </p:nvGraphicFramePr>
        <p:xfrm>
          <a:off x="550416" y="1442188"/>
          <a:ext cx="8043168" cy="461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9250">
                  <a:extLst>
                    <a:ext uri="{9D8B030D-6E8A-4147-A177-3AD203B41FA5}">
                      <a16:colId xmlns="" xmlns:a16="http://schemas.microsoft.com/office/drawing/2014/main" val="11349884"/>
                    </a:ext>
                  </a:extLst>
                </a:gridCol>
                <a:gridCol w="710214">
                  <a:extLst>
                    <a:ext uri="{9D8B030D-6E8A-4147-A177-3AD203B41FA5}">
                      <a16:colId xmlns="" xmlns:a16="http://schemas.microsoft.com/office/drawing/2014/main" val="3839369014"/>
                    </a:ext>
                  </a:extLst>
                </a:gridCol>
                <a:gridCol w="2343704">
                  <a:extLst>
                    <a:ext uri="{9D8B030D-6E8A-4147-A177-3AD203B41FA5}">
                      <a16:colId xmlns="" xmlns:a16="http://schemas.microsoft.com/office/drawing/2014/main" val="94286159"/>
                    </a:ext>
                  </a:extLst>
                </a:gridCol>
              </a:tblGrid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Weight of a sack of potatoes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859587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Volume of water in a glass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101423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 park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1337528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 finger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4326117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Weight of an apple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683385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Volume of water in a bucket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8848242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an ant’s leg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3793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0868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item to the most appropriate unit of measurement.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D5879D4-2673-4CBF-A8EC-0A0DAF140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4774800"/>
              </p:ext>
            </p:extLst>
          </p:nvPr>
        </p:nvGraphicFramePr>
        <p:xfrm>
          <a:off x="550416" y="1442188"/>
          <a:ext cx="8043168" cy="4618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9250">
                  <a:extLst>
                    <a:ext uri="{9D8B030D-6E8A-4147-A177-3AD203B41FA5}">
                      <a16:colId xmlns="" xmlns:a16="http://schemas.microsoft.com/office/drawing/2014/main" val="11349884"/>
                    </a:ext>
                  </a:extLst>
                </a:gridCol>
                <a:gridCol w="710214">
                  <a:extLst>
                    <a:ext uri="{9D8B030D-6E8A-4147-A177-3AD203B41FA5}">
                      <a16:colId xmlns="" xmlns:a16="http://schemas.microsoft.com/office/drawing/2014/main" val="3839369014"/>
                    </a:ext>
                  </a:extLst>
                </a:gridCol>
                <a:gridCol w="2343704">
                  <a:extLst>
                    <a:ext uri="{9D8B030D-6E8A-4147-A177-3AD203B41FA5}">
                      <a16:colId xmlns="" xmlns:a16="http://schemas.microsoft.com/office/drawing/2014/main" val="94286159"/>
                    </a:ext>
                  </a:extLst>
                </a:gridCol>
              </a:tblGrid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Weight of a sack of potatoes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kg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859587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Volume of water in a glass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6101423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 park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1337528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 finger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4326117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Weight of an apple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1683385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Volume of water in a bucket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8848242"/>
                  </a:ext>
                </a:extLst>
              </a:tr>
              <a:tr h="65978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of an ant’s leg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3793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8158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12BC5BF0-9025-4CB4-BD6F-07B04DC502CC}"/>
              </a:ext>
            </a:extLst>
          </p:cNvPr>
          <p:cNvSpPr/>
          <p:nvPr/>
        </p:nvSpPr>
        <p:spPr>
          <a:xfrm>
            <a:off x="2171080" y="2262644"/>
            <a:ext cx="4801840" cy="13274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20% of 3,500ml is larger than 0.8L.</a:t>
            </a:r>
          </a:p>
        </p:txBody>
      </p: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20% of 3,500ml is 700ml.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700ml is smaller than 800ml.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12BC5BF0-9025-4CB4-BD6F-07B04DC502CC}"/>
              </a:ext>
            </a:extLst>
          </p:cNvPr>
          <p:cNvSpPr/>
          <p:nvPr/>
        </p:nvSpPr>
        <p:spPr>
          <a:xfrm>
            <a:off x="2171080" y="2262644"/>
            <a:ext cx="4801840" cy="13274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20% of 3,500ml is larger than 0.8L.</a:t>
            </a:r>
          </a:p>
        </p:txBody>
      </p:sp>
    </p:spTree>
    <p:extLst>
      <p:ext uri="{BB962C8B-B14F-4D97-AF65-F5344CB8AC3E}">
        <p14:creationId xmlns="" xmlns:p14="http://schemas.microsoft.com/office/powerpoint/2010/main" val="388652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measurements in order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9D06265D-4CA6-464B-B420-1B7E3F54F1D6}"/>
              </a:ext>
            </a:extLst>
          </p:cNvPr>
          <p:cNvGrpSpPr/>
          <p:nvPr/>
        </p:nvGrpSpPr>
        <p:grpSpPr>
          <a:xfrm>
            <a:off x="1776250" y="2129339"/>
            <a:ext cx="5591501" cy="2304568"/>
            <a:chOff x="441300" y="2721225"/>
            <a:chExt cx="2869324" cy="1182607"/>
          </a:xfrm>
          <a:solidFill>
            <a:schemeClr val="bg1"/>
          </a:solidFill>
        </p:grpSpPr>
        <p:grpSp>
          <p:nvGrpSpPr>
            <p:cNvPr id="3" name="Group 9">
              <a:extLst>
                <a:ext uri="{FF2B5EF4-FFF2-40B4-BE49-F238E27FC236}">
                  <a16:creationId xmlns="" xmlns:a16="http://schemas.microsoft.com/office/drawing/2014/main" id="{F0E160D6-A2FF-49FF-83E9-485998A259E6}"/>
                </a:ext>
              </a:extLst>
            </p:cNvPr>
            <p:cNvGrpSpPr/>
            <p:nvPr/>
          </p:nvGrpSpPr>
          <p:grpSpPr>
            <a:xfrm>
              <a:off x="441300" y="2721225"/>
              <a:ext cx="2869324" cy="491291"/>
              <a:chOff x="355956" y="8526512"/>
              <a:chExt cx="2869324" cy="276999"/>
            </a:xfrm>
            <a:grpFill/>
          </p:grpSpPr>
          <p:sp>
            <p:nvSpPr>
              <p:cNvPr id="15" name="Rounded Rectangle 9">
                <a:extLst>
                  <a:ext uri="{FF2B5EF4-FFF2-40B4-BE49-F238E27FC236}">
                    <a16:creationId xmlns="" xmlns:a16="http://schemas.microsoft.com/office/drawing/2014/main" id="{60FCF49C-795E-4C01-8487-2950F427A8DE}"/>
                  </a:ext>
                </a:extLst>
              </p:cNvPr>
              <p:cNvSpPr/>
              <p:nvPr/>
            </p:nvSpPr>
            <p:spPr>
              <a:xfrm>
                <a:off x="355956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155cm</a:t>
                </a:r>
              </a:p>
            </p:txBody>
          </p:sp>
          <p:sp>
            <p:nvSpPr>
              <p:cNvPr id="16" name="Rounded Rectangle 48">
                <a:extLst>
                  <a:ext uri="{FF2B5EF4-FFF2-40B4-BE49-F238E27FC236}">
                    <a16:creationId xmlns="" xmlns:a16="http://schemas.microsoft.com/office/drawing/2014/main" id="{EC885CBC-B69D-4AC0-BD53-44E28001613E}"/>
                  </a:ext>
                </a:extLst>
              </p:cNvPr>
              <p:cNvSpPr/>
              <p:nvPr/>
            </p:nvSpPr>
            <p:spPr>
              <a:xfrm>
                <a:off x="1333418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2.6m</a:t>
                </a:r>
              </a:p>
            </p:txBody>
          </p:sp>
          <p:sp>
            <p:nvSpPr>
              <p:cNvPr id="17" name="Rounded Rectangle 49">
                <a:extLst>
                  <a:ext uri="{FF2B5EF4-FFF2-40B4-BE49-F238E27FC236}">
                    <a16:creationId xmlns="" xmlns:a16="http://schemas.microsoft.com/office/drawing/2014/main" id="{FE172576-804A-4321-A2AD-ACCEBFF4100D}"/>
                  </a:ext>
                </a:extLst>
              </p:cNvPr>
              <p:cNvSpPr/>
              <p:nvPr/>
            </p:nvSpPr>
            <p:spPr>
              <a:xfrm>
                <a:off x="2310880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0.6m</a:t>
                </a:r>
              </a:p>
            </p:txBody>
          </p:sp>
        </p:grpSp>
        <p:grpSp>
          <p:nvGrpSpPr>
            <p:cNvPr id="4" name="Group 10">
              <a:extLst>
                <a:ext uri="{FF2B5EF4-FFF2-40B4-BE49-F238E27FC236}">
                  <a16:creationId xmlns="" xmlns:a16="http://schemas.microsoft.com/office/drawing/2014/main" id="{B29012EF-1C21-4F01-9333-A09A8021CD4B}"/>
                </a:ext>
              </a:extLst>
            </p:cNvPr>
            <p:cNvGrpSpPr/>
            <p:nvPr/>
          </p:nvGrpSpPr>
          <p:grpSpPr>
            <a:xfrm>
              <a:off x="441300" y="3412541"/>
              <a:ext cx="2869324" cy="491291"/>
              <a:chOff x="355956" y="8526512"/>
              <a:chExt cx="2869324" cy="276999"/>
            </a:xfrm>
            <a:grpFill/>
          </p:grpSpPr>
          <p:sp>
            <p:nvSpPr>
              <p:cNvPr id="12" name="Rounded Rectangle 9">
                <a:extLst>
                  <a:ext uri="{FF2B5EF4-FFF2-40B4-BE49-F238E27FC236}">
                    <a16:creationId xmlns="" xmlns:a16="http://schemas.microsoft.com/office/drawing/2014/main" id="{DB539B41-316D-46FB-B2BA-F79F28C4ACE7}"/>
                  </a:ext>
                </a:extLst>
              </p:cNvPr>
              <p:cNvSpPr/>
              <p:nvPr/>
            </p:nvSpPr>
            <p:spPr>
              <a:xfrm>
                <a:off x="355956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1,050mm</a:t>
                </a:r>
              </a:p>
            </p:txBody>
          </p:sp>
          <p:sp>
            <p:nvSpPr>
              <p:cNvPr id="13" name="Rounded Rectangle 48">
                <a:extLst>
                  <a:ext uri="{FF2B5EF4-FFF2-40B4-BE49-F238E27FC236}">
                    <a16:creationId xmlns="" xmlns:a16="http://schemas.microsoft.com/office/drawing/2014/main" id="{F518F337-3B1F-45EC-9F06-FD5997EDC0A3}"/>
                  </a:ext>
                </a:extLst>
              </p:cNvPr>
              <p:cNvSpPr/>
              <p:nvPr/>
            </p:nvSpPr>
            <p:spPr>
              <a:xfrm>
                <a:off x="1333418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155mm</a:t>
                </a:r>
              </a:p>
            </p:txBody>
          </p:sp>
          <p:sp>
            <p:nvSpPr>
              <p:cNvPr id="14" name="Rounded Rectangle 49">
                <a:extLst>
                  <a:ext uri="{FF2B5EF4-FFF2-40B4-BE49-F238E27FC236}">
                    <a16:creationId xmlns="" xmlns:a16="http://schemas.microsoft.com/office/drawing/2014/main" id="{B4C68BDE-5904-4853-A3F6-AAF2A7FAB2DD}"/>
                  </a:ext>
                </a:extLst>
              </p:cNvPr>
              <p:cNvSpPr/>
              <p:nvPr/>
            </p:nvSpPr>
            <p:spPr>
              <a:xfrm>
                <a:off x="2310880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165cm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3596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measurements in order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155mm;  0.6m;  1,050mm;  155cm;  165cm;  2.6m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9D06265D-4CA6-464B-B420-1B7E3F54F1D6}"/>
              </a:ext>
            </a:extLst>
          </p:cNvPr>
          <p:cNvGrpSpPr/>
          <p:nvPr/>
        </p:nvGrpSpPr>
        <p:grpSpPr>
          <a:xfrm>
            <a:off x="1776250" y="2129339"/>
            <a:ext cx="5591501" cy="2304568"/>
            <a:chOff x="441300" y="2721225"/>
            <a:chExt cx="2869324" cy="1182607"/>
          </a:xfrm>
          <a:solidFill>
            <a:schemeClr val="bg1"/>
          </a:solidFill>
        </p:grpSpPr>
        <p:grpSp>
          <p:nvGrpSpPr>
            <p:cNvPr id="3" name="Group 9">
              <a:extLst>
                <a:ext uri="{FF2B5EF4-FFF2-40B4-BE49-F238E27FC236}">
                  <a16:creationId xmlns="" xmlns:a16="http://schemas.microsoft.com/office/drawing/2014/main" id="{F0E160D6-A2FF-49FF-83E9-485998A259E6}"/>
                </a:ext>
              </a:extLst>
            </p:cNvPr>
            <p:cNvGrpSpPr/>
            <p:nvPr/>
          </p:nvGrpSpPr>
          <p:grpSpPr>
            <a:xfrm>
              <a:off x="441300" y="2721225"/>
              <a:ext cx="2869324" cy="491291"/>
              <a:chOff x="355956" y="8526512"/>
              <a:chExt cx="2869324" cy="276999"/>
            </a:xfrm>
            <a:grpFill/>
          </p:grpSpPr>
          <p:sp>
            <p:nvSpPr>
              <p:cNvPr id="15" name="Rounded Rectangle 9">
                <a:extLst>
                  <a:ext uri="{FF2B5EF4-FFF2-40B4-BE49-F238E27FC236}">
                    <a16:creationId xmlns="" xmlns:a16="http://schemas.microsoft.com/office/drawing/2014/main" id="{60FCF49C-795E-4C01-8487-2950F427A8DE}"/>
                  </a:ext>
                </a:extLst>
              </p:cNvPr>
              <p:cNvSpPr/>
              <p:nvPr/>
            </p:nvSpPr>
            <p:spPr>
              <a:xfrm>
                <a:off x="355956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155cm</a:t>
                </a:r>
              </a:p>
            </p:txBody>
          </p:sp>
          <p:sp>
            <p:nvSpPr>
              <p:cNvPr id="16" name="Rounded Rectangle 48">
                <a:extLst>
                  <a:ext uri="{FF2B5EF4-FFF2-40B4-BE49-F238E27FC236}">
                    <a16:creationId xmlns="" xmlns:a16="http://schemas.microsoft.com/office/drawing/2014/main" id="{EC885CBC-B69D-4AC0-BD53-44E28001613E}"/>
                  </a:ext>
                </a:extLst>
              </p:cNvPr>
              <p:cNvSpPr/>
              <p:nvPr/>
            </p:nvSpPr>
            <p:spPr>
              <a:xfrm>
                <a:off x="1333418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2.6m</a:t>
                </a:r>
              </a:p>
            </p:txBody>
          </p:sp>
          <p:sp>
            <p:nvSpPr>
              <p:cNvPr id="17" name="Rounded Rectangle 49">
                <a:extLst>
                  <a:ext uri="{FF2B5EF4-FFF2-40B4-BE49-F238E27FC236}">
                    <a16:creationId xmlns="" xmlns:a16="http://schemas.microsoft.com/office/drawing/2014/main" id="{FE172576-804A-4321-A2AD-ACCEBFF4100D}"/>
                  </a:ext>
                </a:extLst>
              </p:cNvPr>
              <p:cNvSpPr/>
              <p:nvPr/>
            </p:nvSpPr>
            <p:spPr>
              <a:xfrm>
                <a:off x="2310880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0.6m</a:t>
                </a:r>
              </a:p>
            </p:txBody>
          </p:sp>
        </p:grpSp>
        <p:grpSp>
          <p:nvGrpSpPr>
            <p:cNvPr id="4" name="Group 10">
              <a:extLst>
                <a:ext uri="{FF2B5EF4-FFF2-40B4-BE49-F238E27FC236}">
                  <a16:creationId xmlns="" xmlns:a16="http://schemas.microsoft.com/office/drawing/2014/main" id="{B29012EF-1C21-4F01-9333-A09A8021CD4B}"/>
                </a:ext>
              </a:extLst>
            </p:cNvPr>
            <p:cNvGrpSpPr/>
            <p:nvPr/>
          </p:nvGrpSpPr>
          <p:grpSpPr>
            <a:xfrm>
              <a:off x="441300" y="3412541"/>
              <a:ext cx="2869324" cy="491291"/>
              <a:chOff x="355956" y="8526512"/>
              <a:chExt cx="2869324" cy="276999"/>
            </a:xfrm>
            <a:grpFill/>
          </p:grpSpPr>
          <p:sp>
            <p:nvSpPr>
              <p:cNvPr id="12" name="Rounded Rectangle 9">
                <a:extLst>
                  <a:ext uri="{FF2B5EF4-FFF2-40B4-BE49-F238E27FC236}">
                    <a16:creationId xmlns="" xmlns:a16="http://schemas.microsoft.com/office/drawing/2014/main" id="{DB539B41-316D-46FB-B2BA-F79F28C4ACE7}"/>
                  </a:ext>
                </a:extLst>
              </p:cNvPr>
              <p:cNvSpPr/>
              <p:nvPr/>
            </p:nvSpPr>
            <p:spPr>
              <a:xfrm>
                <a:off x="355956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1,050mm</a:t>
                </a:r>
              </a:p>
            </p:txBody>
          </p:sp>
          <p:sp>
            <p:nvSpPr>
              <p:cNvPr id="13" name="Rounded Rectangle 48">
                <a:extLst>
                  <a:ext uri="{FF2B5EF4-FFF2-40B4-BE49-F238E27FC236}">
                    <a16:creationId xmlns="" xmlns:a16="http://schemas.microsoft.com/office/drawing/2014/main" id="{F518F337-3B1F-45EC-9F06-FD5997EDC0A3}"/>
                  </a:ext>
                </a:extLst>
              </p:cNvPr>
              <p:cNvSpPr/>
              <p:nvPr/>
            </p:nvSpPr>
            <p:spPr>
              <a:xfrm>
                <a:off x="1333418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155mm</a:t>
                </a:r>
              </a:p>
            </p:txBody>
          </p:sp>
          <p:sp>
            <p:nvSpPr>
              <p:cNvPr id="14" name="Rounded Rectangle 49">
                <a:extLst>
                  <a:ext uri="{FF2B5EF4-FFF2-40B4-BE49-F238E27FC236}">
                    <a16:creationId xmlns="" xmlns:a16="http://schemas.microsoft.com/office/drawing/2014/main" id="{B4C68BDE-5904-4853-A3F6-AAF2A7FAB2DD}"/>
                  </a:ext>
                </a:extLst>
              </p:cNvPr>
              <p:cNvSpPr/>
              <p:nvPr/>
            </p:nvSpPr>
            <p:spPr>
              <a:xfrm>
                <a:off x="2310880" y="8526512"/>
                <a:ext cx="914400" cy="276999"/>
              </a:xfrm>
              <a:prstGeom prst="round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165cm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3674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639</Words>
  <Application>Microsoft Office PowerPoint</Application>
  <PresentationFormat>On-screen Show (4:3)</PresentationFormat>
  <Paragraphs>226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53</cp:revision>
  <cp:lastPrinted>2018-09-17T10:27:39Z</cp:lastPrinted>
  <dcterms:created xsi:type="dcterms:W3CDTF">2018-08-22T10:36:32Z</dcterms:created>
  <dcterms:modified xsi:type="dcterms:W3CDTF">2021-03-01T20:41:58Z</dcterms:modified>
</cp:coreProperties>
</file>