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2" r:id="rId3"/>
    <p:sldId id="273" r:id="rId4"/>
    <p:sldId id="275" r:id="rId5"/>
    <p:sldId id="271" r:id="rId6"/>
    <p:sldId id="276" r:id="rId7"/>
    <p:sldId id="268" r:id="rId8"/>
    <p:sldId id="277" r:id="rId9"/>
    <p:sldId id="269" r:id="rId10"/>
    <p:sldId id="278" r:id="rId11"/>
    <p:sldId id="270" r:id="rId12"/>
    <p:sldId id="279" r:id="rId13"/>
    <p:sldId id="274" r:id="rId14"/>
    <p:sldId id="267" r:id="rId15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0" autoAdjust="0"/>
    <p:restoredTop sz="94660"/>
  </p:normalViewPr>
  <p:slideViewPr>
    <p:cSldViewPr>
      <p:cViewPr varScale="1">
        <p:scale>
          <a:sx n="81" d="100"/>
          <a:sy n="81" d="100"/>
        </p:scale>
        <p:origin x="203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D19F4-3B39-43BE-8417-6756406E1F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204205"/>
              </p:ext>
            </p:extLst>
          </p:nvPr>
        </p:nvGraphicFramePr>
        <p:xfrm>
          <a:off x="179512" y="1052736"/>
          <a:ext cx="8964488" cy="3648775"/>
        </p:xfrm>
        <a:graphic>
          <a:graphicData uri="http://schemas.openxmlformats.org/drawingml/2006/table">
            <a:tbl>
              <a:tblPr/>
              <a:tblGrid>
                <a:gridCol w="8964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Y6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3.2.21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order fractions, decimals and percentages, using the terms ‘increasing’, ‘decreasing’, ‘ascending’, ‘descending’, ‘greatest’</a:t>
                      </a:r>
                      <a:r>
                        <a:rPr lang="en-GB" sz="22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and ‘least’.</a:t>
                      </a:r>
                      <a:endParaRPr lang="en-GB" sz="2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</a:t>
                      </a:r>
                      <a:r>
                        <a:rPr lang="en-GB" sz="22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solve a variety of problems involving FDP.</a:t>
                      </a:r>
                      <a:endParaRPr lang="en-GB" sz="22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</a:t>
                      </a:r>
                      <a:r>
                        <a:rPr lang="en-GB" sz="22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convert fractions, decimals and percentages with increasing speed and accuracy.</a:t>
                      </a:r>
                      <a:endParaRPr lang="en-GB" sz="22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Picture 2" descr="http://www.transum.org/software/SW/Starter_of_the_day/Images/Titles/FractionsDecimalsPercent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331041"/>
            <a:ext cx="4608512" cy="1526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Lily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wants to compare her spelling scores for the last </a:t>
            </a: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weeks</a:t>
            </a: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Each spelling test was out of 20 spellings.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Which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week did she score the highest</a:t>
            </a: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? </a:t>
            </a:r>
            <a:r>
              <a:rPr lang="en-GB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Week 2</a:t>
            </a:r>
            <a:endParaRPr lang="en-GB" sz="20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were her scores in each spelling test</a:t>
            </a: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? 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Week 1 = 3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Week 2 = 12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Week 3 = 11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Week 4 = 5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F558991-005C-47E3-87DE-D12781EB6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456453"/>
              </p:ext>
            </p:extLst>
          </p:nvPr>
        </p:nvGraphicFramePr>
        <p:xfrm>
          <a:off x="579874" y="1708199"/>
          <a:ext cx="7873293" cy="163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431">
                  <a:extLst>
                    <a:ext uri="{9D8B030D-6E8A-4147-A177-3AD203B41FA5}">
                      <a16:colId xmlns:a16="http://schemas.microsoft.com/office/drawing/2014/main" val="1249741284"/>
                    </a:ext>
                  </a:extLst>
                </a:gridCol>
                <a:gridCol w="1976431">
                  <a:extLst>
                    <a:ext uri="{9D8B030D-6E8A-4147-A177-3AD203B41FA5}">
                      <a16:colId xmlns:a16="http://schemas.microsoft.com/office/drawing/2014/main" val="2715193592"/>
                    </a:ext>
                  </a:extLst>
                </a:gridCol>
                <a:gridCol w="1976431">
                  <a:extLst>
                    <a:ext uri="{9D8B030D-6E8A-4147-A177-3AD203B41FA5}">
                      <a16:colId xmlns:a16="http://schemas.microsoft.com/office/drawing/2014/main" val="12037331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489306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6426109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40501813"/>
                    </a:ext>
                  </a:extLst>
                </a:gridCol>
              </a:tblGrid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</a:t>
                      </a:r>
                    </a:p>
                  </a:txBody>
                  <a:tcPr marL="100584" marR="100584" marT="50292" marB="5029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854382"/>
                  </a:ext>
                </a:extLst>
              </a:tr>
              <a:tr h="490884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15%</a:t>
                      </a:r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0.55</a:t>
                      </a:r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342606"/>
                  </a:ext>
                </a:extLst>
              </a:tr>
              <a:tr h="4908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18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58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/>
              <a:t>Activity: Put these numbers into lowest to highest order.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tbl" idx="1"/>
          </p:nvPr>
        </p:nvGraphicFramePr>
        <p:xfrm>
          <a:off x="187325" y="1600200"/>
          <a:ext cx="8766175" cy="4857752"/>
        </p:xfrm>
        <a:graphic>
          <a:graphicData uri="http://schemas.openxmlformats.org/drawingml/2006/table">
            <a:tbl>
              <a:tblPr/>
              <a:tblGrid>
                <a:gridCol w="1519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4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7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0.22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1/10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0.34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2/5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0.903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0.507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0.32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7/10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0.12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45%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4/10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0.67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61%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6/10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0.65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1.45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142%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3/2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107%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1.24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1.92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7/3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193%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1.89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5/2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Challenge 1: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0.003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3/100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0.03%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3/10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30%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Challenge 2: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7/4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74%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4/7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70.4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/>
              <a:t>Activity: Put these numbers into lowest to highest order.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14291436"/>
              </p:ext>
            </p:extLst>
          </p:nvPr>
        </p:nvGraphicFramePr>
        <p:xfrm>
          <a:off x="187325" y="1600200"/>
          <a:ext cx="8766175" cy="4857752"/>
        </p:xfrm>
        <a:graphic>
          <a:graphicData uri="http://schemas.openxmlformats.org/drawingml/2006/table">
            <a:tbl>
              <a:tblPr/>
              <a:tblGrid>
                <a:gridCol w="1519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4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7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1/10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0.22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0.34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2/5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0.903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0.12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1/4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0.32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0.507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7/10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0.3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4/10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45%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0.9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1/2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0.06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6/10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61%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0.65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0.67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107%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1.24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142%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1.45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3/2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1.89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1.92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193%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7/3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5/2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Challenge 1: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0.003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3/100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0.03%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3/10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30%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Challenge 2: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4/7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74%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7/4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7.4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70.4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0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https://files.schudio.com/roose/files/documents/Fractions,_Decimals_and_Percentages_Practice_Test.pdf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348880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>
                <a:solidFill>
                  <a:srgbClr val="FF0000"/>
                </a:solidFill>
              </a:rPr>
              <a:t>Questions</a:t>
            </a:r>
            <a:r>
              <a:rPr lang="en-GB" sz="3200" dirty="0" smtClean="0"/>
              <a:t> </a:t>
            </a:r>
          </a:p>
          <a:p>
            <a:r>
              <a:rPr lang="en-GB" sz="3200" dirty="0" smtClean="0"/>
              <a:t>1, 3, 4, 5, 6, 7, 8, 9, 10, 11, 12, 13, 14 and 15 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788024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Fractions of amounts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4355976" cy="646331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1/9 of 54 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4355976" cy="646331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¼ of 360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04864"/>
            <a:ext cx="435597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+mj-lt"/>
              </a:rPr>
              <a:t>5/7 of 49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996952"/>
            <a:ext cx="435597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+mj-lt"/>
              </a:rPr>
              <a:t>4/5 of 200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789040"/>
            <a:ext cx="4355976" cy="646331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+mj-lt"/>
              </a:rPr>
              <a:t>3/8 of 96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581128"/>
            <a:ext cx="435597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3/6 of 17</a:t>
            </a:r>
            <a:endParaRPr lang="en-GB" sz="3600" dirty="0"/>
          </a:p>
        </p:txBody>
      </p:sp>
      <p:sp>
        <p:nvSpPr>
          <p:cNvPr id="10" name="Rectangle 9"/>
          <p:cNvSpPr/>
          <p:nvPr/>
        </p:nvSpPr>
        <p:spPr>
          <a:xfrm>
            <a:off x="4355976" y="0"/>
            <a:ext cx="4788024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%</a:t>
            </a:r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of amounts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620688"/>
            <a:ext cx="4572000" cy="646331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50% of 96 </a:t>
            </a:r>
            <a:endParaRPr lang="en-GB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1412776"/>
            <a:ext cx="4572000" cy="646331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50% of 7</a:t>
            </a:r>
            <a:endParaRPr lang="en-GB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2204864"/>
            <a:ext cx="45720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+mj-lt"/>
              </a:rPr>
              <a:t>5% of 300</a:t>
            </a:r>
            <a:endParaRPr lang="en-GB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2996952"/>
            <a:ext cx="4572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+mj-lt"/>
              </a:rPr>
              <a:t>75% of 100</a:t>
            </a:r>
            <a:endParaRPr lang="en-GB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3789040"/>
            <a:ext cx="4572000" cy="646331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+mj-lt"/>
              </a:rPr>
              <a:t>40% of 25</a:t>
            </a:r>
            <a:endParaRPr lang="en-GB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4581128"/>
            <a:ext cx="4572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95% of 200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b="1" u="sng" dirty="0" smtClean="0"/>
              <a:t>Y6s</a:t>
            </a:r>
            <a:endParaRPr lang="en-GB" sz="2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" y="487025"/>
            <a:ext cx="9144000" cy="64786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300" dirty="0" smtClean="0">
                <a:latin typeface="Comic Sans MS" pitchFamily="66" charset="0"/>
              </a:rPr>
              <a:t>1)</a:t>
            </a:r>
            <a:r>
              <a:rPr lang="en-GB" sz="4000" dirty="0" smtClean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</a:rPr>
              <a:t>4³ = ____</a:t>
            </a:r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2)  </a:t>
            </a:r>
            <a:r>
              <a:rPr lang="en-GB" sz="4000" dirty="0" smtClean="0">
                <a:latin typeface="Comic Sans MS" pitchFamily="66" charset="0"/>
              </a:rPr>
              <a:t>4</a:t>
            </a:r>
            <a:r>
              <a:rPr lang="en-GB" sz="2800" dirty="0" smtClean="0">
                <a:latin typeface="Comic Sans MS" pitchFamily="66" charset="0"/>
              </a:rPr>
              <a:t> ¾ - </a:t>
            </a:r>
            <a:r>
              <a:rPr lang="en-GB" sz="4000" dirty="0" smtClean="0">
                <a:latin typeface="Comic Sans MS" pitchFamily="66" charset="0"/>
              </a:rPr>
              <a:t>3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1200" dirty="0" smtClean="0">
                <a:latin typeface="Comic Sans MS" pitchFamily="66" charset="0"/>
              </a:rPr>
              <a:t>1/7</a:t>
            </a:r>
            <a:r>
              <a:rPr lang="en-GB" sz="2800" dirty="0" smtClean="0">
                <a:latin typeface="Comic Sans MS" pitchFamily="66" charset="0"/>
              </a:rPr>
              <a:t> = ____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 smtClean="0">
                <a:latin typeface="Comic Sans MS" pitchFamily="66" charset="0"/>
              </a:rPr>
              <a:t>¾ - 5/8 = ____</a:t>
            </a:r>
            <a:endParaRPr lang="en-GB" sz="2300" u="sng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 startAt="4"/>
            </a:pPr>
            <a:r>
              <a:rPr lang="en-GB" sz="2800" dirty="0" smtClean="0">
                <a:latin typeface="Comic Sans MS" pitchFamily="66" charset="0"/>
              </a:rPr>
              <a:t>832 </a:t>
            </a:r>
          </a:p>
          <a:p>
            <a:pPr marL="514350" indent="-514350"/>
            <a:r>
              <a:rPr lang="en-GB" sz="2800" u="sng" dirty="0" smtClean="0">
                <a:latin typeface="Comic Sans MS" pitchFamily="66" charset="0"/>
              </a:rPr>
              <a:t>    x 51</a:t>
            </a:r>
            <a:r>
              <a:rPr lang="en-GB" sz="2300" u="sng" dirty="0" smtClean="0">
                <a:latin typeface="Comic Sans MS" pitchFamily="66" charset="0"/>
              </a:rPr>
              <a:t> </a:t>
            </a: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______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5)  </a:t>
            </a:r>
            <a:r>
              <a:rPr lang="en-GB" sz="2800" dirty="0" smtClean="0">
                <a:latin typeface="Comic Sans MS" pitchFamily="66" charset="0"/>
              </a:rPr>
              <a:t>15 x 9.4 = _____</a:t>
            </a:r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50 x 4.4 =  _____</a:t>
            </a:r>
          </a:p>
          <a:p>
            <a:pPr marL="514350" indent="-514350">
              <a:buAutoNum type="arabicParenR" startAt="6"/>
            </a:pP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1/7 + 1/21 + 1/6 = ____</a:t>
            </a:r>
          </a:p>
        </p:txBody>
      </p:sp>
    </p:spTree>
    <p:extLst>
      <p:ext uri="{BB962C8B-B14F-4D97-AF65-F5344CB8AC3E}">
        <p14:creationId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b="1" u="sng" dirty="0" smtClean="0"/>
              <a:t>Y6s</a:t>
            </a:r>
            <a:endParaRPr lang="en-GB" sz="2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" y="487025"/>
            <a:ext cx="9144000" cy="6555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300" dirty="0" smtClean="0">
                <a:latin typeface="Comic Sans MS" pitchFamily="66" charset="0"/>
              </a:rPr>
              <a:t>1)</a:t>
            </a:r>
            <a:r>
              <a:rPr lang="en-GB" sz="4000" dirty="0" smtClean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</a:rPr>
              <a:t>4³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64</a:t>
            </a:r>
            <a:endParaRPr lang="en-GB" sz="23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2)  </a:t>
            </a:r>
            <a:r>
              <a:rPr lang="en-GB" sz="4000" dirty="0" smtClean="0">
                <a:latin typeface="Comic Sans MS" pitchFamily="66" charset="0"/>
              </a:rPr>
              <a:t>4</a:t>
            </a:r>
            <a:r>
              <a:rPr lang="en-GB" sz="2800" dirty="0" smtClean="0">
                <a:latin typeface="Comic Sans MS" pitchFamily="66" charset="0"/>
              </a:rPr>
              <a:t> ¾ - </a:t>
            </a:r>
            <a:r>
              <a:rPr lang="en-GB" sz="4000" dirty="0" smtClean="0">
                <a:latin typeface="Comic Sans MS" pitchFamily="66" charset="0"/>
              </a:rPr>
              <a:t>3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1200" dirty="0" smtClean="0">
                <a:latin typeface="Comic Sans MS" pitchFamily="66" charset="0"/>
              </a:rPr>
              <a:t>1/7</a:t>
            </a:r>
            <a:r>
              <a:rPr lang="en-GB" sz="2800" dirty="0" smtClean="0">
                <a:latin typeface="Comic Sans MS" pitchFamily="66" charset="0"/>
              </a:rPr>
              <a:t>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45/28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 smtClean="0">
                <a:latin typeface="Comic Sans MS" pitchFamily="66" charset="0"/>
              </a:rPr>
              <a:t>¾ - 5/8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1/8</a:t>
            </a:r>
            <a:endParaRPr lang="en-GB" sz="23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 startAt="4"/>
            </a:pPr>
            <a:r>
              <a:rPr lang="en-GB" sz="2800" dirty="0" smtClean="0">
                <a:latin typeface="Comic Sans MS" pitchFamily="66" charset="0"/>
              </a:rPr>
              <a:t>832 </a:t>
            </a:r>
          </a:p>
          <a:p>
            <a:pPr marL="514350" indent="-514350"/>
            <a:r>
              <a:rPr lang="en-GB" sz="2800" u="sng" dirty="0" smtClean="0">
                <a:latin typeface="Comic Sans MS" pitchFamily="66" charset="0"/>
              </a:rPr>
              <a:t>    x 51</a:t>
            </a:r>
            <a:r>
              <a:rPr lang="en-GB" sz="2300" u="sng" dirty="0" smtClean="0">
                <a:latin typeface="Comic Sans MS" pitchFamily="66" charset="0"/>
              </a:rPr>
              <a:t> </a:t>
            </a:r>
          </a:p>
          <a:p>
            <a:pPr marL="514350" indent="-514350"/>
            <a:r>
              <a:rPr lang="en-GB" sz="2800" u="sng" dirty="0" smtClean="0">
                <a:solidFill>
                  <a:srgbClr val="FF0000"/>
                </a:solidFill>
                <a:latin typeface="Comic Sans MS" pitchFamily="66" charset="0"/>
              </a:rPr>
              <a:t>42,432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5)  </a:t>
            </a:r>
            <a:r>
              <a:rPr lang="en-GB" sz="2800" dirty="0" smtClean="0">
                <a:latin typeface="Comic Sans MS" pitchFamily="66" charset="0"/>
              </a:rPr>
              <a:t>15 x 9.4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141</a:t>
            </a:r>
            <a:endParaRPr lang="en-GB" sz="23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50 x 4.4 = 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220</a:t>
            </a:r>
          </a:p>
          <a:p>
            <a:pPr marL="514350" indent="-514350">
              <a:buAutoNum type="arabicParenR" startAt="6"/>
            </a:pP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1/7 + 1/21 + 1/6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15/42</a:t>
            </a:r>
            <a:r>
              <a:rPr lang="en-GB" sz="2800" dirty="0" smtClean="0">
                <a:latin typeface="Comic Sans MS" pitchFamily="66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843" y="188640"/>
            <a:ext cx="8126327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Hidden behind each letter </a:t>
            </a:r>
          </a:p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on the next slide is a </a:t>
            </a:r>
          </a:p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fraction, decimal or %.</a:t>
            </a:r>
          </a:p>
          <a:p>
            <a:pPr algn="ctr"/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Can you re-arrange them </a:t>
            </a:r>
          </a:p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so they are all in size order, </a:t>
            </a:r>
          </a:p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starting with the lowest?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4111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0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50%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7864" y="0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0.3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72200" y="0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1/4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800200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9/10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7864" y="1800200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0.05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2200" y="1800200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70%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3600400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95%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7864" y="3600400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0.7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72200" y="3600400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3/4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3528" y="5301208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0.26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47864" y="5301208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3/20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72200" y="5301208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60%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3528" y="13692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00" dirty="0" smtClean="0">
                <a:solidFill>
                  <a:srgbClr val="FF0000"/>
                </a:solidFill>
              </a:rPr>
              <a:t>A</a:t>
            </a:r>
            <a:endParaRPr lang="en-GB" sz="89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47864" y="0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00" dirty="0" smtClean="0">
                <a:solidFill>
                  <a:srgbClr val="FF0000"/>
                </a:solidFill>
              </a:rPr>
              <a:t>B</a:t>
            </a:r>
            <a:endParaRPr lang="en-GB" sz="89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44208" y="0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00" dirty="0" smtClean="0">
                <a:solidFill>
                  <a:srgbClr val="FF0000"/>
                </a:solidFill>
              </a:rPr>
              <a:t>C</a:t>
            </a:r>
            <a:endParaRPr lang="en-GB" sz="89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3528" y="1772816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00" dirty="0" smtClean="0">
                <a:solidFill>
                  <a:srgbClr val="FF0000"/>
                </a:solidFill>
              </a:rPr>
              <a:t>D</a:t>
            </a:r>
            <a:endParaRPr lang="en-GB" sz="89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37408" y="1800200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00" dirty="0" smtClean="0">
                <a:solidFill>
                  <a:srgbClr val="FF0000"/>
                </a:solidFill>
              </a:rPr>
              <a:t>E</a:t>
            </a:r>
            <a:endParaRPr lang="en-GB" sz="89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72200" y="1772816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00" dirty="0" smtClean="0">
                <a:solidFill>
                  <a:srgbClr val="FF0000"/>
                </a:solidFill>
              </a:rPr>
              <a:t>F</a:t>
            </a:r>
            <a:endParaRPr lang="en-GB" sz="89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2920" y="3600400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00" dirty="0" smtClean="0">
                <a:solidFill>
                  <a:srgbClr val="FF0000"/>
                </a:solidFill>
              </a:rPr>
              <a:t>G</a:t>
            </a:r>
            <a:endParaRPr lang="en-GB" sz="89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47864" y="3608499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00" dirty="0" smtClean="0">
                <a:solidFill>
                  <a:srgbClr val="FF0000"/>
                </a:solidFill>
              </a:rPr>
              <a:t>H</a:t>
            </a:r>
            <a:endParaRPr lang="en-GB" sz="89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72200" y="3573016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00" dirty="0" smtClean="0">
                <a:solidFill>
                  <a:srgbClr val="FF0000"/>
                </a:solidFill>
              </a:rPr>
              <a:t>I</a:t>
            </a:r>
            <a:endParaRPr lang="en-GB" sz="89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3528" y="5297843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00" dirty="0" smtClean="0">
                <a:solidFill>
                  <a:srgbClr val="FF0000"/>
                </a:solidFill>
              </a:rPr>
              <a:t>J</a:t>
            </a:r>
            <a:endParaRPr lang="en-GB" sz="89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47864" y="5301208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00" dirty="0" smtClean="0">
                <a:solidFill>
                  <a:srgbClr val="FF0000"/>
                </a:solidFill>
              </a:rPr>
              <a:t>K</a:t>
            </a:r>
            <a:endParaRPr lang="en-GB" sz="89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372200" y="5301208"/>
            <a:ext cx="252028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00" dirty="0" smtClean="0">
                <a:solidFill>
                  <a:srgbClr val="FF0000"/>
                </a:solidFill>
              </a:rPr>
              <a:t>L</a:t>
            </a:r>
            <a:endParaRPr lang="en-GB" sz="8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09090" y="2949982"/>
            <a:ext cx="195766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50%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80311" y="1474831"/>
            <a:ext cx="1686439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0.3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7984" y="0"/>
            <a:ext cx="180020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1/4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171" y="3933056"/>
            <a:ext cx="2211573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9/10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71" y="-320"/>
            <a:ext cx="2067557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0.05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87824" y="5442548"/>
            <a:ext cx="2120878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70%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171" y="2404412"/>
            <a:ext cx="2211573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95%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3120" y="5445224"/>
            <a:ext cx="1779476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0.7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87624" y="5475583"/>
            <a:ext cx="1728838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3/4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00192" y="-320"/>
            <a:ext cx="2016224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0.26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95736" y="28621"/>
            <a:ext cx="216024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3/20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01739" y="4472318"/>
            <a:ext cx="2118486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60%</a:t>
            </a:r>
            <a:endParaRPr lang="en-GB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8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In a Geography test, Sam scored 62% and </a:t>
            </a:r>
            <a:r>
              <a:rPr lang="en-GB" sz="2800" dirty="0" err="1" smtClean="0"/>
              <a:t>Hamza</a:t>
            </a:r>
            <a:r>
              <a:rPr lang="en-GB" sz="2800" dirty="0" smtClean="0"/>
              <a:t> scored 3/5.</a:t>
            </a:r>
          </a:p>
          <a:p>
            <a:r>
              <a:rPr lang="en-GB" sz="2800" dirty="0" smtClean="0"/>
              <a:t>Who got the highest score?</a:t>
            </a:r>
          </a:p>
          <a:p>
            <a:r>
              <a:rPr lang="en-GB" sz="2800" dirty="0" smtClean="0"/>
              <a:t>Explain your answer.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4775" y="620688"/>
            <a:ext cx="186633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3068960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 smtClean="0"/>
              <a:t>In January, </a:t>
            </a:r>
            <a:r>
              <a:rPr lang="en-GB" sz="2600" dirty="0" err="1" smtClean="0"/>
              <a:t>Rahima</a:t>
            </a:r>
            <a:r>
              <a:rPr lang="en-GB" sz="2600" dirty="0" smtClean="0"/>
              <a:t> saves 3/5 of her £20 pocket money.</a:t>
            </a:r>
          </a:p>
          <a:p>
            <a:r>
              <a:rPr lang="en-GB" sz="2600" dirty="0" smtClean="0"/>
              <a:t>In February, she saves 0.4 of her £10 pocket money.</a:t>
            </a:r>
          </a:p>
          <a:p>
            <a:r>
              <a:rPr lang="en-GB" sz="2600" dirty="0" smtClean="0"/>
              <a:t>In March, she saves 45% of her £40 pocket money.</a:t>
            </a:r>
          </a:p>
          <a:p>
            <a:r>
              <a:rPr lang="en-GB" sz="2600" dirty="0" smtClean="0"/>
              <a:t>Which month did she save the most money?</a:t>
            </a:r>
            <a:endParaRPr lang="en-GB" sz="2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3076" y="3356992"/>
            <a:ext cx="14191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3712" y="4221088"/>
            <a:ext cx="145216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In a Geography test, Sam scored 62% and </a:t>
            </a:r>
            <a:r>
              <a:rPr lang="en-GB" sz="2800" dirty="0" err="1" smtClean="0"/>
              <a:t>Hamza</a:t>
            </a:r>
            <a:r>
              <a:rPr lang="en-GB" sz="2800" dirty="0" smtClean="0"/>
              <a:t> scored 3/5.</a:t>
            </a:r>
          </a:p>
          <a:p>
            <a:r>
              <a:rPr lang="en-GB" sz="2800" dirty="0" smtClean="0"/>
              <a:t>Who got the highest score?</a:t>
            </a:r>
          </a:p>
          <a:p>
            <a:r>
              <a:rPr lang="en-GB" sz="2800" dirty="0" smtClean="0"/>
              <a:t>Explain your answer</a:t>
            </a:r>
            <a:r>
              <a:rPr lang="en-GB" sz="2800" dirty="0" smtClean="0"/>
              <a:t>.</a:t>
            </a:r>
          </a:p>
          <a:p>
            <a:endParaRPr lang="en-GB" sz="2800" dirty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rgbClr val="FF0000"/>
                </a:solidFill>
              </a:rPr>
              <a:t>Sam because Hamza only scored 60%.</a:t>
            </a: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4775" y="620688"/>
            <a:ext cx="186633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3068960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 smtClean="0"/>
              <a:t>In January, </a:t>
            </a:r>
            <a:r>
              <a:rPr lang="en-GB" sz="2600" dirty="0" err="1" smtClean="0"/>
              <a:t>Rahima</a:t>
            </a:r>
            <a:r>
              <a:rPr lang="en-GB" sz="2600" dirty="0" smtClean="0"/>
              <a:t> saves 3/5 of her £20 pocket money.</a:t>
            </a:r>
          </a:p>
          <a:p>
            <a:r>
              <a:rPr lang="en-GB" sz="2600" dirty="0" smtClean="0"/>
              <a:t>In February, she saves 0.4 of her £10 pocket money.</a:t>
            </a:r>
          </a:p>
          <a:p>
            <a:r>
              <a:rPr lang="en-GB" sz="2600" dirty="0" smtClean="0"/>
              <a:t>In March, she saves 45% of her £40 pocket money.</a:t>
            </a:r>
          </a:p>
          <a:p>
            <a:r>
              <a:rPr lang="en-GB" sz="2600" dirty="0" smtClean="0"/>
              <a:t>Which month did she save the most money</a:t>
            </a:r>
            <a:r>
              <a:rPr lang="en-GB" sz="2600" dirty="0" smtClean="0"/>
              <a:t>?</a:t>
            </a:r>
          </a:p>
          <a:p>
            <a:endParaRPr lang="en-GB" sz="2600" dirty="0"/>
          </a:p>
          <a:p>
            <a:r>
              <a:rPr lang="en-GB" sz="2600" dirty="0" smtClean="0"/>
              <a:t>January = £12</a:t>
            </a:r>
          </a:p>
          <a:p>
            <a:r>
              <a:rPr lang="en-GB" sz="2600" dirty="0" smtClean="0"/>
              <a:t>February = £4</a:t>
            </a:r>
          </a:p>
          <a:p>
            <a:r>
              <a:rPr lang="en-GB" sz="2600" dirty="0" smtClean="0">
                <a:solidFill>
                  <a:srgbClr val="FF0000"/>
                </a:solidFill>
              </a:rPr>
              <a:t>March = £18</a:t>
            </a:r>
            <a:endParaRPr lang="en-GB" sz="26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3076" y="3356992"/>
            <a:ext cx="14191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3712" y="4221088"/>
            <a:ext cx="145216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358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Lily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wants to compare her spelling scores for the last </a:t>
            </a: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weeks</a:t>
            </a: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Each spelling test was out of 20 spellings.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week did she score the highest</a:t>
            </a: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  <a:p>
            <a:endParaRPr lang="en-GB" sz="20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were her scores in each spelling test?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F558991-005C-47E3-87DE-D12781EB6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631467"/>
              </p:ext>
            </p:extLst>
          </p:nvPr>
        </p:nvGraphicFramePr>
        <p:xfrm>
          <a:off x="579874" y="1708199"/>
          <a:ext cx="7873293" cy="163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431">
                  <a:extLst>
                    <a:ext uri="{9D8B030D-6E8A-4147-A177-3AD203B41FA5}">
                      <a16:colId xmlns:a16="http://schemas.microsoft.com/office/drawing/2014/main" val="1249741284"/>
                    </a:ext>
                  </a:extLst>
                </a:gridCol>
                <a:gridCol w="1976431">
                  <a:extLst>
                    <a:ext uri="{9D8B030D-6E8A-4147-A177-3AD203B41FA5}">
                      <a16:colId xmlns:a16="http://schemas.microsoft.com/office/drawing/2014/main" val="2715193592"/>
                    </a:ext>
                  </a:extLst>
                </a:gridCol>
                <a:gridCol w="1976431">
                  <a:extLst>
                    <a:ext uri="{9D8B030D-6E8A-4147-A177-3AD203B41FA5}">
                      <a16:colId xmlns:a16="http://schemas.microsoft.com/office/drawing/2014/main" val="12037331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489306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6426109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40501813"/>
                    </a:ext>
                  </a:extLst>
                </a:gridCol>
              </a:tblGrid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</a:t>
                      </a:r>
                    </a:p>
                  </a:txBody>
                  <a:tcPr marL="100584" marR="100584" marT="50292" marB="5029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854382"/>
                  </a:ext>
                </a:extLst>
              </a:tr>
              <a:tr h="490884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15%</a:t>
                      </a:r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0.55</a:t>
                      </a:r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342606"/>
                  </a:ext>
                </a:extLst>
              </a:tr>
              <a:tr h="4908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18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81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776</Words>
  <Application>Microsoft Office PowerPoint</Application>
  <PresentationFormat>On-screen Show (4:3)</PresentationFormat>
  <Paragraphs>270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SimSun</vt:lpstr>
      <vt:lpstr>Arial</vt:lpstr>
      <vt:lpstr>Calibri</vt:lpstr>
      <vt:lpstr>Century Gothic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Activity: Put these numbers into lowest to highest order.</vt:lpstr>
      <vt:lpstr>Activity: Put these numbers into lowest to highest order.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62</cp:revision>
  <cp:lastPrinted>2018-09-17T10:27:39Z</cp:lastPrinted>
  <dcterms:created xsi:type="dcterms:W3CDTF">2018-08-22T10:36:32Z</dcterms:created>
  <dcterms:modified xsi:type="dcterms:W3CDTF">2021-02-02T15:50:40Z</dcterms:modified>
</cp:coreProperties>
</file>