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3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198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36997"/>
              </p:ext>
            </p:extLst>
          </p:nvPr>
        </p:nvGraphicFramePr>
        <p:xfrm>
          <a:off x="0" y="836712"/>
          <a:ext cx="9144000" cy="4601337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 (Comparing Fractions)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3.2.21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compare and order fractions with include more than 1 whole.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recognise equivalent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fractions to help to order fractions with the same denominator.</a:t>
                      </a:r>
                      <a:endParaRPr lang="en-GB" sz="2400" b="1" u="sng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understand</a:t>
                      </a:r>
                      <a:r>
                        <a:rPr lang="en-GB" sz="24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the meaning of the words ‘least’ and ‘greatest’.</a:t>
                      </a:r>
                      <a:endParaRPr lang="en-GB" sz="2400" b="1" u="none" dirty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order fractions (improper, proper and mixed)</a:t>
                      </a:r>
                      <a:r>
                        <a:rPr lang="en-GB" sz="24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with the same denominator.</a:t>
                      </a:r>
                      <a:endParaRPr lang="en-GB" sz="2400" b="1" u="none" dirty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 x ___   =  21 + 3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 x 10    =   110 - 20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54 ÷ 6   </a:t>
            </a:r>
            <a:r>
              <a:rPr lang="en-GB" sz="3800" dirty="0" smtClean="0"/>
              <a:t>=   ½ of ___</a:t>
            </a:r>
            <a:endParaRPr lang="en-GB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8 x 7    </a:t>
            </a:r>
            <a:r>
              <a:rPr lang="en-GB" sz="3800" dirty="0" smtClean="0"/>
              <a:t>=   50 + ___</a:t>
            </a:r>
            <a:endParaRPr lang="en-GB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270 ÷ 10 </a:t>
            </a:r>
            <a:r>
              <a:rPr lang="en-GB" sz="3800" dirty="0" smtClean="0"/>
              <a:t>= 3 x ___</a:t>
            </a:r>
            <a:endParaRPr lang="en-GB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____ + 40  = 7²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½ of ____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7.5 x 2 = 3 x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>
                <a:latin typeface="+mj-lt"/>
              </a:rPr>
              <a:t> 56 ÷ 10 = 6 - __ </a:t>
            </a:r>
            <a:endParaRPr lang="en-GB" sz="3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 x </a:t>
            </a:r>
            <a:r>
              <a:rPr lang="en-GB" sz="3800" dirty="0" smtClean="0">
                <a:solidFill>
                  <a:srgbClr val="FF0000"/>
                </a:solidFill>
              </a:rPr>
              <a:t>6</a:t>
            </a:r>
            <a:r>
              <a:rPr lang="en-GB" sz="3800" dirty="0" smtClean="0"/>
              <a:t>   =  21 + 3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solidFill>
                  <a:srgbClr val="FF0000"/>
                </a:solidFill>
              </a:rPr>
              <a:t>9</a:t>
            </a:r>
            <a:r>
              <a:rPr lang="en-GB" sz="3800" dirty="0" smtClean="0"/>
              <a:t> x 10    =   110 - 20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54 ÷ 6   </a:t>
            </a:r>
            <a:r>
              <a:rPr lang="en-GB" sz="3800" dirty="0" smtClean="0"/>
              <a:t>=   ½ of </a:t>
            </a:r>
            <a:r>
              <a:rPr lang="en-GB" sz="3800" dirty="0" smtClean="0">
                <a:solidFill>
                  <a:srgbClr val="FF0000"/>
                </a:solidFill>
              </a:rPr>
              <a:t>18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8 x 7    </a:t>
            </a:r>
            <a:r>
              <a:rPr lang="en-GB" sz="3800" dirty="0" smtClean="0"/>
              <a:t>=   50 + </a:t>
            </a:r>
            <a:r>
              <a:rPr lang="en-GB" sz="3800" dirty="0" smtClean="0">
                <a:solidFill>
                  <a:srgbClr val="FF0000"/>
                </a:solidFill>
              </a:rPr>
              <a:t>6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270 ÷ 10 </a:t>
            </a:r>
            <a:r>
              <a:rPr lang="en-GB" sz="3800" dirty="0" smtClean="0"/>
              <a:t>= 3 x </a:t>
            </a:r>
            <a:r>
              <a:rPr lang="en-GB" sz="3800" dirty="0" smtClean="0">
                <a:solidFill>
                  <a:srgbClr val="FF0000"/>
                </a:solidFill>
              </a:rPr>
              <a:t>9</a:t>
            </a:r>
            <a:endParaRPr lang="en-GB" sz="3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solidFill>
                  <a:srgbClr val="FF0000"/>
                </a:solidFill>
              </a:rPr>
              <a:t>9</a:t>
            </a:r>
            <a:r>
              <a:rPr lang="en-GB" sz="3800" dirty="0" smtClean="0"/>
              <a:t> + 40  = 7²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½ of </a:t>
            </a:r>
            <a:r>
              <a:rPr lang="en-GB" sz="3800" dirty="0" smtClean="0">
                <a:solidFill>
                  <a:srgbClr val="FF0000"/>
                </a:solidFill>
              </a:rPr>
              <a:t>2,000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7.5 x 2 = 3 x </a:t>
            </a:r>
            <a:r>
              <a:rPr lang="en-GB" sz="3800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>
                <a:latin typeface="+mj-lt"/>
              </a:rPr>
              <a:t> 56 ÷ 10 = 6 – </a:t>
            </a:r>
            <a:r>
              <a:rPr lang="en-GB" sz="3800" dirty="0" smtClean="0">
                <a:solidFill>
                  <a:srgbClr val="FF0000"/>
                </a:solidFill>
                <a:latin typeface="+mj-lt"/>
              </a:rPr>
              <a:t>0.4</a:t>
            </a:r>
            <a:r>
              <a:rPr lang="en-GB" sz="3800" dirty="0" smtClean="0">
                <a:latin typeface="+mj-lt"/>
              </a:rPr>
              <a:t> </a:t>
            </a:r>
            <a:endParaRPr lang="en-GB" sz="3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fractions which are greater than 1.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A7F5A61-A6FA-43C3-92D8-BD1C37E73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121528"/>
              </p:ext>
            </p:extLst>
          </p:nvPr>
        </p:nvGraphicFramePr>
        <p:xfrm>
          <a:off x="-436613" y="634532"/>
          <a:ext cx="10017225" cy="5874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3445">
                  <a:extLst>
                    <a:ext uri="{9D8B030D-6E8A-4147-A177-3AD203B41FA5}">
                      <a16:colId xmlns:a16="http://schemas.microsoft.com/office/drawing/2014/main" val="598415144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1487574140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2132548639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265351555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4026930805"/>
                    </a:ext>
                  </a:extLst>
                </a:gridCol>
              </a:tblGrid>
              <a:tr h="1958199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585581"/>
                  </a:ext>
                </a:extLst>
              </a:tr>
              <a:tr h="1958199"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5124479"/>
                  </a:ext>
                </a:extLst>
              </a:tr>
              <a:tr h="1958199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20115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7E1EE6-E75B-4968-9276-C8B1245E9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46994"/>
              </p:ext>
            </p:extLst>
          </p:nvPr>
        </p:nvGraphicFramePr>
        <p:xfrm>
          <a:off x="3021930" y="3079988"/>
          <a:ext cx="579784" cy="998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99308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47265" marR="147265" marT="73632" marB="736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99308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47265" marR="147265" marT="73632" marB="73632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7F2550-5468-441E-9ADC-EB50F26D2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934551"/>
              </p:ext>
            </p:extLst>
          </p:nvPr>
        </p:nvGraphicFramePr>
        <p:xfrm>
          <a:off x="5526545" y="309120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1C98738-4EAB-4363-BC25-DBA0211E2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10084"/>
              </p:ext>
            </p:extLst>
          </p:nvPr>
        </p:nvGraphicFramePr>
        <p:xfrm>
          <a:off x="1782804" y="189983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36C201D-1D05-4C79-A821-89A154897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565879"/>
              </p:ext>
            </p:extLst>
          </p:nvPr>
        </p:nvGraphicFramePr>
        <p:xfrm>
          <a:off x="4277140" y="189983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4985CFE-53FA-48C5-BDA1-F563986B2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53081"/>
              </p:ext>
            </p:extLst>
          </p:nvPr>
        </p:nvGraphicFramePr>
        <p:xfrm>
          <a:off x="6771476" y="189983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291881C-DD7B-40D4-B037-D5D6DE87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34186"/>
              </p:ext>
            </p:extLst>
          </p:nvPr>
        </p:nvGraphicFramePr>
        <p:xfrm>
          <a:off x="1782804" y="434088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18992BB-4DAC-4488-9914-B66DC9F11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76620"/>
              </p:ext>
            </p:extLst>
          </p:nvPr>
        </p:nvGraphicFramePr>
        <p:xfrm>
          <a:off x="4277140" y="434088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85B8C51-24AD-4956-94C4-56E6C5028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81870"/>
              </p:ext>
            </p:extLst>
          </p:nvPr>
        </p:nvGraphicFramePr>
        <p:xfrm>
          <a:off x="6765623" y="4346705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fractions which are greater than 1.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A7F5A61-A6FA-43C3-92D8-BD1C37E736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436613" y="634532"/>
          <a:ext cx="10017225" cy="5874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3445">
                  <a:extLst>
                    <a:ext uri="{9D8B030D-6E8A-4147-A177-3AD203B41FA5}">
                      <a16:colId xmlns:a16="http://schemas.microsoft.com/office/drawing/2014/main" val="598415144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1487574140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2132548639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265351555"/>
                    </a:ext>
                  </a:extLst>
                </a:gridCol>
                <a:gridCol w="2003445">
                  <a:extLst>
                    <a:ext uri="{9D8B030D-6E8A-4147-A177-3AD203B41FA5}">
                      <a16:colId xmlns:a16="http://schemas.microsoft.com/office/drawing/2014/main" val="4026930805"/>
                    </a:ext>
                  </a:extLst>
                </a:gridCol>
              </a:tblGrid>
              <a:tr h="1958199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585581"/>
                  </a:ext>
                </a:extLst>
              </a:tr>
              <a:tr h="1958199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5124479"/>
                  </a:ext>
                </a:extLst>
              </a:tr>
              <a:tr h="1958199"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900" dirty="0"/>
                    </a:p>
                  </a:txBody>
                  <a:tcPr marL="147265" marR="147265" marT="73632" marB="736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20115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7E1EE6-E75B-4968-9276-C8B1245E9B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21930" y="3079988"/>
          <a:ext cx="579784" cy="998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99308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47265" marR="147265" marT="73632" marB="736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99308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47265" marR="147265" marT="73632" marB="73632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7F2550-5468-441E-9ADC-EB50F26D2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59534"/>
              </p:ext>
            </p:extLst>
          </p:nvPr>
        </p:nvGraphicFramePr>
        <p:xfrm>
          <a:off x="5526545" y="309120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1C98738-4EAB-4363-BC25-DBA0211E2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21699"/>
              </p:ext>
            </p:extLst>
          </p:nvPr>
        </p:nvGraphicFramePr>
        <p:xfrm>
          <a:off x="1782804" y="189983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36C201D-1D05-4C79-A821-89A154897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18180"/>
              </p:ext>
            </p:extLst>
          </p:nvPr>
        </p:nvGraphicFramePr>
        <p:xfrm>
          <a:off x="4277140" y="189983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4985CFE-53FA-48C5-BDA1-F563986B28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1476" y="189983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291881C-DD7B-40D4-B037-D5D6DE8709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82804" y="434088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18992BB-4DAC-4488-9914-B66DC9F116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77140" y="4340882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85B8C51-24AD-4956-94C4-56E6C5028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56931"/>
              </p:ext>
            </p:extLst>
          </p:nvPr>
        </p:nvGraphicFramePr>
        <p:xfrm>
          <a:off x="6765623" y="4346705"/>
          <a:ext cx="579784" cy="927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784">
                  <a:extLst>
                    <a:ext uri="{9D8B030D-6E8A-4147-A177-3AD203B41FA5}">
                      <a16:colId xmlns:a16="http://schemas.microsoft.com/office/drawing/2014/main" val="2277923337"/>
                    </a:ext>
                  </a:extLst>
                </a:gridCol>
              </a:tblGrid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5735053"/>
                  </a:ext>
                </a:extLst>
              </a:tr>
              <a:tr h="463827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79403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EA2F4289-DA35-4325-9990-B6D912FE8097}"/>
              </a:ext>
            </a:extLst>
          </p:cNvPr>
          <p:cNvSpPr/>
          <p:nvPr/>
        </p:nvSpPr>
        <p:spPr>
          <a:xfrm>
            <a:off x="1615496" y="1906459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FA1A0A7-EB84-4EED-A1E7-F0729B7AFBC5}"/>
              </a:ext>
            </a:extLst>
          </p:cNvPr>
          <p:cNvSpPr/>
          <p:nvPr/>
        </p:nvSpPr>
        <p:spPr>
          <a:xfrm>
            <a:off x="4109832" y="1906459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35D848-BBB7-4EEF-B43C-EE70693D53DC}"/>
              </a:ext>
            </a:extLst>
          </p:cNvPr>
          <p:cNvSpPr/>
          <p:nvPr/>
        </p:nvSpPr>
        <p:spPr>
          <a:xfrm>
            <a:off x="5359237" y="3097829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D1DAA02-396B-41FA-86DA-D58BAD55806D}"/>
              </a:ext>
            </a:extLst>
          </p:cNvPr>
          <p:cNvSpPr/>
          <p:nvPr/>
        </p:nvSpPr>
        <p:spPr>
          <a:xfrm>
            <a:off x="6598315" y="4354136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 descr="A close up of a sign&#10;&#10;Description generated with high confidence">
            <a:extLst>
              <a:ext uri="{FF2B5EF4-FFF2-40B4-BE49-F238E27FC236}">
                <a16:creationId xmlns:a16="http://schemas.microsoft.com/office/drawing/2014/main" id="{B5309AE0-3C47-4835-B3CE-32CA82F30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6" name="TextBox 8">
            <a:extLst>
              <a:ext uri="{FF2B5EF4-FFF2-40B4-BE49-F238E27FC236}">
                <a16:creationId xmlns:a16="http://schemas.microsoft.com/office/drawing/2014/main" id="{DBA78FE5-9A84-4B2E-A21C-FEC4984B5C7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9525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biggest fraction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E8D4A2E-EDD7-452B-A7B9-E19758714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49475"/>
              </p:ext>
            </p:extLst>
          </p:nvPr>
        </p:nvGraphicFramePr>
        <p:xfrm>
          <a:off x="642851" y="1285704"/>
          <a:ext cx="7874925" cy="4660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4975">
                  <a:extLst>
                    <a:ext uri="{9D8B030D-6E8A-4147-A177-3AD203B41FA5}">
                      <a16:colId xmlns:a16="http://schemas.microsoft.com/office/drawing/2014/main" val="1708968004"/>
                    </a:ext>
                  </a:extLst>
                </a:gridCol>
                <a:gridCol w="2624975">
                  <a:extLst>
                    <a:ext uri="{9D8B030D-6E8A-4147-A177-3AD203B41FA5}">
                      <a16:colId xmlns:a16="http://schemas.microsoft.com/office/drawing/2014/main" val="1399697050"/>
                    </a:ext>
                  </a:extLst>
                </a:gridCol>
                <a:gridCol w="2624975">
                  <a:extLst>
                    <a:ext uri="{9D8B030D-6E8A-4147-A177-3AD203B41FA5}">
                      <a16:colId xmlns:a16="http://schemas.microsoft.com/office/drawing/2014/main" val="477993961"/>
                    </a:ext>
                  </a:extLst>
                </a:gridCol>
              </a:tblGrid>
              <a:tr h="1553556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160541"/>
                  </a:ext>
                </a:extLst>
              </a:tr>
              <a:tr h="1553556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636339"/>
                  </a:ext>
                </a:extLst>
              </a:tr>
              <a:tr h="1553556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99501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A5DF5B8-20B8-4620-A4B0-3FC0DE5AF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09703"/>
              </p:ext>
            </p:extLst>
          </p:nvPr>
        </p:nvGraphicFramePr>
        <p:xfrm>
          <a:off x="1518515" y="1570217"/>
          <a:ext cx="86244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18">
                  <a:extLst>
                    <a:ext uri="{9D8B030D-6E8A-4147-A177-3AD203B41FA5}">
                      <a16:colId xmlns:a16="http://schemas.microsoft.com/office/drawing/2014/main" val="1311251617"/>
                    </a:ext>
                  </a:extLst>
                </a:gridCol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 vMerge="1"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53644E1-785A-4D30-B0E1-B96FDE84B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20335"/>
              </p:ext>
            </p:extLst>
          </p:nvPr>
        </p:nvGraphicFramePr>
        <p:xfrm>
          <a:off x="1563890" y="4656461"/>
          <a:ext cx="77169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692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Century Gothic" panose="020B0502020202020204" pitchFamily="34" charset="0"/>
                        </a:rPr>
                        <a:t>23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FA1E41-17E4-4728-9F79-F413A4333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71482"/>
              </p:ext>
            </p:extLst>
          </p:nvPr>
        </p:nvGraphicFramePr>
        <p:xfrm>
          <a:off x="4048418" y="3124962"/>
          <a:ext cx="86244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18">
                  <a:extLst>
                    <a:ext uri="{9D8B030D-6E8A-4147-A177-3AD203B41FA5}">
                      <a16:colId xmlns:a16="http://schemas.microsoft.com/office/drawing/2014/main" val="1311251617"/>
                    </a:ext>
                  </a:extLst>
                </a:gridCol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 vMerge="1"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08778F-D3E0-41D1-9527-9E2EBEC95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52200"/>
              </p:ext>
            </p:extLst>
          </p:nvPr>
        </p:nvGraphicFramePr>
        <p:xfrm>
          <a:off x="6677493" y="4656461"/>
          <a:ext cx="86244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18">
                  <a:extLst>
                    <a:ext uri="{9D8B030D-6E8A-4147-A177-3AD203B41FA5}">
                      <a16:colId xmlns:a16="http://schemas.microsoft.com/office/drawing/2014/main" val="1311251617"/>
                    </a:ext>
                  </a:extLst>
                </a:gridCol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 vMerge="1"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6181158-2B89-4701-8BCE-2134CBDE0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140443"/>
              </p:ext>
            </p:extLst>
          </p:nvPr>
        </p:nvGraphicFramePr>
        <p:xfrm>
          <a:off x="6898252" y="1570217"/>
          <a:ext cx="420924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800" b="1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D82FF00F-4751-4A4D-88CE-37F9A8455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E7A21557-AED8-40D1-BF17-45D3CCB1073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biggest fraction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E8D4A2E-EDD7-452B-A7B9-E197587148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2851" y="1285704"/>
          <a:ext cx="7874925" cy="4660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4975">
                  <a:extLst>
                    <a:ext uri="{9D8B030D-6E8A-4147-A177-3AD203B41FA5}">
                      <a16:colId xmlns:a16="http://schemas.microsoft.com/office/drawing/2014/main" val="1708968004"/>
                    </a:ext>
                  </a:extLst>
                </a:gridCol>
                <a:gridCol w="2624975">
                  <a:extLst>
                    <a:ext uri="{9D8B030D-6E8A-4147-A177-3AD203B41FA5}">
                      <a16:colId xmlns:a16="http://schemas.microsoft.com/office/drawing/2014/main" val="1399697050"/>
                    </a:ext>
                  </a:extLst>
                </a:gridCol>
                <a:gridCol w="2624975">
                  <a:extLst>
                    <a:ext uri="{9D8B030D-6E8A-4147-A177-3AD203B41FA5}">
                      <a16:colId xmlns:a16="http://schemas.microsoft.com/office/drawing/2014/main" val="477993961"/>
                    </a:ext>
                  </a:extLst>
                </a:gridCol>
              </a:tblGrid>
              <a:tr h="1553556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160541"/>
                  </a:ext>
                </a:extLst>
              </a:tr>
              <a:tr h="1553556"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636339"/>
                  </a:ext>
                </a:extLst>
              </a:tr>
              <a:tr h="1553556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99501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A5DF5B8-20B8-4620-A4B0-3FC0DE5AF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07262"/>
              </p:ext>
            </p:extLst>
          </p:nvPr>
        </p:nvGraphicFramePr>
        <p:xfrm>
          <a:off x="1518515" y="1570217"/>
          <a:ext cx="86244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18">
                  <a:extLst>
                    <a:ext uri="{9D8B030D-6E8A-4147-A177-3AD203B41FA5}">
                      <a16:colId xmlns:a16="http://schemas.microsoft.com/office/drawing/2014/main" val="1311251617"/>
                    </a:ext>
                  </a:extLst>
                </a:gridCol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 vMerge="1"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53644E1-785A-4D30-B0E1-B96FDE84B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48318"/>
              </p:ext>
            </p:extLst>
          </p:nvPr>
        </p:nvGraphicFramePr>
        <p:xfrm>
          <a:off x="1563890" y="4656461"/>
          <a:ext cx="77169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692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FA1E41-17E4-4728-9F79-F413A4333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3568"/>
              </p:ext>
            </p:extLst>
          </p:nvPr>
        </p:nvGraphicFramePr>
        <p:xfrm>
          <a:off x="4048418" y="3124962"/>
          <a:ext cx="86244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18">
                  <a:extLst>
                    <a:ext uri="{9D8B030D-6E8A-4147-A177-3AD203B41FA5}">
                      <a16:colId xmlns:a16="http://schemas.microsoft.com/office/drawing/2014/main" val="1311251617"/>
                    </a:ext>
                  </a:extLst>
                </a:gridCol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 vMerge="1"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08778F-D3E0-41D1-9527-9E2EBEC95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21961"/>
              </p:ext>
            </p:extLst>
          </p:nvPr>
        </p:nvGraphicFramePr>
        <p:xfrm>
          <a:off x="6677493" y="4656461"/>
          <a:ext cx="862442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18">
                  <a:extLst>
                    <a:ext uri="{9D8B030D-6E8A-4147-A177-3AD203B41FA5}">
                      <a16:colId xmlns:a16="http://schemas.microsoft.com/office/drawing/2014/main" val="1311251617"/>
                    </a:ext>
                  </a:extLst>
                </a:gridCol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 vMerge="1"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6181158-2B89-4701-8BCE-2134CBDE0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764647"/>
              </p:ext>
            </p:extLst>
          </p:nvPr>
        </p:nvGraphicFramePr>
        <p:xfrm>
          <a:off x="6898252" y="1570217"/>
          <a:ext cx="420924" cy="982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855551657"/>
                    </a:ext>
                  </a:extLst>
                </a:gridCol>
              </a:tblGrid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800" b="1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7478254"/>
                  </a:ext>
                </a:extLst>
              </a:tr>
              <a:tr h="4910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158478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89C0E1E9-F3A6-48F5-AE2E-A7BF2E55EBEB}"/>
              </a:ext>
            </a:extLst>
          </p:cNvPr>
          <p:cNvSpPr/>
          <p:nvPr/>
        </p:nvSpPr>
        <p:spPr>
          <a:xfrm>
            <a:off x="1446816" y="4644617"/>
            <a:ext cx="1005840" cy="10058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close up of a sign&#10;&#10;Description generated with high confidence">
            <a:extLst>
              <a:ext uri="{FF2B5EF4-FFF2-40B4-BE49-F238E27FC236}">
                <a16:creationId xmlns:a16="http://schemas.microsoft.com/office/drawing/2014/main" id="{283AFE49-1361-48E4-B7AF-364509FB24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6ECDAB54-CCF4-447F-A646-482358ED4DC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5816" y="1628800"/>
            <a:ext cx="1132602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600" u="sng" dirty="0"/>
              <a:t>4</a:t>
            </a:r>
            <a:r>
              <a:rPr lang="en-GB" sz="2600" dirty="0" smtClean="0"/>
              <a:t> = </a:t>
            </a:r>
            <a:r>
              <a:rPr lang="en-GB" sz="2600" u="sng" dirty="0" smtClean="0"/>
              <a:t>16</a:t>
            </a:r>
          </a:p>
          <a:p>
            <a:r>
              <a:rPr lang="en-GB" sz="2600" dirty="0" smtClean="0"/>
              <a:t>3    12</a:t>
            </a:r>
            <a:endParaRPr lang="en-GB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0113" y="1613349"/>
            <a:ext cx="560279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600" u="sng" dirty="0" smtClean="0"/>
              <a:t>20</a:t>
            </a:r>
          </a:p>
          <a:p>
            <a:r>
              <a:rPr lang="en-GB" sz="2600" dirty="0" smtClean="0"/>
              <a:t>12</a:t>
            </a:r>
            <a:endParaRPr lang="en-GB" sz="2600" dirty="0"/>
          </a:p>
        </p:txBody>
      </p:sp>
      <p:sp>
        <p:nvSpPr>
          <p:cNvPr id="16" name="TextBox 15"/>
          <p:cNvSpPr txBox="1"/>
          <p:nvPr/>
        </p:nvSpPr>
        <p:spPr>
          <a:xfrm>
            <a:off x="5186164" y="3169762"/>
            <a:ext cx="1132602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600" u="sng" dirty="0"/>
              <a:t>9</a:t>
            </a:r>
            <a:r>
              <a:rPr lang="en-GB" sz="2600" dirty="0" smtClean="0"/>
              <a:t> = </a:t>
            </a:r>
            <a:r>
              <a:rPr lang="en-GB" sz="2600" u="sng" dirty="0" smtClean="0"/>
              <a:t>18</a:t>
            </a:r>
          </a:p>
          <a:p>
            <a:r>
              <a:rPr lang="en-GB" sz="2600" dirty="0"/>
              <a:t>6</a:t>
            </a:r>
            <a:r>
              <a:rPr lang="en-GB" sz="2600" dirty="0" smtClean="0"/>
              <a:t>    12</a:t>
            </a:r>
            <a:endParaRPr lang="en-GB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7794632" y="4746061"/>
            <a:ext cx="593792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600" u="sng" dirty="0" smtClean="0"/>
              <a:t>20</a:t>
            </a:r>
          </a:p>
          <a:p>
            <a:r>
              <a:rPr lang="en-GB" sz="2600" dirty="0" smtClean="0"/>
              <a:t>12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2697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B262DF-E3C8-43C5-990F-2765AC98A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86429"/>
              </p:ext>
            </p:extLst>
          </p:nvPr>
        </p:nvGraphicFramePr>
        <p:xfrm>
          <a:off x="2704505" y="2242889"/>
          <a:ext cx="3734990" cy="1504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9089">
                  <a:extLst>
                    <a:ext uri="{9D8B030D-6E8A-4147-A177-3AD203B41FA5}">
                      <a16:colId xmlns:a16="http://schemas.microsoft.com/office/drawing/2014/main" val="652721007"/>
                    </a:ext>
                  </a:extLst>
                </a:gridCol>
                <a:gridCol w="679089">
                  <a:extLst>
                    <a:ext uri="{9D8B030D-6E8A-4147-A177-3AD203B41FA5}">
                      <a16:colId xmlns:a16="http://schemas.microsoft.com/office/drawing/2014/main" val="3072450014"/>
                    </a:ext>
                  </a:extLst>
                </a:gridCol>
                <a:gridCol w="1680534">
                  <a:extLst>
                    <a:ext uri="{9D8B030D-6E8A-4147-A177-3AD203B41FA5}">
                      <a16:colId xmlns:a16="http://schemas.microsoft.com/office/drawing/2014/main" val="4286318867"/>
                    </a:ext>
                  </a:extLst>
                </a:gridCol>
                <a:gridCol w="696278">
                  <a:extLst>
                    <a:ext uri="{9D8B030D-6E8A-4147-A177-3AD203B41FA5}">
                      <a16:colId xmlns:a16="http://schemas.microsoft.com/office/drawing/2014/main" val="1109404927"/>
                    </a:ext>
                  </a:extLst>
                </a:gridCol>
              </a:tblGrid>
              <a:tr h="848861">
                <a:tc rowSpan="2"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4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GB" sz="4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1189931"/>
                  </a:ext>
                </a:extLst>
              </a:tr>
              <a:tr h="6553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398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38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False</a:t>
            </a:r>
            <a:r>
              <a:rPr lang="en-GB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because 1 and 4/20 = 24/20</a:t>
            </a:r>
          </a:p>
          <a:p>
            <a:pPr lvl="0" algn="ctr"/>
            <a:endParaRPr lang="en-GB" sz="32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GB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nd 7/5 is equivalent to 28/20</a:t>
            </a:r>
            <a:endParaRPr lang="en-GB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B262DF-E3C8-43C5-990F-2765AC98A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05389"/>
              </p:ext>
            </p:extLst>
          </p:nvPr>
        </p:nvGraphicFramePr>
        <p:xfrm>
          <a:off x="2704505" y="2242889"/>
          <a:ext cx="3734990" cy="1504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9089">
                  <a:extLst>
                    <a:ext uri="{9D8B030D-6E8A-4147-A177-3AD203B41FA5}">
                      <a16:colId xmlns:a16="http://schemas.microsoft.com/office/drawing/2014/main" val="652721007"/>
                    </a:ext>
                  </a:extLst>
                </a:gridCol>
                <a:gridCol w="679089">
                  <a:extLst>
                    <a:ext uri="{9D8B030D-6E8A-4147-A177-3AD203B41FA5}">
                      <a16:colId xmlns:a16="http://schemas.microsoft.com/office/drawing/2014/main" val="3072450014"/>
                    </a:ext>
                  </a:extLst>
                </a:gridCol>
                <a:gridCol w="1680534">
                  <a:extLst>
                    <a:ext uri="{9D8B030D-6E8A-4147-A177-3AD203B41FA5}">
                      <a16:colId xmlns:a16="http://schemas.microsoft.com/office/drawing/2014/main" val="4286318867"/>
                    </a:ext>
                  </a:extLst>
                </a:gridCol>
                <a:gridCol w="696278">
                  <a:extLst>
                    <a:ext uri="{9D8B030D-6E8A-4147-A177-3AD203B41FA5}">
                      <a16:colId xmlns:a16="http://schemas.microsoft.com/office/drawing/2014/main" val="1109404927"/>
                    </a:ext>
                  </a:extLst>
                </a:gridCol>
              </a:tblGrid>
              <a:tr h="848861">
                <a:tc rowSpan="2"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4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&gt;</a:t>
                      </a:r>
                      <a:endParaRPr lang="en-GB" sz="4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GB" sz="4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1189931"/>
                  </a:ext>
                </a:extLst>
              </a:tr>
              <a:tr h="6553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398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43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401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54</cp:revision>
  <cp:lastPrinted>2018-09-17T10:27:39Z</cp:lastPrinted>
  <dcterms:created xsi:type="dcterms:W3CDTF">2018-08-22T10:36:32Z</dcterms:created>
  <dcterms:modified xsi:type="dcterms:W3CDTF">2021-02-02T15:36:46Z</dcterms:modified>
</cp:coreProperties>
</file>