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5" r:id="rId3"/>
    <p:sldId id="286" r:id="rId4"/>
    <p:sldId id="287" r:id="rId5"/>
    <p:sldId id="290" r:id="rId6"/>
    <p:sldId id="292" r:id="rId7"/>
    <p:sldId id="294" r:id="rId8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750" autoAdjust="0"/>
    <p:restoredTop sz="94660"/>
  </p:normalViewPr>
  <p:slideViewPr>
    <p:cSldViewPr>
      <p:cViewPr varScale="1">
        <p:scale>
          <a:sx n="83" d="100"/>
          <a:sy n="83" d="100"/>
        </p:scale>
        <p:origin x="-197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70156-9F63-432A-AD40-D8B328B326B5}" type="datetimeFigureOut">
              <a:rPr lang="en-GB" smtClean="0"/>
              <a:pPr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4.wav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5.wav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6.wav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7.wav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000" dirty="0" smtClean="0"/>
              <a:t>What I’m learning in Maths today</a:t>
            </a:r>
            <a:endParaRPr lang="en-GB" sz="5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5203514"/>
              </p:ext>
            </p:extLst>
          </p:nvPr>
        </p:nvGraphicFramePr>
        <p:xfrm>
          <a:off x="179510" y="1052736"/>
          <a:ext cx="8784977" cy="2944368"/>
        </p:xfrm>
        <a:graphic>
          <a:graphicData uri="http://schemas.openxmlformats.org/drawingml/2006/table">
            <a:tbl>
              <a:tblPr/>
              <a:tblGrid>
                <a:gridCol w="87849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62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 smtClean="0">
                          <a:latin typeface="Comic Sans MS"/>
                          <a:ea typeface="Calibri"/>
                          <a:cs typeface="Times New Roman"/>
                        </a:rPr>
                        <a:t>Maths – Y5 (Adding and</a:t>
                      </a:r>
                      <a:r>
                        <a:rPr lang="en-GB" sz="2400" b="1" u="sng" baseline="0" dirty="0" smtClean="0">
                          <a:latin typeface="Comic Sans MS"/>
                          <a:ea typeface="Calibri"/>
                          <a:cs typeface="Times New Roman"/>
                        </a:rPr>
                        <a:t> converting mixed numbers)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>
                          <a:latin typeface="Comic Sans MS"/>
                          <a:ea typeface="Calibri"/>
                          <a:cs typeface="Times New Roman"/>
                        </a:rPr>
                        <a:t>Date</a:t>
                      </a:r>
                      <a:r>
                        <a:rPr lang="en-GB" sz="2400" dirty="0">
                          <a:latin typeface="Comic Sans MS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GB" sz="2400" dirty="0" smtClean="0">
                          <a:latin typeface="Comic Sans MS"/>
                          <a:ea typeface="Calibri"/>
                          <a:cs typeface="Times New Roman"/>
                        </a:rPr>
                        <a:t>10.2.21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2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 err="1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L.Obj</a:t>
                      </a:r>
                      <a:r>
                        <a:rPr lang="en-GB" sz="2400" b="1" u="sng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*I can add fractions with different denominators</a:t>
                      </a:r>
                      <a:r>
                        <a:rPr lang="en-GB" sz="2400" b="1" baseline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 by finding common denominators.</a:t>
                      </a:r>
                      <a:endParaRPr lang="en-GB" sz="24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*I can</a:t>
                      </a:r>
                      <a:r>
                        <a:rPr lang="en-GB" sz="2400" b="1" baseline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 convert improper fractions into mixed numbers for my answers.</a:t>
                      </a:r>
                      <a:endParaRPr lang="en-GB" sz="24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8" name="Picture 2" descr="http://2.bp.blogspot.com/-gg-lffV70iI/VFZQmZzDpfI/AAAAAAAAFyA/bI-s_Pc7m2s/s1600/decomposing%2Bfractions%2B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7952" y="4005063"/>
            <a:ext cx="3692031" cy="2852937"/>
          </a:xfrm>
          <a:prstGeom prst="rect">
            <a:avLst/>
          </a:prstGeom>
          <a:noFill/>
        </p:spPr>
      </p:pic>
      <p:pic>
        <p:nvPicPr>
          <p:cNvPr id="9" name="Picture 4" descr="https://2.bp.blogspot.com/-upb8sZho7Us/WWjCYvDtSXI/AAAAAAAAVdE/B3X7YtR7mrEWum3PZ4FNm5e6hoy3etnvwCLcBGAs/s1600/Pictur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05063"/>
            <a:ext cx="3744416" cy="2813953"/>
          </a:xfrm>
          <a:prstGeom prst="rect">
            <a:avLst/>
          </a:prstGeom>
          <a:noFill/>
        </p:spPr>
      </p:pic>
      <p:pic>
        <p:nvPicPr>
          <p:cNvPr id="7" name="~PP3301.WAV">
            <a:hlinkClick r:id="" action="ppaction://media"/>
          </p:cNvPr>
          <p:cNvPicPr>
            <a:picLocks noRot="1" noChangeAspect="1"/>
          </p:cNvPicPr>
          <p:nvPr>
            <a:wavAudioFile r:embed="rId1" name="~PP3301.WAV"/>
          </p:nvPr>
        </p:nvPicPr>
        <p:blipFill>
          <a:blip r:embed="rId5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359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2800" b="1" u="sng" dirty="0" smtClean="0">
                <a:latin typeface="Comic Sans MS" pitchFamily="66" charset="0"/>
              </a:rPr>
              <a:t>Year 5</a:t>
            </a:r>
          </a:p>
          <a:p>
            <a:pPr marL="342900" indent="-342900"/>
            <a:endParaRPr lang="en-GB" sz="2800" dirty="0" smtClean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836712"/>
            <a:ext cx="4211960" cy="553998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520 + 100   =  Double ___ </a:t>
            </a:r>
            <a:endParaRPr lang="en-GB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484784"/>
            <a:ext cx="4211960" cy="553998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72 x 10    =   800 - ____</a:t>
            </a:r>
            <a:endParaRPr lang="en-GB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132856"/>
            <a:ext cx="4211960" cy="55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latin typeface="+mj-lt"/>
              </a:rPr>
              <a:t>___ x 4   </a:t>
            </a:r>
            <a:r>
              <a:rPr lang="en-GB" sz="3000" dirty="0" smtClean="0"/>
              <a:t>=   20 + 8 </a:t>
            </a:r>
            <a:endParaRPr lang="en-GB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780928"/>
            <a:ext cx="4211960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latin typeface="+mj-lt"/>
              </a:rPr>
              <a:t>27 ÷ 3    </a:t>
            </a:r>
            <a:r>
              <a:rPr lang="en-GB" sz="3000" dirty="0" smtClean="0"/>
              <a:t>=   ___²</a:t>
            </a:r>
            <a:endParaRPr lang="en-GB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3429000"/>
            <a:ext cx="4211960" cy="553998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latin typeface="+mj-lt"/>
              </a:rPr>
              <a:t>568 – 100 = 470 - ___</a:t>
            </a:r>
            <a:endParaRPr lang="en-GB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4077072"/>
            <a:ext cx="4211960" cy="5539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1,254 x 5 = _____</a:t>
            </a:r>
            <a:endParaRPr lang="en-GB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4797152"/>
            <a:ext cx="3960440" cy="1815882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Extra challenge!</a:t>
            </a:r>
          </a:p>
          <a:p>
            <a:pPr algn="ctr"/>
            <a:r>
              <a:rPr lang="en-GB" sz="2800" dirty="0" smtClean="0"/>
              <a:t>9² = 100 - ____</a:t>
            </a:r>
          </a:p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3.6 x 4 = ½ of ____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6016" y="836712"/>
            <a:ext cx="4211960" cy="553998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520 + 100   =  Double</a:t>
            </a:r>
            <a:r>
              <a:rPr lang="en-GB" sz="3000" b="1" u="sng" dirty="0" smtClean="0">
                <a:solidFill>
                  <a:srgbClr val="FF0000"/>
                </a:solidFill>
              </a:rPr>
              <a:t> 310 </a:t>
            </a:r>
            <a:endParaRPr lang="en-GB" sz="3000" b="1" u="sng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6016" y="1484784"/>
            <a:ext cx="4211960" cy="553998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72 x 10    =   800 - </a:t>
            </a:r>
            <a:r>
              <a:rPr lang="en-GB" sz="3000" b="1" u="sng" dirty="0" smtClean="0">
                <a:solidFill>
                  <a:srgbClr val="FF0000"/>
                </a:solidFill>
              </a:rPr>
              <a:t>80</a:t>
            </a:r>
            <a:endParaRPr lang="en-GB" sz="3000" b="1" u="sng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6" y="2132856"/>
            <a:ext cx="4211960" cy="55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b="1" u="sng" dirty="0" smtClean="0">
                <a:solidFill>
                  <a:srgbClr val="FF0000"/>
                </a:solidFill>
                <a:latin typeface="+mj-lt"/>
              </a:rPr>
              <a:t>7</a:t>
            </a:r>
            <a:r>
              <a:rPr lang="en-GB" sz="3000" dirty="0" smtClean="0">
                <a:latin typeface="+mj-lt"/>
              </a:rPr>
              <a:t> x 4   </a:t>
            </a:r>
            <a:r>
              <a:rPr lang="en-GB" sz="3000" dirty="0" smtClean="0"/>
              <a:t>=   20 + 8 </a:t>
            </a:r>
            <a:endParaRPr lang="en-GB" sz="3000" dirty="0"/>
          </a:p>
        </p:txBody>
      </p:sp>
      <p:sp>
        <p:nvSpPr>
          <p:cNvPr id="15" name="TextBox 14"/>
          <p:cNvSpPr txBox="1"/>
          <p:nvPr/>
        </p:nvSpPr>
        <p:spPr>
          <a:xfrm>
            <a:off x="4716016" y="2780928"/>
            <a:ext cx="4211960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latin typeface="+mj-lt"/>
              </a:rPr>
              <a:t>27 ÷ 3    </a:t>
            </a:r>
            <a:r>
              <a:rPr lang="en-GB" sz="3000" dirty="0" smtClean="0"/>
              <a:t>=   </a:t>
            </a:r>
            <a:r>
              <a:rPr lang="en-GB" sz="3000" b="1" u="sng" dirty="0" smtClean="0">
                <a:solidFill>
                  <a:srgbClr val="FF0000"/>
                </a:solidFill>
              </a:rPr>
              <a:t>3</a:t>
            </a:r>
            <a:r>
              <a:rPr lang="en-GB" sz="3000" dirty="0" smtClean="0"/>
              <a:t>²</a:t>
            </a:r>
            <a:endParaRPr lang="en-GB" sz="3000" dirty="0"/>
          </a:p>
        </p:txBody>
      </p:sp>
      <p:sp>
        <p:nvSpPr>
          <p:cNvPr id="16" name="TextBox 15"/>
          <p:cNvSpPr txBox="1"/>
          <p:nvPr/>
        </p:nvSpPr>
        <p:spPr>
          <a:xfrm>
            <a:off x="4716016" y="3429000"/>
            <a:ext cx="4211960" cy="553998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latin typeface="+mj-lt"/>
              </a:rPr>
              <a:t>568 – 100 = 470 - </a:t>
            </a:r>
            <a:r>
              <a:rPr lang="en-GB" sz="3000" b="1" u="sng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GB" sz="3000" b="1" u="sng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6016" y="4077072"/>
            <a:ext cx="4211960" cy="5539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1,254 x 5 = </a:t>
            </a:r>
            <a:r>
              <a:rPr lang="en-GB" sz="3000" b="1" u="sng" dirty="0" smtClean="0">
                <a:solidFill>
                  <a:srgbClr val="FF0000"/>
                </a:solidFill>
              </a:rPr>
              <a:t>6,270</a:t>
            </a:r>
            <a:endParaRPr lang="en-GB" sz="3000" b="1" u="sng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8024" y="4797152"/>
            <a:ext cx="3960440" cy="1815882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Extra challenge!</a:t>
            </a:r>
          </a:p>
          <a:p>
            <a:pPr algn="ctr"/>
            <a:r>
              <a:rPr lang="en-GB" sz="2800" dirty="0" smtClean="0"/>
              <a:t>9² = 100 - </a:t>
            </a:r>
            <a:r>
              <a:rPr lang="en-GB" sz="2800" b="1" u="sng" dirty="0" smtClean="0">
                <a:solidFill>
                  <a:srgbClr val="FF0000"/>
                </a:solidFill>
              </a:rPr>
              <a:t>19</a:t>
            </a:r>
          </a:p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3.6 x 4 = ½ of </a:t>
            </a:r>
            <a:r>
              <a:rPr lang="en-GB" sz="2800" b="1" u="sng" dirty="0" smtClean="0">
                <a:solidFill>
                  <a:srgbClr val="FF0000"/>
                </a:solidFill>
              </a:rPr>
              <a:t>28.8</a:t>
            </a:r>
          </a:p>
        </p:txBody>
      </p:sp>
      <p:pic>
        <p:nvPicPr>
          <p:cNvPr id="19" name="~PP2467.WAV">
            <a:hlinkClick r:id="" action="ppaction://media"/>
          </p:cNvPr>
          <p:cNvPicPr>
            <a:picLocks noRot="1" noChangeAspect="1"/>
          </p:cNvPicPr>
          <p:nvPr>
            <a:wavAudioFile r:embed="rId2" name="~PP2467.WAV"/>
          </p:nvPr>
        </p:nvPicPr>
        <p:blipFill>
          <a:blip r:embed="rId4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78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2800" b="1" u="sng" dirty="0" smtClean="0">
                <a:latin typeface="Comic Sans MS" pitchFamily="66" charset="0"/>
              </a:rPr>
              <a:t>Year 5</a:t>
            </a:r>
          </a:p>
          <a:p>
            <a:pPr marL="342900" indent="-342900"/>
            <a:endParaRPr lang="en-GB" sz="2800" dirty="0" smtClean="0">
              <a:latin typeface="Comic Sans MS" pitchFamily="66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76470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itchFamily="66" charset="0"/>
              </a:rPr>
              <a:t>Adding fractions with the same denominator</a:t>
            </a:r>
            <a:endParaRPr lang="en-GB" sz="2400" b="1" u="sng" dirty="0"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9512" y="1700808"/>
            <a:ext cx="4248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Sam has added 3 fractions together to get an answer of 17/18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79512" y="3140968"/>
          <a:ext cx="413994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9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99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99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99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99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299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299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2999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2999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2999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2999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2999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2999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29997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29997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29997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29997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29997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79512" y="3789040"/>
            <a:ext cx="4248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What could his fractions have been?</a:t>
            </a:r>
          </a:p>
          <a:p>
            <a:endParaRPr lang="en-GB" sz="2800" dirty="0" smtClean="0"/>
          </a:p>
          <a:p>
            <a:r>
              <a:rPr lang="en-GB" sz="2800" dirty="0" smtClean="0"/>
              <a:t>Find as many different possibilities as you can.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60032" y="548680"/>
            <a:ext cx="4032448" cy="6124754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Some examples are….</a:t>
            </a:r>
          </a:p>
          <a:p>
            <a:endParaRPr lang="en-GB" sz="2800" dirty="0" smtClean="0"/>
          </a:p>
          <a:p>
            <a:r>
              <a:rPr lang="en-GB" sz="2800" dirty="0" smtClean="0"/>
              <a:t>1/18 + 3/18 + 13/18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2/18 + 5/18 + 10/18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3/18 + 11/18 + 3/18</a:t>
            </a:r>
          </a:p>
          <a:p>
            <a:endParaRPr lang="en-GB" sz="2800" dirty="0" smtClean="0"/>
          </a:p>
          <a:p>
            <a:r>
              <a:rPr lang="en-GB" sz="2800" dirty="0" smtClean="0"/>
              <a:t>As long as the numerator added up to 17 and the denominator was 18, they are correct.</a:t>
            </a:r>
            <a:endParaRPr lang="en-US" sz="2800" dirty="0"/>
          </a:p>
        </p:txBody>
      </p:sp>
      <p:pic>
        <p:nvPicPr>
          <p:cNvPr id="9" name="~PP1152.WAV">
            <a:hlinkClick r:id="" action="ppaction://media"/>
          </p:cNvPr>
          <p:cNvPicPr>
            <a:picLocks noRot="1" noChangeAspect="1"/>
          </p:cNvPicPr>
          <p:nvPr>
            <a:wavAudioFile r:embed="rId2" name="~PP1152.WAV"/>
          </p:nvPr>
        </p:nvPicPr>
        <p:blipFill>
          <a:blip r:embed="rId4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84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2800" b="1" u="sng" dirty="0" smtClean="0">
                <a:latin typeface="Comic Sans MS" pitchFamily="66" charset="0"/>
              </a:rPr>
              <a:t>Year 5</a:t>
            </a:r>
          </a:p>
          <a:p>
            <a:pPr marL="342900" indent="-342900"/>
            <a:endParaRPr lang="en-GB" sz="2800" dirty="0" smtClean="0">
              <a:latin typeface="Comic Sans MS" pitchFamily="66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76470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itchFamily="66" charset="0"/>
              </a:rPr>
              <a:t>Adding fractions with different denominators</a:t>
            </a:r>
            <a:endParaRPr lang="en-GB" sz="2400" b="1" u="sng" dirty="0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1700808"/>
            <a:ext cx="43347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Zoe is attempting to answer:</a:t>
            </a:r>
          </a:p>
          <a:p>
            <a:pPr algn="ctr"/>
            <a:r>
              <a:rPr lang="en-GB" sz="2800" dirty="0" smtClean="0"/>
              <a:t>3/5 + 1/10 + 3/20</a:t>
            </a:r>
          </a:p>
          <a:p>
            <a:pPr algn="ctr"/>
            <a:endParaRPr lang="en-GB" sz="2800" dirty="0" smtClean="0"/>
          </a:p>
          <a:p>
            <a:pPr algn="ctr"/>
            <a:endParaRPr lang="en-GB" sz="2800" dirty="0" smtClean="0"/>
          </a:p>
          <a:p>
            <a:pPr algn="ctr"/>
            <a:endParaRPr lang="en-GB" sz="2800" dirty="0" smtClean="0"/>
          </a:p>
          <a:p>
            <a:pPr algn="ctr"/>
            <a:endParaRPr lang="en-GB" sz="2800" dirty="0" smtClean="0"/>
          </a:p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Do you agree with Zoe? Why?</a:t>
            </a:r>
          </a:p>
          <a:p>
            <a:pPr algn="ctr"/>
            <a:endParaRPr lang="en-GB" sz="2800" dirty="0" smtClean="0"/>
          </a:p>
          <a:p>
            <a:pPr algn="ctr"/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852936"/>
            <a:ext cx="1044327" cy="147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ular Callout 10"/>
          <p:cNvSpPr/>
          <p:nvPr/>
        </p:nvSpPr>
        <p:spPr>
          <a:xfrm>
            <a:off x="1547664" y="3068960"/>
            <a:ext cx="2520280" cy="1008112"/>
          </a:xfrm>
          <a:prstGeom prst="wedgeRectCallout">
            <a:avLst>
              <a:gd name="adj1" fmla="val -59906"/>
              <a:gd name="adj2" fmla="val 276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The answer is 7/20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548680"/>
            <a:ext cx="4032448" cy="440120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No because</a:t>
            </a:r>
          </a:p>
          <a:p>
            <a:endParaRPr lang="en-GB" sz="2800" dirty="0" smtClean="0"/>
          </a:p>
          <a:p>
            <a:r>
              <a:rPr lang="en-GB" sz="2800" dirty="0" smtClean="0"/>
              <a:t>3/5 = 12/20</a:t>
            </a:r>
          </a:p>
          <a:p>
            <a:endParaRPr lang="en-GB" sz="2800" dirty="0" smtClean="0"/>
          </a:p>
          <a:p>
            <a:r>
              <a:rPr lang="en-GB" sz="2800" dirty="0" smtClean="0"/>
              <a:t>1/10 = 2/20</a:t>
            </a:r>
          </a:p>
          <a:p>
            <a:endParaRPr lang="en-GB" sz="2800" dirty="0" smtClean="0"/>
          </a:p>
          <a:p>
            <a:r>
              <a:rPr lang="en-GB" sz="2800" dirty="0" smtClean="0"/>
              <a:t>3/20 = 3/20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So the answer is 17/20</a:t>
            </a:r>
            <a:endParaRPr lang="en-US" sz="2800" dirty="0"/>
          </a:p>
        </p:txBody>
      </p:sp>
      <p:pic>
        <p:nvPicPr>
          <p:cNvPr id="9" name="~PP3526.WAV">
            <a:hlinkClick r:id="" action="ppaction://media"/>
          </p:cNvPr>
          <p:cNvPicPr>
            <a:picLocks noRot="1" noChangeAspect="1"/>
          </p:cNvPicPr>
          <p:nvPr>
            <a:wavAudioFile r:embed="rId2" name="~PP3526.WAV"/>
          </p:nvPr>
        </p:nvPicPr>
        <p:blipFill>
          <a:blip r:embed="rId5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67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597" y="6382245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51520" y="188640"/>
            <a:ext cx="408067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Find the equivalent fractions: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BF1D7D43-2BDF-8A4B-B65F-59C179DA6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8479063"/>
              </p:ext>
            </p:extLst>
          </p:nvPr>
        </p:nvGraphicFramePr>
        <p:xfrm>
          <a:off x="555570" y="1520489"/>
          <a:ext cx="1568982" cy="967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91">
                  <a:extLst>
                    <a:ext uri="{9D8B030D-6E8A-4147-A177-3AD203B41FA5}">
                      <a16:colId xmlns:a16="http://schemas.microsoft.com/office/drawing/2014/main" xmlns="" val="2045455656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3964110403"/>
                    </a:ext>
                  </a:extLst>
                </a:gridCol>
                <a:gridCol w="478491">
                  <a:extLst>
                    <a:ext uri="{9D8B030D-6E8A-4147-A177-3AD203B41FA5}">
                      <a16:colId xmlns:a16="http://schemas.microsoft.com/office/drawing/2014/main" xmlns="" val="2457822515"/>
                    </a:ext>
                  </a:extLst>
                </a:gridCol>
              </a:tblGrid>
              <a:tr h="469178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44157988"/>
                  </a:ext>
                </a:extLst>
              </a:tr>
              <a:tr h="7200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i="0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61106705"/>
                  </a:ext>
                </a:extLst>
              </a:tr>
              <a:tr h="234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136643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F7544A9E-D540-FC41-B3D3-75C1F7D9F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0693319"/>
              </p:ext>
            </p:extLst>
          </p:nvPr>
        </p:nvGraphicFramePr>
        <p:xfrm>
          <a:off x="555570" y="3008944"/>
          <a:ext cx="1568982" cy="967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91">
                  <a:extLst>
                    <a:ext uri="{9D8B030D-6E8A-4147-A177-3AD203B41FA5}">
                      <a16:colId xmlns:a16="http://schemas.microsoft.com/office/drawing/2014/main" xmlns="" val="2045455656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79839982"/>
                    </a:ext>
                  </a:extLst>
                </a:gridCol>
                <a:gridCol w="478491">
                  <a:extLst>
                    <a:ext uri="{9D8B030D-6E8A-4147-A177-3AD203B41FA5}">
                      <a16:colId xmlns:a16="http://schemas.microsoft.com/office/drawing/2014/main" xmlns="" val="4287485637"/>
                    </a:ext>
                  </a:extLst>
                </a:gridCol>
              </a:tblGrid>
              <a:tr h="469178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44157988"/>
                  </a:ext>
                </a:extLst>
              </a:tr>
              <a:tr h="7200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i="0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61106705"/>
                  </a:ext>
                </a:extLst>
              </a:tr>
              <a:tr h="234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341025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9FF24C55-2048-0F4D-8334-19D1F9C6B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4027300"/>
              </p:ext>
            </p:extLst>
          </p:nvPr>
        </p:nvGraphicFramePr>
        <p:xfrm>
          <a:off x="555570" y="4497398"/>
          <a:ext cx="1568982" cy="967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91">
                  <a:extLst>
                    <a:ext uri="{9D8B030D-6E8A-4147-A177-3AD203B41FA5}">
                      <a16:colId xmlns:a16="http://schemas.microsoft.com/office/drawing/2014/main" xmlns="" val="2045455656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890384398"/>
                    </a:ext>
                  </a:extLst>
                </a:gridCol>
                <a:gridCol w="478491">
                  <a:extLst>
                    <a:ext uri="{9D8B030D-6E8A-4147-A177-3AD203B41FA5}">
                      <a16:colId xmlns:a16="http://schemas.microsoft.com/office/drawing/2014/main" xmlns="" val="3706451500"/>
                    </a:ext>
                  </a:extLst>
                </a:gridCol>
              </a:tblGrid>
              <a:tr h="234589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4157988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" b="1" i="0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8419908"/>
                  </a:ext>
                </a:extLst>
              </a:tr>
              <a:tr h="469178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61106705"/>
                  </a:ext>
                </a:extLst>
              </a:tr>
            </a:tbl>
          </a:graphicData>
        </a:graphic>
      </p:graphicFrame>
      <p:pic>
        <p:nvPicPr>
          <p:cNvPr id="14" name="Picture 13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7166" y="6454413"/>
            <a:ext cx="1174025" cy="278902"/>
          </a:xfrm>
          <a:prstGeom prst="rect">
            <a:avLst/>
          </a:prstGeom>
        </p:spPr>
      </p:pic>
      <p:sp>
        <p:nvSpPr>
          <p:cNvPr id="16" name="TextBox 8">
            <a:extLst>
              <a:ext uri="{FF2B5EF4-FFF2-40B4-BE49-F238E27FC236}">
                <a16:creationId xmlns:a16="http://schemas.microsoft.com/office/drawing/2014/main" xmlns="" id="{9C98043F-F327-469C-AFFD-8AE7F5773C62}"/>
              </a:ext>
            </a:extLst>
          </p:cNvPr>
          <p:cNvSpPr txBox="1"/>
          <p:nvPr/>
        </p:nvSpPr>
        <p:spPr>
          <a:xfrm>
            <a:off x="-247491" y="6688723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4644008" y="272387"/>
            <a:ext cx="4224689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Find the equivalent fractions: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xmlns="" id="{BF1D7D43-2BDF-8A4B-B65F-59C179DA6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3850253"/>
              </p:ext>
            </p:extLst>
          </p:nvPr>
        </p:nvGraphicFramePr>
        <p:xfrm>
          <a:off x="5092074" y="1604236"/>
          <a:ext cx="1568982" cy="967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91">
                  <a:extLst>
                    <a:ext uri="{9D8B030D-6E8A-4147-A177-3AD203B41FA5}">
                      <a16:colId xmlns:a16="http://schemas.microsoft.com/office/drawing/2014/main" xmlns="" val="2045455656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3964110403"/>
                    </a:ext>
                  </a:extLst>
                </a:gridCol>
                <a:gridCol w="478491">
                  <a:extLst>
                    <a:ext uri="{9D8B030D-6E8A-4147-A177-3AD203B41FA5}">
                      <a16:colId xmlns:a16="http://schemas.microsoft.com/office/drawing/2014/main" xmlns="" val="2457822515"/>
                    </a:ext>
                  </a:extLst>
                </a:gridCol>
              </a:tblGrid>
              <a:tr h="469178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44157988"/>
                  </a:ext>
                </a:extLst>
              </a:tr>
              <a:tr h="7200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i="0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61106705"/>
                  </a:ext>
                </a:extLst>
              </a:tr>
              <a:tr h="234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0" marR="0" marT="0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1366431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xmlns="" id="{F7544A9E-D540-FC41-B3D3-75C1F7D9F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5396899"/>
              </p:ext>
            </p:extLst>
          </p:nvPr>
        </p:nvGraphicFramePr>
        <p:xfrm>
          <a:off x="5092074" y="3092691"/>
          <a:ext cx="1568982" cy="967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91">
                  <a:extLst>
                    <a:ext uri="{9D8B030D-6E8A-4147-A177-3AD203B41FA5}">
                      <a16:colId xmlns:a16="http://schemas.microsoft.com/office/drawing/2014/main" xmlns="" val="2045455656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79839982"/>
                    </a:ext>
                  </a:extLst>
                </a:gridCol>
                <a:gridCol w="478491">
                  <a:extLst>
                    <a:ext uri="{9D8B030D-6E8A-4147-A177-3AD203B41FA5}">
                      <a16:colId xmlns:a16="http://schemas.microsoft.com/office/drawing/2014/main" xmlns="" val="4287485637"/>
                    </a:ext>
                  </a:extLst>
                </a:gridCol>
              </a:tblGrid>
              <a:tr h="469178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44157988"/>
                  </a:ext>
                </a:extLst>
              </a:tr>
              <a:tr h="7200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i="0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61106705"/>
                  </a:ext>
                </a:extLst>
              </a:tr>
              <a:tr h="234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0" marR="0" marT="0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3410254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xmlns="" id="{9FF24C55-2048-0F4D-8334-19D1F9C6B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7523574"/>
              </p:ext>
            </p:extLst>
          </p:nvPr>
        </p:nvGraphicFramePr>
        <p:xfrm>
          <a:off x="5092074" y="4581145"/>
          <a:ext cx="1568982" cy="967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91">
                  <a:extLst>
                    <a:ext uri="{9D8B030D-6E8A-4147-A177-3AD203B41FA5}">
                      <a16:colId xmlns:a16="http://schemas.microsoft.com/office/drawing/2014/main" xmlns="" val="2045455656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890384398"/>
                    </a:ext>
                  </a:extLst>
                </a:gridCol>
                <a:gridCol w="478491">
                  <a:extLst>
                    <a:ext uri="{9D8B030D-6E8A-4147-A177-3AD203B41FA5}">
                      <a16:colId xmlns:a16="http://schemas.microsoft.com/office/drawing/2014/main" xmlns="" val="3706451500"/>
                    </a:ext>
                  </a:extLst>
                </a:gridCol>
              </a:tblGrid>
              <a:tr h="234589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4157988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" b="1" i="0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8419908"/>
                  </a:ext>
                </a:extLst>
              </a:tr>
              <a:tr h="469178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61106705"/>
                  </a:ext>
                </a:extLst>
              </a:tr>
            </a:tbl>
          </a:graphicData>
        </a:graphic>
      </p:graphicFrame>
      <p:pic>
        <p:nvPicPr>
          <p:cNvPr id="15" name="~PP298.WAV">
            <a:hlinkClick r:id="" action="ppaction://media"/>
          </p:cNvPr>
          <p:cNvPicPr>
            <a:picLocks noRot="1" noChangeAspect="1"/>
          </p:cNvPicPr>
          <p:nvPr>
            <a:wavAudioFile r:embed="rId2" name="~PP298.WAV"/>
          </p:nvPr>
        </p:nvPicPr>
        <p:blipFill>
          <a:blip r:embed="rId6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669721746"/>
      </p:ext>
    </p:extLst>
  </p:cSld>
  <p:clrMapOvr>
    <a:masterClrMapping/>
  </p:clrMapOvr>
  <p:transition advTm="702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0" y="0"/>
            <a:ext cx="9144000" cy="308460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Complete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bar model.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C3E2E40F-DDD9-E946-B609-3BD19DD73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6759316"/>
              </p:ext>
            </p:extLst>
          </p:nvPr>
        </p:nvGraphicFramePr>
        <p:xfrm>
          <a:off x="947817" y="708341"/>
          <a:ext cx="7386081" cy="20858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9859">
                  <a:extLst>
                    <a:ext uri="{9D8B030D-6E8A-4147-A177-3AD203B41FA5}">
                      <a16:colId xmlns:a16="http://schemas.microsoft.com/office/drawing/2014/main" xmlns="" val="2351027069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xmlns="" val="191866308"/>
                    </a:ext>
                  </a:extLst>
                </a:gridCol>
                <a:gridCol w="1453422">
                  <a:extLst>
                    <a:ext uri="{9D8B030D-6E8A-4147-A177-3AD203B41FA5}">
                      <a16:colId xmlns:a16="http://schemas.microsoft.com/office/drawing/2014/main" xmlns="" val="3189367991"/>
                    </a:ext>
                  </a:extLst>
                </a:gridCol>
              </a:tblGrid>
              <a:tr h="1042919">
                <a:tc gridSpan="3">
                  <a:txBody>
                    <a:bodyPr/>
                    <a:lstStyle/>
                    <a:p>
                      <a:pPr algn="ctr"/>
                      <a:endParaRPr lang="en-US" sz="4100" dirty="0"/>
                    </a:p>
                  </a:txBody>
                  <a:tcPr marL="100584" marR="100584" marT="50292" marB="50292" anchor="ctr">
                    <a:solidFill>
                      <a:schemeClr val="accent5">
                        <a:lumMod val="40000"/>
                        <a:lumOff val="60000"/>
                        <a:alpha val="59216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40743285"/>
                  </a:ext>
                </a:extLst>
              </a:tr>
              <a:tr h="1042919">
                <a:tc>
                  <a:txBody>
                    <a:bodyPr/>
                    <a:lstStyle/>
                    <a:p>
                      <a:pPr algn="ctr"/>
                      <a:endParaRPr lang="en-US" sz="4100" dirty="0"/>
                    </a:p>
                  </a:txBody>
                  <a:tcPr marL="259194" marR="259194" marT="107104" marB="10710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100" b="1" i="0" dirty="0">
                        <a:latin typeface="Century Gothic" panose="020B0502020202020204" pitchFamily="34" charset="0"/>
                      </a:endParaRPr>
                    </a:p>
                  </a:txBody>
                  <a:tcPr marL="259194" marR="259194" marT="107104" marB="107104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100" dirty="0"/>
                    </a:p>
                  </a:txBody>
                  <a:tcPr marL="259194" marR="259194" marT="107104" marB="107104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884215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AD5FDF4E-7B8B-B94B-B3AC-4BA021B20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1166366"/>
              </p:ext>
            </p:extLst>
          </p:nvPr>
        </p:nvGraphicFramePr>
        <p:xfrm>
          <a:off x="1968322" y="1908417"/>
          <a:ext cx="348487" cy="7101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487">
                  <a:extLst>
                    <a:ext uri="{9D8B030D-6E8A-4147-A177-3AD203B41FA5}">
                      <a16:colId xmlns:a16="http://schemas.microsoft.com/office/drawing/2014/main" xmlns="" val="192803673"/>
                    </a:ext>
                  </a:extLst>
                </a:gridCol>
              </a:tblGrid>
              <a:tr h="356110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27355855"/>
                  </a:ext>
                </a:extLst>
              </a:tr>
              <a:tr h="354063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4452901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6D09D096-0AC7-9442-82BA-B2E7986B2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6687704"/>
              </p:ext>
            </p:extLst>
          </p:nvPr>
        </p:nvGraphicFramePr>
        <p:xfrm>
          <a:off x="7479978" y="1910464"/>
          <a:ext cx="348487" cy="708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487">
                  <a:extLst>
                    <a:ext uri="{9D8B030D-6E8A-4147-A177-3AD203B41FA5}">
                      <a16:colId xmlns:a16="http://schemas.microsoft.com/office/drawing/2014/main" xmlns="" val="192803673"/>
                    </a:ext>
                  </a:extLst>
                </a:gridCol>
              </a:tblGrid>
              <a:tr h="354063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27355855"/>
                  </a:ext>
                </a:extLst>
              </a:tr>
              <a:tr h="354063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4452901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0F5236FC-EBF0-3D42-99FE-A008F2979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4391591"/>
              </p:ext>
            </p:extLst>
          </p:nvPr>
        </p:nvGraphicFramePr>
        <p:xfrm>
          <a:off x="4898259" y="1910464"/>
          <a:ext cx="348487" cy="708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487">
                  <a:extLst>
                    <a:ext uri="{9D8B030D-6E8A-4147-A177-3AD203B41FA5}">
                      <a16:colId xmlns:a16="http://schemas.microsoft.com/office/drawing/2014/main" xmlns="" val="192803673"/>
                    </a:ext>
                  </a:extLst>
                </a:gridCol>
              </a:tblGrid>
              <a:tr h="354063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27355855"/>
                  </a:ext>
                </a:extLst>
              </a:tr>
              <a:tr h="354063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44529017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4751B41E-56B8-614E-8C03-51762A8444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2680216"/>
              </p:ext>
            </p:extLst>
          </p:nvPr>
        </p:nvGraphicFramePr>
        <p:xfrm>
          <a:off x="4171118" y="748981"/>
          <a:ext cx="939478" cy="9548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739">
                  <a:extLst>
                    <a:ext uri="{9D8B030D-6E8A-4147-A177-3AD203B41FA5}">
                      <a16:colId xmlns:a16="http://schemas.microsoft.com/office/drawing/2014/main" xmlns="" val="3953472380"/>
                    </a:ext>
                  </a:extLst>
                </a:gridCol>
                <a:gridCol w="469739">
                  <a:extLst>
                    <a:ext uri="{9D8B030D-6E8A-4147-A177-3AD203B41FA5}">
                      <a16:colId xmlns:a16="http://schemas.microsoft.com/office/drawing/2014/main" xmlns="" val="1084626652"/>
                    </a:ext>
                  </a:extLst>
                </a:gridCol>
              </a:tblGrid>
              <a:tr h="379009">
                <a:tc rowSpan="4">
                  <a:txBody>
                    <a:bodyPr/>
                    <a:lstStyle/>
                    <a:p>
                      <a:pPr algn="ctr"/>
                      <a:r>
                        <a:rPr lang="en-US" sz="4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US" sz="2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8630310"/>
                  </a:ext>
                </a:extLst>
              </a:tr>
              <a:tr h="98418">
                <a:tc vMerge="1">
                  <a:txBody>
                    <a:bodyPr/>
                    <a:lstStyle/>
                    <a:p>
                      <a:pPr algn="ctr"/>
                      <a:endParaRPr lang="en-US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5051339"/>
                  </a:ext>
                </a:extLst>
              </a:tr>
              <a:tr h="98418">
                <a:tc vMerge="1">
                  <a:txBody>
                    <a:bodyPr/>
                    <a:lstStyle/>
                    <a:p>
                      <a:pPr algn="ctr"/>
                      <a:endParaRPr lang="en-US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05369824"/>
                  </a:ext>
                </a:extLst>
              </a:tr>
              <a:tr h="379009">
                <a:tc vMerge="1"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5157231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0" y="3356992"/>
            <a:ext cx="9144000" cy="3024336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Complete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bar model.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xmlns="" id="{C3E2E40F-DDD9-E946-B609-3BD19DD73EA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99592" y="4077071"/>
          <a:ext cx="7386081" cy="20858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9859">
                  <a:extLst>
                    <a:ext uri="{9D8B030D-6E8A-4147-A177-3AD203B41FA5}">
                      <a16:colId xmlns:a16="http://schemas.microsoft.com/office/drawing/2014/main" xmlns="" val="2351027069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xmlns="" val="191866308"/>
                    </a:ext>
                  </a:extLst>
                </a:gridCol>
                <a:gridCol w="1453422">
                  <a:extLst>
                    <a:ext uri="{9D8B030D-6E8A-4147-A177-3AD203B41FA5}">
                      <a16:colId xmlns:a16="http://schemas.microsoft.com/office/drawing/2014/main" xmlns="" val="3189367991"/>
                    </a:ext>
                  </a:extLst>
                </a:gridCol>
              </a:tblGrid>
              <a:tr h="1042919">
                <a:tc gridSpan="3">
                  <a:txBody>
                    <a:bodyPr/>
                    <a:lstStyle/>
                    <a:p>
                      <a:pPr algn="ctr"/>
                      <a:endParaRPr lang="en-US" sz="4100" dirty="0"/>
                    </a:p>
                  </a:txBody>
                  <a:tcPr marL="100584" marR="100584" marT="50292" marB="50292" anchor="ctr">
                    <a:solidFill>
                      <a:schemeClr val="accent5">
                        <a:lumMod val="40000"/>
                        <a:lumOff val="60000"/>
                        <a:alpha val="59216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40743285"/>
                  </a:ext>
                </a:extLst>
              </a:tr>
              <a:tr h="1042919">
                <a:tc>
                  <a:txBody>
                    <a:bodyPr/>
                    <a:lstStyle/>
                    <a:p>
                      <a:pPr algn="ctr"/>
                      <a:endParaRPr lang="en-US" sz="4100" dirty="0"/>
                    </a:p>
                  </a:txBody>
                  <a:tcPr marL="259194" marR="259194" marT="107104" marB="10710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100" b="1" i="0" dirty="0">
                        <a:latin typeface="Century Gothic" panose="020B0502020202020204" pitchFamily="34" charset="0"/>
                      </a:endParaRPr>
                    </a:p>
                  </a:txBody>
                  <a:tcPr marL="259194" marR="259194" marT="107104" marB="107104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100" dirty="0"/>
                    </a:p>
                  </a:txBody>
                  <a:tcPr marL="259194" marR="259194" marT="107104" marB="107104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8842155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xmlns="" id="{AD5FDF4E-7B8B-B94B-B3AC-4BA021B20C1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20097" y="5277147"/>
          <a:ext cx="348487" cy="7101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487">
                  <a:extLst>
                    <a:ext uri="{9D8B030D-6E8A-4147-A177-3AD203B41FA5}">
                      <a16:colId xmlns:a16="http://schemas.microsoft.com/office/drawing/2014/main" xmlns="" val="192803673"/>
                    </a:ext>
                  </a:extLst>
                </a:gridCol>
              </a:tblGrid>
              <a:tr h="356110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27355855"/>
                  </a:ext>
                </a:extLst>
              </a:tr>
              <a:tr h="354063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44529017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xmlns="" id="{6D09D096-0AC7-9442-82BA-B2E7986B26A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431753" y="5279194"/>
          <a:ext cx="348487" cy="708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487">
                  <a:extLst>
                    <a:ext uri="{9D8B030D-6E8A-4147-A177-3AD203B41FA5}">
                      <a16:colId xmlns:a16="http://schemas.microsoft.com/office/drawing/2014/main" xmlns="" val="192803673"/>
                    </a:ext>
                  </a:extLst>
                </a:gridCol>
              </a:tblGrid>
              <a:tr h="354063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27355855"/>
                  </a:ext>
                </a:extLst>
              </a:tr>
              <a:tr h="354063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44529017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xmlns="" id="{0F5236FC-EBF0-3D42-99FE-A008F29790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50034" y="5279194"/>
          <a:ext cx="348487" cy="708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487">
                  <a:extLst>
                    <a:ext uri="{9D8B030D-6E8A-4147-A177-3AD203B41FA5}">
                      <a16:colId xmlns:a16="http://schemas.microsoft.com/office/drawing/2014/main" xmlns="" val="192803673"/>
                    </a:ext>
                  </a:extLst>
                </a:gridCol>
              </a:tblGrid>
              <a:tr h="354063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27355855"/>
                  </a:ext>
                </a:extLst>
              </a:tr>
              <a:tr h="354063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44529017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xmlns="" id="{C5A833C6-06CB-42E0-A252-FF79E3F25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8858405"/>
              </p:ext>
            </p:extLst>
          </p:nvPr>
        </p:nvGraphicFramePr>
        <p:xfrm>
          <a:off x="4122893" y="4117711"/>
          <a:ext cx="939478" cy="9548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739">
                  <a:extLst>
                    <a:ext uri="{9D8B030D-6E8A-4147-A177-3AD203B41FA5}">
                      <a16:colId xmlns:a16="http://schemas.microsoft.com/office/drawing/2014/main" xmlns="" val="3953472380"/>
                    </a:ext>
                  </a:extLst>
                </a:gridCol>
                <a:gridCol w="469739">
                  <a:extLst>
                    <a:ext uri="{9D8B030D-6E8A-4147-A177-3AD203B41FA5}">
                      <a16:colId xmlns:a16="http://schemas.microsoft.com/office/drawing/2014/main" xmlns="" val="1084626652"/>
                    </a:ext>
                  </a:extLst>
                </a:gridCol>
              </a:tblGrid>
              <a:tr h="379009">
                <a:tc rowSpan="4">
                  <a:txBody>
                    <a:bodyPr/>
                    <a:lstStyle/>
                    <a:p>
                      <a:pPr algn="ctr"/>
                      <a:r>
                        <a:rPr lang="en-US" sz="4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US" sz="2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8630310"/>
                  </a:ext>
                </a:extLst>
              </a:tr>
              <a:tr h="98418">
                <a:tc vMerge="1">
                  <a:txBody>
                    <a:bodyPr/>
                    <a:lstStyle/>
                    <a:p>
                      <a:pPr algn="ctr"/>
                      <a:endParaRPr lang="en-US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5051339"/>
                  </a:ext>
                </a:extLst>
              </a:tr>
              <a:tr h="98418">
                <a:tc vMerge="1">
                  <a:txBody>
                    <a:bodyPr/>
                    <a:lstStyle/>
                    <a:p>
                      <a:pPr algn="ctr"/>
                      <a:endParaRPr lang="en-US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05369824"/>
                  </a:ext>
                </a:extLst>
              </a:tr>
              <a:tr h="379009">
                <a:tc vMerge="1">
                  <a:txBody>
                    <a:bodyPr/>
                    <a:lstStyle/>
                    <a:p>
                      <a:pPr algn="ctr"/>
                      <a:endParaRPr lang="en-US" sz="1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5157231"/>
                  </a:ext>
                </a:extLst>
              </a:tr>
            </a:tbl>
          </a:graphicData>
        </a:graphic>
      </p:graphicFrame>
      <p:pic>
        <p:nvPicPr>
          <p:cNvPr id="18" name="~PP1606.WAV">
            <a:hlinkClick r:id="" action="ppaction://media"/>
          </p:cNvPr>
          <p:cNvPicPr>
            <a:picLocks noRot="1" noChangeAspect="1"/>
          </p:cNvPicPr>
          <p:nvPr>
            <a:wavAudioFile r:embed="rId2" name="~PP1606.WAV"/>
          </p:nvPr>
        </p:nvPicPr>
        <p:blipFill>
          <a:blip r:embed="rId5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50745271"/>
      </p:ext>
    </p:extLst>
  </p:cSld>
  <p:clrMapOvr>
    <a:masterClrMapping/>
  </p:clrMapOvr>
  <p:transition advTm="1239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0" y="1"/>
            <a:ext cx="9144000" cy="2636912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Solve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following calculations.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455355B3-AF8F-9342-A720-B3F0FCC90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117491"/>
              </p:ext>
            </p:extLst>
          </p:nvPr>
        </p:nvGraphicFramePr>
        <p:xfrm>
          <a:off x="2195736" y="1052736"/>
          <a:ext cx="5130877" cy="1734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106">
                  <a:extLst>
                    <a:ext uri="{9D8B030D-6E8A-4147-A177-3AD203B41FA5}">
                      <a16:colId xmlns:a16="http://schemas.microsoft.com/office/drawing/2014/main" xmlns="" val="3052515350"/>
                    </a:ext>
                  </a:extLst>
                </a:gridCol>
                <a:gridCol w="507106">
                  <a:extLst>
                    <a:ext uri="{9D8B030D-6E8A-4147-A177-3AD203B41FA5}">
                      <a16:colId xmlns:a16="http://schemas.microsoft.com/office/drawing/2014/main" xmlns="" val="2169307845"/>
                    </a:ext>
                  </a:extLst>
                </a:gridCol>
                <a:gridCol w="633729">
                  <a:extLst>
                    <a:ext uri="{9D8B030D-6E8A-4147-A177-3AD203B41FA5}">
                      <a16:colId xmlns:a16="http://schemas.microsoft.com/office/drawing/2014/main" xmlns="" val="2092307516"/>
                    </a:ext>
                  </a:extLst>
                </a:gridCol>
                <a:gridCol w="507106">
                  <a:extLst>
                    <a:ext uri="{9D8B030D-6E8A-4147-A177-3AD203B41FA5}">
                      <a16:colId xmlns:a16="http://schemas.microsoft.com/office/drawing/2014/main" xmlns="" val="2252104780"/>
                    </a:ext>
                  </a:extLst>
                </a:gridCol>
                <a:gridCol w="633729">
                  <a:extLst>
                    <a:ext uri="{9D8B030D-6E8A-4147-A177-3AD203B41FA5}">
                      <a16:colId xmlns:a16="http://schemas.microsoft.com/office/drawing/2014/main" xmlns="" val="2101235481"/>
                    </a:ext>
                  </a:extLst>
                </a:gridCol>
                <a:gridCol w="507106">
                  <a:extLst>
                    <a:ext uri="{9D8B030D-6E8A-4147-A177-3AD203B41FA5}">
                      <a16:colId xmlns:a16="http://schemas.microsoft.com/office/drawing/2014/main" xmlns="" val="3698584179"/>
                    </a:ext>
                  </a:extLst>
                </a:gridCol>
                <a:gridCol w="633729">
                  <a:extLst>
                    <a:ext uri="{9D8B030D-6E8A-4147-A177-3AD203B41FA5}">
                      <a16:colId xmlns:a16="http://schemas.microsoft.com/office/drawing/2014/main" xmlns="" val="1054751476"/>
                    </a:ext>
                  </a:extLst>
                </a:gridCol>
                <a:gridCol w="567537">
                  <a:extLst>
                    <a:ext uri="{9D8B030D-6E8A-4147-A177-3AD203B41FA5}">
                      <a16:colId xmlns:a16="http://schemas.microsoft.com/office/drawing/2014/main" xmlns="" val="2542982522"/>
                    </a:ext>
                  </a:extLst>
                </a:gridCol>
                <a:gridCol w="633729">
                  <a:extLst>
                    <a:ext uri="{9D8B030D-6E8A-4147-A177-3AD203B41FA5}">
                      <a16:colId xmlns:a16="http://schemas.microsoft.com/office/drawing/2014/main" xmlns="" val="2332387472"/>
                    </a:ext>
                  </a:extLst>
                </a:gridCol>
              </a:tblGrid>
              <a:tr h="519372">
                <a:tc rowSpan="2">
                  <a:txBody>
                    <a:bodyPr/>
                    <a:lstStyle/>
                    <a:p>
                      <a:pPr algn="l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269330" marR="269330" marT="134665" marB="13466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269330" marR="269330" marT="134665" marB="13466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269330" marR="269330" marT="134665" marB="134665" anchor="ctr">
                    <a:lnL w="12700" cmpd="sng">
                      <a:noFill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40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28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5577807"/>
                  </a:ext>
                </a:extLst>
              </a:tr>
              <a:tr h="519372">
                <a:tc v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8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5737725"/>
                  </a:ext>
                </a:extLst>
              </a:tr>
              <a:tr h="367044"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269330" marR="269330" marT="134665" marB="13466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269330" marR="269330" marT="134665" marB="134665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71095915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1" y="2852936"/>
            <a:ext cx="9143999" cy="2492897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Solve the following calculations.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155944B6-75B9-E94F-86BE-ABE390B1B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0796071"/>
              </p:ext>
            </p:extLst>
          </p:nvPr>
        </p:nvGraphicFramePr>
        <p:xfrm>
          <a:off x="2123729" y="4193704"/>
          <a:ext cx="5130877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106">
                  <a:extLst>
                    <a:ext uri="{9D8B030D-6E8A-4147-A177-3AD203B41FA5}">
                      <a16:colId xmlns:a16="http://schemas.microsoft.com/office/drawing/2014/main" xmlns="" val="3052515350"/>
                    </a:ext>
                  </a:extLst>
                </a:gridCol>
                <a:gridCol w="507106">
                  <a:extLst>
                    <a:ext uri="{9D8B030D-6E8A-4147-A177-3AD203B41FA5}">
                      <a16:colId xmlns:a16="http://schemas.microsoft.com/office/drawing/2014/main" xmlns="" val="2169307845"/>
                    </a:ext>
                  </a:extLst>
                </a:gridCol>
                <a:gridCol w="633729">
                  <a:extLst>
                    <a:ext uri="{9D8B030D-6E8A-4147-A177-3AD203B41FA5}">
                      <a16:colId xmlns:a16="http://schemas.microsoft.com/office/drawing/2014/main" xmlns="" val="2092307516"/>
                    </a:ext>
                  </a:extLst>
                </a:gridCol>
                <a:gridCol w="507106">
                  <a:extLst>
                    <a:ext uri="{9D8B030D-6E8A-4147-A177-3AD203B41FA5}">
                      <a16:colId xmlns:a16="http://schemas.microsoft.com/office/drawing/2014/main" xmlns="" val="2252104780"/>
                    </a:ext>
                  </a:extLst>
                </a:gridCol>
                <a:gridCol w="633729">
                  <a:extLst>
                    <a:ext uri="{9D8B030D-6E8A-4147-A177-3AD203B41FA5}">
                      <a16:colId xmlns:a16="http://schemas.microsoft.com/office/drawing/2014/main" xmlns="" val="2101235481"/>
                    </a:ext>
                  </a:extLst>
                </a:gridCol>
                <a:gridCol w="507106">
                  <a:extLst>
                    <a:ext uri="{9D8B030D-6E8A-4147-A177-3AD203B41FA5}">
                      <a16:colId xmlns:a16="http://schemas.microsoft.com/office/drawing/2014/main" xmlns="" val="3698584179"/>
                    </a:ext>
                  </a:extLst>
                </a:gridCol>
                <a:gridCol w="633729">
                  <a:extLst>
                    <a:ext uri="{9D8B030D-6E8A-4147-A177-3AD203B41FA5}">
                      <a16:colId xmlns:a16="http://schemas.microsoft.com/office/drawing/2014/main" xmlns="" val="1054751476"/>
                    </a:ext>
                  </a:extLst>
                </a:gridCol>
                <a:gridCol w="567537">
                  <a:extLst>
                    <a:ext uri="{9D8B030D-6E8A-4147-A177-3AD203B41FA5}">
                      <a16:colId xmlns:a16="http://schemas.microsoft.com/office/drawing/2014/main" xmlns="" val="2542982522"/>
                    </a:ext>
                  </a:extLst>
                </a:gridCol>
                <a:gridCol w="633729">
                  <a:extLst>
                    <a:ext uri="{9D8B030D-6E8A-4147-A177-3AD203B41FA5}">
                      <a16:colId xmlns:a16="http://schemas.microsoft.com/office/drawing/2014/main" xmlns="" val="2332387472"/>
                    </a:ext>
                  </a:extLst>
                </a:gridCol>
              </a:tblGrid>
              <a:tr h="410381">
                <a:tc rowSpan="2">
                  <a:txBody>
                    <a:bodyPr/>
                    <a:lstStyle/>
                    <a:p>
                      <a:pPr algn="l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269330" marR="269330" marT="134665" marB="13466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269330" marR="269330" marT="134665" marB="13466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269330" marR="269330" marT="134665" marB="134665" anchor="ctr">
                    <a:lnL w="12700" cmpd="sng">
                      <a:noFill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5577807"/>
                  </a:ext>
                </a:extLst>
              </a:tr>
              <a:tr h="410381">
                <a:tc v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5737725"/>
                  </a:ext>
                </a:extLst>
              </a:tr>
            </a:tbl>
          </a:graphicData>
        </a:graphic>
      </p:graphicFrame>
      <p:pic>
        <p:nvPicPr>
          <p:cNvPr id="9" name="~PP1304.WAV">
            <a:hlinkClick r:id="" action="ppaction://media"/>
          </p:cNvPr>
          <p:cNvPicPr>
            <a:picLocks noRot="1" noChangeAspect="1"/>
          </p:cNvPicPr>
          <p:nvPr>
            <a:wavAudioFile r:embed="rId2" name="~PP1304.WAV"/>
          </p:nvPr>
        </p:nvPicPr>
        <p:blipFill>
          <a:blip r:embed="rId6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321966652"/>
      </p:ext>
    </p:extLst>
  </p:cSld>
  <p:clrMapOvr>
    <a:masterClrMapping/>
  </p:clrMapOvr>
  <p:transition advTm="937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7|6.9|31|1.9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401</Words>
  <Application>Microsoft Office PowerPoint</Application>
  <PresentationFormat>On-screen Show (4:3)</PresentationFormat>
  <Paragraphs>149</Paragraphs>
  <Slides>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 Hughes</dc:creator>
  <cp:lastModifiedBy>Gareth Hughes</cp:lastModifiedBy>
  <cp:revision>56</cp:revision>
  <cp:lastPrinted>2018-09-17T10:27:39Z</cp:lastPrinted>
  <dcterms:created xsi:type="dcterms:W3CDTF">2018-08-22T10:36:32Z</dcterms:created>
  <dcterms:modified xsi:type="dcterms:W3CDTF">2021-02-09T19:10:55Z</dcterms:modified>
</cp:coreProperties>
</file>