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84" r:id="rId4"/>
    <p:sldId id="267" r:id="rId5"/>
    <p:sldId id="285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7" r:id="rId22"/>
    <p:sldId id="288" r:id="rId23"/>
    <p:sldId id="289" r:id="rId2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0" autoAdjust="0"/>
    <p:restoredTop sz="94660"/>
  </p:normalViewPr>
  <p:slideViewPr>
    <p:cSldViewPr>
      <p:cViewPr varScale="1">
        <p:scale>
          <a:sx n="83" d="100"/>
          <a:sy n="83" d="100"/>
        </p:scale>
        <p:origin x="-19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2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2C-432F-8260-6BFD6EC13DE2}"/>
              </c:ext>
            </c:extLst>
          </c:dPt>
          <c:dPt>
            <c:idx val="1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2C-432F-8260-6BFD6EC13DE2}"/>
              </c:ext>
            </c:extLst>
          </c:dPt>
          <c:dPt>
            <c:idx val="2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2C-432F-8260-6BFD6EC13DE2}"/>
              </c:ext>
            </c:extLst>
          </c:dPt>
          <c:dPt>
            <c:idx val="3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2C-432F-8260-6BFD6EC13DE2}"/>
              </c:ext>
            </c:extLst>
          </c:dPt>
          <c:dPt>
            <c:idx val="4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2C-432F-8260-6BFD6EC13DE2}"/>
              </c:ext>
            </c:extLst>
          </c:dPt>
          <c:dPt>
            <c:idx val="5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2C-432F-8260-6BFD6EC13DE2}"/>
              </c:ext>
            </c:extLst>
          </c:dPt>
          <c:dPt>
            <c:idx val="6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32C-432F-8260-6BFD6EC13DE2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32C-432F-8260-6BFD6EC13DE2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D7-4D96-B24B-813C2A53642F}"/>
              </c:ext>
            </c:extLst>
          </c:dPt>
          <c:dPt>
            <c:idx val="1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D7-4D96-B24B-813C2A53642F}"/>
              </c:ext>
            </c:extLst>
          </c:dPt>
          <c:dPt>
            <c:idx val="2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D7-4D96-B24B-813C2A53642F}"/>
              </c:ext>
            </c:extLst>
          </c:dPt>
          <c:dPt>
            <c:idx val="3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D7-4D96-B24B-813C2A53642F}"/>
              </c:ext>
            </c:extLst>
          </c:dPt>
          <c:dPt>
            <c:idx val="4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D7-4D96-B24B-813C2A53642F}"/>
              </c:ext>
            </c:extLst>
          </c:dPt>
          <c:dPt>
            <c:idx val="5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9D7-4D96-B24B-813C2A53642F}"/>
              </c:ext>
            </c:extLst>
          </c:dPt>
          <c:dPt>
            <c:idx val="6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9D7-4D96-B24B-813C2A53642F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D7-4D96-B24B-813C2A53642F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pattFill prst="openDmnd">
                <a:fgClr>
                  <a:srgbClr val="FF0000"/>
                </a:fgClr>
                <a:bgClr>
                  <a:srgbClr val="92D050"/>
                </a:bgClr>
              </a:patt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52-40CB-9DE4-7BEE4F6A979A}"/>
              </c:ext>
            </c:extLst>
          </c:dPt>
          <c:dPt>
            <c:idx val="1"/>
            <c:spPr>
              <a:pattFill prst="openDmnd">
                <a:fgClr>
                  <a:srgbClr val="FF0000"/>
                </a:fgClr>
                <a:bgClr>
                  <a:srgbClr val="92D050"/>
                </a:bgClr>
              </a:patt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52-40CB-9DE4-7BEE4F6A979A}"/>
              </c:ext>
            </c:extLst>
          </c:dPt>
          <c:dPt>
            <c:idx val="2"/>
            <c:spPr>
              <a:pattFill prst="openDmnd">
                <a:fgClr>
                  <a:srgbClr val="FF0000"/>
                </a:fgClr>
                <a:bgClr>
                  <a:srgbClr val="92D050"/>
                </a:bgClr>
              </a:patt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52-40CB-9DE4-7BEE4F6A979A}"/>
              </c:ext>
            </c:extLst>
          </c:dPt>
          <c:dPt>
            <c:idx val="3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52-40CB-9DE4-7BEE4F6A979A}"/>
              </c:ext>
            </c:extLst>
          </c:dPt>
          <c:dPt>
            <c:idx val="4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52-40CB-9DE4-7BEE4F6A979A}"/>
              </c:ext>
            </c:extLst>
          </c:dPt>
          <c:dPt>
            <c:idx val="5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52-40CB-9DE4-7BEE4F6A979A}"/>
              </c:ext>
            </c:extLst>
          </c:dPt>
          <c:dPt>
            <c:idx val="6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52-40CB-9DE4-7BEE4F6A979A}"/>
              </c:ext>
            </c:extLst>
          </c:dPt>
          <c:dPt>
            <c:idx val="7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F52-40CB-9DE4-7BEE4F6A979A}"/>
              </c:ext>
            </c:extLst>
          </c:dPt>
          <c:dPt>
            <c:idx val="8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F52-40CB-9DE4-7BEE4F6A979A}"/>
              </c:ext>
            </c:extLst>
          </c:dPt>
          <c:dPt>
            <c:idx val="9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F52-40CB-9DE4-7BEE4F6A979A}"/>
              </c:ext>
            </c:extLst>
          </c:dPt>
          <c:dPt>
            <c:idx val="10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F52-40CB-9DE4-7BEE4F6A979A}"/>
              </c:ext>
            </c:extLst>
          </c:dPt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F52-40CB-9DE4-7BEE4F6A979A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pattFill prst="openDmnd">
                <a:fgClr>
                  <a:srgbClr val="FF0000"/>
                </a:fgClr>
                <a:bgClr>
                  <a:srgbClr val="92D050"/>
                </a:bgClr>
              </a:patt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52-40CB-9DE4-7BEE4F6A979A}"/>
              </c:ext>
            </c:extLst>
          </c:dPt>
          <c:dPt>
            <c:idx val="1"/>
            <c:spPr>
              <a:pattFill prst="openDmnd">
                <a:fgClr>
                  <a:srgbClr val="FF0000"/>
                </a:fgClr>
                <a:bgClr>
                  <a:srgbClr val="92D050"/>
                </a:bgClr>
              </a:patt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52-40CB-9DE4-7BEE4F6A979A}"/>
              </c:ext>
            </c:extLst>
          </c:dPt>
          <c:dPt>
            <c:idx val="2"/>
            <c:spPr>
              <a:pattFill prst="openDmnd">
                <a:fgClr>
                  <a:srgbClr val="FF0000"/>
                </a:fgClr>
                <a:bgClr>
                  <a:srgbClr val="92D050"/>
                </a:bgClr>
              </a:patt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52-40CB-9DE4-7BEE4F6A979A}"/>
              </c:ext>
            </c:extLst>
          </c:dPt>
          <c:dPt>
            <c:idx val="3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52-40CB-9DE4-7BEE4F6A979A}"/>
              </c:ext>
            </c:extLst>
          </c:dPt>
          <c:dPt>
            <c:idx val="4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52-40CB-9DE4-7BEE4F6A979A}"/>
              </c:ext>
            </c:extLst>
          </c:dPt>
          <c:dPt>
            <c:idx val="5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52-40CB-9DE4-7BEE4F6A979A}"/>
              </c:ext>
            </c:extLst>
          </c:dPt>
          <c:dPt>
            <c:idx val="6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52-40CB-9DE4-7BEE4F6A979A}"/>
              </c:ext>
            </c:extLst>
          </c:dPt>
          <c:dPt>
            <c:idx val="7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F52-40CB-9DE4-7BEE4F6A979A}"/>
              </c:ext>
            </c:extLst>
          </c:dPt>
          <c:dPt>
            <c:idx val="8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F52-40CB-9DE4-7BEE4F6A979A}"/>
              </c:ext>
            </c:extLst>
          </c:dPt>
          <c:dPt>
            <c:idx val="9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F52-40CB-9DE4-7BEE4F6A979A}"/>
              </c:ext>
            </c:extLst>
          </c:dPt>
          <c:dPt>
            <c:idx val="10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F52-40CB-9DE4-7BEE4F6A979A}"/>
              </c:ext>
            </c:extLst>
          </c:dPt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F52-40CB-9DE4-7BEE4F6A979A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F8-4AF0-90F7-D1847B7F1CC7}"/>
              </c:ext>
            </c:extLst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F8-4AF0-90F7-D1847B7F1CC7}"/>
              </c:ext>
            </c:extLst>
          </c:dPt>
          <c:dPt>
            <c:idx val="2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F8-4AF0-90F7-D1847B7F1CC7}"/>
              </c:ext>
            </c:extLst>
          </c:dPt>
          <c:dPt>
            <c:idx val="3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F8-4AF0-90F7-D1847B7F1CC7}"/>
              </c:ext>
            </c:extLst>
          </c:dPt>
          <c:dPt>
            <c:idx val="4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F8-4AF0-90F7-D1847B7F1CC7}"/>
              </c:ext>
            </c:extLst>
          </c:dPt>
          <c:dPt>
            <c:idx val="5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DF8-4AF0-90F7-D1847B7F1CC7}"/>
              </c:ext>
            </c:extLst>
          </c:dPt>
          <c:dPt>
            <c:idx val="6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DF8-4AF0-90F7-D1847B7F1CC7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DF8-4AF0-90F7-D1847B7F1CC7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2C-432F-8260-6BFD6EC13DE2}"/>
              </c:ext>
            </c:extLst>
          </c:dPt>
          <c:dPt>
            <c:idx val="1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2C-432F-8260-6BFD6EC13DE2}"/>
              </c:ext>
            </c:extLst>
          </c:dPt>
          <c:dPt>
            <c:idx val="2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2C-432F-8260-6BFD6EC13DE2}"/>
              </c:ext>
            </c:extLst>
          </c:dPt>
          <c:dPt>
            <c:idx val="3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2C-432F-8260-6BFD6EC13DE2}"/>
              </c:ext>
            </c:extLst>
          </c:dPt>
          <c:dPt>
            <c:idx val="4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2C-432F-8260-6BFD6EC13DE2}"/>
              </c:ext>
            </c:extLst>
          </c:dPt>
          <c:dPt>
            <c:idx val="5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2C-432F-8260-6BFD6EC13DE2}"/>
              </c:ext>
            </c:extLst>
          </c:dPt>
          <c:dPt>
            <c:idx val="6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32C-432F-8260-6BFD6EC13DE2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32C-432F-8260-6BFD6EC13DE2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F8-4AF0-90F7-D1847B7F1CC7}"/>
              </c:ext>
            </c:extLst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F8-4AF0-90F7-D1847B7F1CC7}"/>
              </c:ext>
            </c:extLst>
          </c:dPt>
          <c:dPt>
            <c:idx val="2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F8-4AF0-90F7-D1847B7F1CC7}"/>
              </c:ext>
            </c:extLst>
          </c:dPt>
          <c:dPt>
            <c:idx val="3"/>
            <c:spPr>
              <a:solidFill>
                <a:srgbClr val="FFC00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F8-4AF0-90F7-D1847B7F1CC7}"/>
              </c:ext>
            </c:extLst>
          </c:dPt>
          <c:dPt>
            <c:idx val="4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F8-4AF0-90F7-D1847B7F1CC7}"/>
              </c:ext>
            </c:extLst>
          </c:dPt>
          <c:dPt>
            <c:idx val="5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DF8-4AF0-90F7-D1847B7F1CC7}"/>
              </c:ext>
            </c:extLst>
          </c:dPt>
          <c:dPt>
            <c:idx val="6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DF8-4AF0-90F7-D1847B7F1CC7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DF8-4AF0-90F7-D1847B7F1CC7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71-4671-82F0-794FB61CC4C3}"/>
              </c:ext>
            </c:extLst>
          </c:dPt>
          <c:dPt>
            <c:idx val="1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71-4671-82F0-794FB61CC4C3}"/>
              </c:ext>
            </c:extLst>
          </c:dPt>
          <c:dPt>
            <c:idx val="2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71-4671-82F0-794FB61CC4C3}"/>
              </c:ext>
            </c:extLst>
          </c:dPt>
          <c:dPt>
            <c:idx val="3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71-4671-82F0-794FB61CC4C3}"/>
              </c:ext>
            </c:extLst>
          </c:dPt>
          <c:dPt>
            <c:idx val="4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71-4671-82F0-794FB61CC4C3}"/>
              </c:ext>
            </c:extLst>
          </c:dPt>
          <c:dPt>
            <c:idx val="5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471-4671-82F0-794FB61CC4C3}"/>
              </c:ext>
            </c:extLst>
          </c:dPt>
          <c:dPt>
            <c:idx val="6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471-4671-82F0-794FB61CC4C3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471-4671-82F0-794FB61CC4C3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D7-4D96-B24B-813C2A53642F}"/>
              </c:ext>
            </c:extLst>
          </c:dPt>
          <c:dPt>
            <c:idx val="1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D7-4D96-B24B-813C2A53642F}"/>
              </c:ext>
            </c:extLst>
          </c:dPt>
          <c:dPt>
            <c:idx val="2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D7-4D96-B24B-813C2A53642F}"/>
              </c:ext>
            </c:extLst>
          </c:dPt>
          <c:dPt>
            <c:idx val="3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D7-4D96-B24B-813C2A53642F}"/>
              </c:ext>
            </c:extLst>
          </c:dPt>
          <c:dPt>
            <c:idx val="4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D7-4D96-B24B-813C2A53642F}"/>
              </c:ext>
            </c:extLst>
          </c:dPt>
          <c:dPt>
            <c:idx val="5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9D7-4D96-B24B-813C2A53642F}"/>
              </c:ext>
            </c:extLst>
          </c:dPt>
          <c:dPt>
            <c:idx val="6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9D7-4D96-B24B-813C2A53642F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D7-4D96-B24B-813C2A53642F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71-4671-82F0-794FB61CC4C3}"/>
              </c:ext>
            </c:extLst>
          </c:dPt>
          <c:dPt>
            <c:idx val="1"/>
            <c:spPr>
              <a:solidFill>
                <a:schemeClr val="bg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71-4671-82F0-794FB61CC4C3}"/>
              </c:ext>
            </c:extLst>
          </c:dPt>
          <c:dPt>
            <c:idx val="2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71-4671-82F0-794FB61CC4C3}"/>
              </c:ext>
            </c:extLst>
          </c:dPt>
          <c:dPt>
            <c:idx val="3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71-4671-82F0-794FB61CC4C3}"/>
              </c:ext>
            </c:extLst>
          </c:dPt>
          <c:dPt>
            <c:idx val="4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71-4671-82F0-794FB61CC4C3}"/>
              </c:ext>
            </c:extLst>
          </c:dPt>
          <c:dPt>
            <c:idx val="5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471-4671-82F0-794FB61CC4C3}"/>
              </c:ext>
            </c:extLst>
          </c:dPt>
          <c:dPt>
            <c:idx val="6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471-4671-82F0-794FB61CC4C3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471-4671-82F0-794FB61CC4C3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3342950"/>
              </p:ext>
            </p:extLst>
          </p:nvPr>
        </p:nvGraphicFramePr>
        <p:xfrm>
          <a:off x="0" y="836712"/>
          <a:ext cx="9144000" cy="210312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Y5 (adding fractions)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4.2.21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add fractions with the same denominator.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add fractions with different denominators.</a:t>
                      </a:r>
                      <a:endParaRPr lang="en-GB" sz="2400" b="1" u="sng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60" name="Picture 4" descr="Adding Fractions with Denominator - Assignment 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76250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image to the correct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1E6197-33C3-47E4-86D0-9F517DA5E59F}"/>
              </a:ext>
            </a:extLst>
          </p:cNvPr>
          <p:cNvSpPr txBox="1"/>
          <p:nvPr/>
        </p:nvSpPr>
        <p:spPr>
          <a:xfrm>
            <a:off x="4316818" y="2653677"/>
            <a:ext cx="51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+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E3DBBF6E-E659-42A8-B9C0-2FE96EDBCB0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04427509"/>
              </p:ext>
            </p:extLst>
          </p:nvPr>
        </p:nvGraphicFramePr>
        <p:xfrm>
          <a:off x="2438958" y="2105021"/>
          <a:ext cx="1877860" cy="168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08965C3A-D01A-49C3-9D70-A14F9EB1713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01430503"/>
              </p:ext>
            </p:extLst>
          </p:nvPr>
        </p:nvGraphicFramePr>
        <p:xfrm>
          <a:off x="4827181" y="2105021"/>
          <a:ext cx="1877860" cy="168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C9E26C8E-638F-47BA-AB15-48515BEC5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4538254"/>
              </p:ext>
            </p:extLst>
          </p:nvPr>
        </p:nvGraphicFramePr>
        <p:xfrm>
          <a:off x="2915541" y="4154241"/>
          <a:ext cx="3258916" cy="883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="" xmlns:a16="http://schemas.microsoft.com/office/drawing/2014/main" val="2644760004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1366361556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1990182988"/>
                    </a:ext>
                  </a:extLst>
                </a:gridCol>
                <a:gridCol w="695740">
                  <a:extLst>
                    <a:ext uri="{9D8B030D-6E8A-4147-A177-3AD203B41FA5}">
                      <a16:colId xmlns="" xmlns:a16="http://schemas.microsoft.com/office/drawing/2014/main" val="3399127195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824627246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3840159199"/>
                    </a:ext>
                  </a:extLst>
                </a:gridCol>
                <a:gridCol w="695740">
                  <a:extLst>
                    <a:ext uri="{9D8B030D-6E8A-4147-A177-3AD203B41FA5}">
                      <a16:colId xmlns="" xmlns:a16="http://schemas.microsoft.com/office/drawing/2014/main" val="946371458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26911449"/>
                    </a:ext>
                  </a:extLst>
                </a:gridCol>
              </a:tblGrid>
              <a:tr h="441795"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A)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0292" marR="5029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B)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0292" marR="5029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C)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7784609"/>
                  </a:ext>
                </a:extLst>
              </a:tr>
              <a:tr h="441795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7168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902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image to the correct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1E6197-33C3-47E4-86D0-9F517DA5E59F}"/>
              </a:ext>
            </a:extLst>
          </p:cNvPr>
          <p:cNvSpPr txBox="1"/>
          <p:nvPr/>
        </p:nvSpPr>
        <p:spPr>
          <a:xfrm>
            <a:off x="4316818" y="2653677"/>
            <a:ext cx="51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+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E3DBBF6E-E659-42A8-B9C0-2FE96EDBCB05}"/>
              </a:ext>
            </a:extLst>
          </p:cNvPr>
          <p:cNvGraphicFramePr/>
          <p:nvPr>
            <p:extLst/>
          </p:nvPr>
        </p:nvGraphicFramePr>
        <p:xfrm>
          <a:off x="2438958" y="2105021"/>
          <a:ext cx="1877860" cy="168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08965C3A-D01A-49C3-9D70-A14F9EB1713C}"/>
              </a:ext>
            </a:extLst>
          </p:cNvPr>
          <p:cNvGraphicFramePr/>
          <p:nvPr>
            <p:extLst/>
          </p:nvPr>
        </p:nvGraphicFramePr>
        <p:xfrm>
          <a:off x="4827181" y="2105021"/>
          <a:ext cx="1877860" cy="168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4EBECAB7-0917-499C-A5C2-C84876439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2432879"/>
              </p:ext>
            </p:extLst>
          </p:nvPr>
        </p:nvGraphicFramePr>
        <p:xfrm>
          <a:off x="2915541" y="4154241"/>
          <a:ext cx="3258916" cy="883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784">
                  <a:extLst>
                    <a:ext uri="{9D8B030D-6E8A-4147-A177-3AD203B41FA5}">
                      <a16:colId xmlns="" xmlns:a16="http://schemas.microsoft.com/office/drawing/2014/main" val="2644760004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1366361556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1990182988"/>
                    </a:ext>
                  </a:extLst>
                </a:gridCol>
                <a:gridCol w="695740">
                  <a:extLst>
                    <a:ext uri="{9D8B030D-6E8A-4147-A177-3AD203B41FA5}">
                      <a16:colId xmlns="" xmlns:a16="http://schemas.microsoft.com/office/drawing/2014/main" val="3399127195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824627246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3840159199"/>
                    </a:ext>
                  </a:extLst>
                </a:gridCol>
                <a:gridCol w="695740">
                  <a:extLst>
                    <a:ext uri="{9D8B030D-6E8A-4147-A177-3AD203B41FA5}">
                      <a16:colId xmlns="" xmlns:a16="http://schemas.microsoft.com/office/drawing/2014/main" val="946371458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26911449"/>
                    </a:ext>
                  </a:extLst>
                </a:gridCol>
              </a:tblGrid>
              <a:tr h="441795"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A)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0292" marR="5029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B)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0292" marR="50292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C)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7784609"/>
                  </a:ext>
                </a:extLst>
              </a:tr>
              <a:tr h="441795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7168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261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following: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721E5567-81F0-42FF-AFE2-972E56831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9993142"/>
              </p:ext>
            </p:extLst>
          </p:nvPr>
        </p:nvGraphicFramePr>
        <p:xfrm>
          <a:off x="4592122" y="2436040"/>
          <a:ext cx="1739349" cy="1020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913">
                  <a:extLst>
                    <a:ext uri="{9D8B030D-6E8A-4147-A177-3AD203B41FA5}">
                      <a16:colId xmlns="" xmlns:a16="http://schemas.microsoft.com/office/drawing/2014/main" val="937709112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3547178148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814734133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143095218"/>
                    </a:ext>
                  </a:extLst>
                </a:gridCol>
                <a:gridCol w="463827">
                  <a:extLst>
                    <a:ext uri="{9D8B030D-6E8A-4147-A177-3AD203B41FA5}">
                      <a16:colId xmlns="" xmlns:a16="http://schemas.microsoft.com/office/drawing/2014/main" val="75393606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41564" marR="4156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41564" marR="41564" marT="41564" marB="41564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73632" marR="73632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1132762"/>
                  </a:ext>
                </a:extLst>
              </a:tr>
              <a:tr h="4090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06605924"/>
                  </a:ext>
                </a:extLst>
              </a:tr>
              <a:tr h="4090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85628034"/>
                  </a:ext>
                </a:extLst>
              </a:tr>
              <a:tr h="47440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73632" marR="73632" marT="73632" marB="736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7827929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FF02F5DF-3B62-4F86-AECA-0E8974DEC28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21728998"/>
              </p:ext>
            </p:extLst>
          </p:nvPr>
        </p:nvGraphicFramePr>
        <p:xfrm>
          <a:off x="2438958" y="2105021"/>
          <a:ext cx="1877860" cy="168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0687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following: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FF02F5DF-3B62-4F86-AECA-0E8974DEC287}"/>
              </a:ext>
            </a:extLst>
          </p:cNvPr>
          <p:cNvGraphicFramePr/>
          <p:nvPr>
            <p:extLst/>
          </p:nvPr>
        </p:nvGraphicFramePr>
        <p:xfrm>
          <a:off x="2438958" y="2105021"/>
          <a:ext cx="1877860" cy="168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9D2866CE-FAA6-4773-92B3-D40BBF246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3291720"/>
              </p:ext>
            </p:extLst>
          </p:nvPr>
        </p:nvGraphicFramePr>
        <p:xfrm>
          <a:off x="4592122" y="2436040"/>
          <a:ext cx="1739349" cy="1020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913">
                  <a:extLst>
                    <a:ext uri="{9D8B030D-6E8A-4147-A177-3AD203B41FA5}">
                      <a16:colId xmlns="" xmlns:a16="http://schemas.microsoft.com/office/drawing/2014/main" val="937709112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3547178148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814734133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143095218"/>
                    </a:ext>
                  </a:extLst>
                </a:gridCol>
                <a:gridCol w="463827">
                  <a:extLst>
                    <a:ext uri="{9D8B030D-6E8A-4147-A177-3AD203B41FA5}">
                      <a16:colId xmlns="" xmlns:a16="http://schemas.microsoft.com/office/drawing/2014/main" val="75393606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41564" marR="4156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41564" marR="41564" marT="41564" marB="41564"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3632" marR="73632" marT="73632" marB="73632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1132762"/>
                  </a:ext>
                </a:extLst>
              </a:tr>
              <a:tr h="4090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06605924"/>
                  </a:ext>
                </a:extLst>
              </a:tr>
              <a:tr h="4090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85628034"/>
                  </a:ext>
                </a:extLst>
              </a:tr>
              <a:tr h="47440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73632" marR="73632" marT="73632" marB="73632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782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4044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Giles drinks      of his milk.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Jilly drinks      of her milk.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milk have they drunk altogether?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Record your answer as a fraction.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5D3465E2-D3C5-4AA9-925B-37FEDAB74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8307087"/>
              </p:ext>
            </p:extLst>
          </p:nvPr>
        </p:nvGraphicFramePr>
        <p:xfrm>
          <a:off x="4490880" y="894132"/>
          <a:ext cx="288000" cy="888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4425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4425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8763FB4E-3C02-4171-BAAD-3FA3C306E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7711838"/>
              </p:ext>
            </p:extLst>
          </p:nvPr>
        </p:nvGraphicFramePr>
        <p:xfrm>
          <a:off x="4373007" y="1798260"/>
          <a:ext cx="288000" cy="888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4425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4425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889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Giles drinks      of his milk.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Jilly drinks      of her milk.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milk have they drunk altogether?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Record your answer as a fraction.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5D3465E2-D3C5-4AA9-925B-37FEDAB74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6463330"/>
              </p:ext>
            </p:extLst>
          </p:nvPr>
        </p:nvGraphicFramePr>
        <p:xfrm>
          <a:off x="4490880" y="894132"/>
          <a:ext cx="288000" cy="888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4425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4425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8763FB4E-3C02-4171-BAAD-3FA3C306E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4658340"/>
              </p:ext>
            </p:extLst>
          </p:nvPr>
        </p:nvGraphicFramePr>
        <p:xfrm>
          <a:off x="4373007" y="1798260"/>
          <a:ext cx="288000" cy="888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4425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4425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8F21E86A-85AB-4289-8CC3-300FB0C85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8480070"/>
              </p:ext>
            </p:extLst>
          </p:nvPr>
        </p:nvGraphicFramePr>
        <p:xfrm>
          <a:off x="4404548" y="3776197"/>
          <a:ext cx="460664" cy="888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664">
                  <a:extLst>
                    <a:ext uri="{9D8B030D-6E8A-4147-A177-3AD203B41FA5}">
                      <a16:colId xmlns="" xmlns:a16="http://schemas.microsoft.com/office/drawing/2014/main" val="2162720673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44252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3632" marR="7363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44252"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73632" marB="7363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020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A11CFFC-01AF-4D2F-8E37-7A3127C1DA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7BD11DC-0476-462C-954E-D6DE4D69E8D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Trisha is calculating the missing numerator in the following calculation: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why.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5558E1A0-E24D-4B27-A7F7-7EA5F423CF8B}"/>
              </a:ext>
            </a:extLst>
          </p:cNvPr>
          <p:cNvSpPr/>
          <p:nvPr/>
        </p:nvSpPr>
        <p:spPr>
          <a:xfrm>
            <a:off x="3371526" y="3420781"/>
            <a:ext cx="2785434" cy="969040"/>
          </a:xfrm>
          <a:prstGeom prst="wedgeRoundRectCallout">
            <a:avLst>
              <a:gd name="adj1" fmla="val -61021"/>
              <a:gd name="adj2" fmla="val 19527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missing numerator must be 10.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048F4C30-29CF-4123-A6D0-418ABF031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4349595"/>
              </p:ext>
            </p:extLst>
          </p:nvPr>
        </p:nvGraphicFramePr>
        <p:xfrm>
          <a:off x="3586369" y="2041738"/>
          <a:ext cx="2083436" cy="1020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827">
                  <a:extLst>
                    <a:ext uri="{9D8B030D-6E8A-4147-A177-3AD203B41FA5}">
                      <a16:colId xmlns="" xmlns:a16="http://schemas.microsoft.com/office/drawing/2014/main" val="937709112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3547178148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814734133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143095218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889633599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75393606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632" marR="73632" marT="73632" marB="736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50292" marR="50292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50292" marR="50292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0292" marR="50292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81132762"/>
                  </a:ext>
                </a:extLst>
              </a:tr>
              <a:tr h="4090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06605924"/>
                  </a:ext>
                </a:extLst>
              </a:tr>
              <a:tr h="4090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85628034"/>
                  </a:ext>
                </a:extLst>
              </a:tr>
              <a:tr h="47440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4782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654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A11CFFC-01AF-4D2F-8E37-7A3127C1DA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7BD11DC-0476-462C-954E-D6DE4D69E8D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Trisha is calculating the missing numerator in the following calculation: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why.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Trisha is incorrect because the numerators need to total 15, so the missing numerator must be 8.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5558E1A0-E24D-4B27-A7F7-7EA5F423CF8B}"/>
              </a:ext>
            </a:extLst>
          </p:cNvPr>
          <p:cNvSpPr/>
          <p:nvPr/>
        </p:nvSpPr>
        <p:spPr>
          <a:xfrm>
            <a:off x="3371526" y="3420781"/>
            <a:ext cx="2785434" cy="969040"/>
          </a:xfrm>
          <a:prstGeom prst="wedgeRoundRectCallout">
            <a:avLst>
              <a:gd name="adj1" fmla="val -61021"/>
              <a:gd name="adj2" fmla="val 19527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missing numerator must be 10.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048F4C30-29CF-4123-A6D0-418ABF0315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86369" y="2041738"/>
          <a:ext cx="2083436" cy="1020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827">
                  <a:extLst>
                    <a:ext uri="{9D8B030D-6E8A-4147-A177-3AD203B41FA5}">
                      <a16:colId xmlns="" xmlns:a16="http://schemas.microsoft.com/office/drawing/2014/main" val="937709112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3547178148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814734133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143095218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889633599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753936065"/>
                    </a:ext>
                  </a:extLst>
                </a:gridCol>
              </a:tblGrid>
              <a:tr h="463827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632" marR="73632" marT="73632" marB="736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50292" marR="50292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50292" marR="50292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0292" marR="50292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81132762"/>
                  </a:ext>
                </a:extLst>
              </a:tr>
              <a:tr h="4090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06605924"/>
                  </a:ext>
                </a:extLst>
              </a:tr>
              <a:tr h="40907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85628034"/>
                  </a:ext>
                </a:extLst>
              </a:tr>
              <a:tr h="47440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4782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074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Insert the following symbols to make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equations correct: &gt;, &lt; or =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7BC3B95-D65F-47B5-ADC9-DED93FD78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2400013"/>
              </p:ext>
            </p:extLst>
          </p:nvPr>
        </p:nvGraphicFramePr>
        <p:xfrm>
          <a:off x="3005515" y="2329059"/>
          <a:ext cx="1047944" cy="971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71944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2CA49D3F-28F7-4BE4-8BB6-AB4592A16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472890"/>
              </p:ext>
            </p:extLst>
          </p:nvPr>
        </p:nvGraphicFramePr>
        <p:xfrm>
          <a:off x="5090541" y="2329059"/>
          <a:ext cx="1047944" cy="971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71944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F34AD5C-CC6E-4213-AAB5-D6D9612C7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8158950"/>
              </p:ext>
            </p:extLst>
          </p:nvPr>
        </p:nvGraphicFramePr>
        <p:xfrm>
          <a:off x="4302000" y="2545034"/>
          <a:ext cx="54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47974998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22868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6447ACB5-99CD-44AC-B472-100DCFB43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5755143"/>
              </p:ext>
            </p:extLst>
          </p:nvPr>
        </p:nvGraphicFramePr>
        <p:xfrm>
          <a:off x="3005515" y="3657116"/>
          <a:ext cx="1047944" cy="971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71944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3E597C9-7412-4309-A59D-FE0B7A8CC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093874"/>
              </p:ext>
            </p:extLst>
          </p:nvPr>
        </p:nvGraphicFramePr>
        <p:xfrm>
          <a:off x="5090541" y="3657116"/>
          <a:ext cx="1047944" cy="971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71944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C43975D0-DF10-4EF3-A969-14D14046C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7438579"/>
              </p:ext>
            </p:extLst>
          </p:nvPr>
        </p:nvGraphicFramePr>
        <p:xfrm>
          <a:off x="4302000" y="3873091"/>
          <a:ext cx="54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47974998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22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426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Insert the following symbols to make the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equations correct: &gt;, &lt; or =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7BC3B95-D65F-47B5-ADC9-DED93FD78C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05515" y="2329059"/>
          <a:ext cx="1047944" cy="971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71944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2CA49D3F-28F7-4BE4-8BB6-AB4592A161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0541" y="2329059"/>
          <a:ext cx="1047944" cy="971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71944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F34AD5C-CC6E-4213-AAB5-D6D9612C7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138417"/>
              </p:ext>
            </p:extLst>
          </p:nvPr>
        </p:nvGraphicFramePr>
        <p:xfrm>
          <a:off x="4302000" y="2545034"/>
          <a:ext cx="54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47974998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22868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6447ACB5-99CD-44AC-B472-100DCFB439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05515" y="3657116"/>
          <a:ext cx="1047944" cy="971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71944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C3E597C9-7412-4309-A59D-FE0B7A8CC1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0541" y="3657116"/>
          <a:ext cx="1047944" cy="971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71944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88000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</a:tblGrid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00584" marR="100584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C43975D0-DF10-4EF3-A969-14D14046C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3160537"/>
              </p:ext>
            </p:extLst>
          </p:nvPr>
        </p:nvGraphicFramePr>
        <p:xfrm>
          <a:off x="4302000" y="3873091"/>
          <a:ext cx="54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47974998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22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676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Balancing Equations – Fill in the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4788024" cy="67710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5 x ___   =  19 + 6 </a:t>
            </a:r>
            <a:endParaRPr lang="en-GB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788024" cy="677108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___ x 10    =   140 - 80</a:t>
            </a:r>
            <a:endParaRPr lang="en-GB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4788024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48 ÷ 6   </a:t>
            </a:r>
            <a:r>
              <a:rPr lang="en-GB" sz="3800" dirty="0" smtClean="0"/>
              <a:t>=   ½ of ___</a:t>
            </a:r>
            <a:endParaRPr lang="en-GB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96952"/>
            <a:ext cx="4788024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8 x 9    </a:t>
            </a:r>
            <a:r>
              <a:rPr lang="en-GB" sz="3800" dirty="0" smtClean="0"/>
              <a:t>=   100 - ___</a:t>
            </a:r>
            <a:endParaRPr lang="en-GB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89040"/>
            <a:ext cx="4788024" cy="677108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210 ÷ 10 </a:t>
            </a:r>
            <a:r>
              <a:rPr lang="en-GB" sz="3800" dirty="0" smtClean="0"/>
              <a:t>= 3 x ___</a:t>
            </a:r>
            <a:endParaRPr lang="en-GB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4788024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____ - 50  = 6²</a:t>
            </a:r>
            <a:endParaRPr lang="en-GB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620688"/>
            <a:ext cx="3960440" cy="360098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b="1" u="sng" dirty="0" smtClean="0"/>
              <a:t>Extra challenge!</a:t>
            </a:r>
          </a:p>
          <a:p>
            <a:pPr algn="ctr"/>
            <a:r>
              <a:rPr lang="en-GB" sz="3800" dirty="0" smtClean="0"/>
              <a:t>1³ = Double ____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/>
              <a:t>4.5 x 2 = 3 x ___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>
                <a:latin typeface="+mj-lt"/>
              </a:rPr>
              <a:t> 67 ÷ 10 = 7 - __ </a:t>
            </a:r>
            <a:endParaRPr lang="en-GB" sz="3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math-salamanders.com/image-files/adding-fractions-with-like-denominators-ld-circles-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Alex, Ariana, Maisie and Sam Activity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84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1" y="0"/>
            <a:ext cx="4572000" cy="34163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Ollie, Sophie and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Esme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</a:p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math-salamanders.com/image-files/adding-fractions-with-like-denominators-ld-circles-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36095" y="0"/>
            <a:ext cx="3707905" cy="424731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Alex, Sam,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Ariana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and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Maisie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</a:p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add-fractions-with-like-denominators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8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math-salamanders.com/image-files/adding-fractions-with-like-denominators-ld-circles-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36095" y="0"/>
            <a:ext cx="3707905" cy="424731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Lilly, Blake, Cass,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Alfie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and Dylan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</a:p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Maths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 descr="Alex, Ariana, Maisie and Sam Activity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98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332656"/>
            <a:ext cx="70745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Now can you try adding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ractions with different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denominators?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Balancing Equations – Fill in the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4788024" cy="67710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5 x </a:t>
            </a:r>
            <a:r>
              <a:rPr lang="en-GB" sz="3800" dirty="0" smtClean="0">
                <a:solidFill>
                  <a:srgbClr val="FF0000"/>
                </a:solidFill>
              </a:rPr>
              <a:t>5</a:t>
            </a:r>
            <a:r>
              <a:rPr lang="en-GB" sz="3800" dirty="0" smtClean="0"/>
              <a:t>   =  19 + 6 </a:t>
            </a:r>
            <a:endParaRPr lang="en-GB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788024" cy="677108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solidFill>
                  <a:srgbClr val="FF0000"/>
                </a:solidFill>
              </a:rPr>
              <a:t>6</a:t>
            </a:r>
            <a:r>
              <a:rPr lang="en-GB" sz="3800" dirty="0" smtClean="0"/>
              <a:t> x 10    =   140 - 80</a:t>
            </a:r>
            <a:endParaRPr lang="en-GB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4788024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48 ÷ 6   </a:t>
            </a:r>
            <a:r>
              <a:rPr lang="en-GB" sz="3800" dirty="0" smtClean="0"/>
              <a:t>=   ½ of </a:t>
            </a:r>
            <a:r>
              <a:rPr lang="en-GB" sz="3800" dirty="0" smtClean="0">
                <a:solidFill>
                  <a:srgbClr val="FF0000"/>
                </a:solidFill>
              </a:rPr>
              <a:t>16</a:t>
            </a:r>
            <a:endParaRPr lang="en-GB" sz="3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96952"/>
            <a:ext cx="4788024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8 x 9    </a:t>
            </a:r>
            <a:r>
              <a:rPr lang="en-GB" sz="3800" dirty="0" smtClean="0"/>
              <a:t>=   100 - </a:t>
            </a:r>
            <a:r>
              <a:rPr lang="en-GB" sz="3800" dirty="0" smtClean="0">
                <a:solidFill>
                  <a:srgbClr val="FF0000"/>
                </a:solidFill>
              </a:rPr>
              <a:t>28</a:t>
            </a:r>
            <a:endParaRPr lang="en-GB" sz="3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89040"/>
            <a:ext cx="4788024" cy="677108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210 ÷ 10 </a:t>
            </a:r>
            <a:r>
              <a:rPr lang="en-GB" sz="3800" dirty="0" smtClean="0"/>
              <a:t>= 3 x </a:t>
            </a:r>
            <a:r>
              <a:rPr lang="en-GB" sz="3800" dirty="0" smtClean="0">
                <a:solidFill>
                  <a:srgbClr val="FF0000"/>
                </a:solidFill>
              </a:rPr>
              <a:t>7</a:t>
            </a:r>
            <a:endParaRPr lang="en-GB" sz="3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4788024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solidFill>
                  <a:srgbClr val="FF0000"/>
                </a:solidFill>
              </a:rPr>
              <a:t>86</a:t>
            </a:r>
            <a:r>
              <a:rPr lang="en-GB" sz="3800" dirty="0" smtClean="0"/>
              <a:t> - 50  = 6²</a:t>
            </a:r>
            <a:endParaRPr lang="en-GB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620688"/>
            <a:ext cx="3960440" cy="360098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b="1" u="sng" dirty="0" smtClean="0"/>
              <a:t>Extra challenge!</a:t>
            </a:r>
          </a:p>
          <a:p>
            <a:pPr algn="ctr"/>
            <a:r>
              <a:rPr lang="en-GB" sz="3800" dirty="0" smtClean="0"/>
              <a:t>1³ = Double </a:t>
            </a:r>
            <a:r>
              <a:rPr lang="en-GB" sz="3800" dirty="0" smtClean="0">
                <a:solidFill>
                  <a:srgbClr val="FF0000"/>
                </a:solidFill>
              </a:rPr>
              <a:t>0.5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/>
              <a:t>4.5 x 2 = 3 x </a:t>
            </a:r>
            <a:r>
              <a:rPr lang="en-GB" sz="3800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>
                <a:latin typeface="+mj-lt"/>
              </a:rPr>
              <a:t> 67 ÷ 10 = 7 – </a:t>
            </a:r>
            <a:r>
              <a:rPr lang="en-GB" sz="3800" dirty="0" smtClean="0">
                <a:solidFill>
                  <a:srgbClr val="FF0000"/>
                </a:solidFill>
                <a:latin typeface="+mj-lt"/>
              </a:rPr>
              <a:t>0.3</a:t>
            </a:r>
            <a:r>
              <a:rPr lang="en-GB" sz="3800" dirty="0" smtClean="0">
                <a:latin typeface="+mj-lt"/>
              </a:rPr>
              <a:t> </a:t>
            </a:r>
            <a:endParaRPr lang="en-GB" sz="3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Lucy and Sinead both have two identical pizzas each.</a:t>
            </a:r>
          </a:p>
          <a:p>
            <a:r>
              <a:rPr lang="en-GB" sz="3200" dirty="0" smtClean="0"/>
              <a:t>Lucy says,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Sinead says,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3"/>
            <a:ext cx="12741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005064"/>
            <a:ext cx="12741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1835696" y="908720"/>
            <a:ext cx="6480720" cy="1656184"/>
          </a:xfrm>
          <a:prstGeom prst="wedgeRectCallout">
            <a:avLst>
              <a:gd name="adj1" fmla="val -59255"/>
              <a:gd name="adj2" fmla="val 304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1763688" y="4005064"/>
            <a:ext cx="6480720" cy="1656184"/>
          </a:xfrm>
          <a:prstGeom prst="wedgeRectCallout">
            <a:avLst>
              <a:gd name="adj1" fmla="val -57084"/>
              <a:gd name="adj2" fmla="val 16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51720" y="112474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 have cut each pizza into 4 equal pieces and eaten 3.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1907704" y="414908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I have cut each pizza into </a:t>
            </a:r>
            <a:r>
              <a:rPr lang="en-GB" sz="3600" dirty="0"/>
              <a:t>8</a:t>
            </a:r>
            <a:r>
              <a:rPr lang="en-GB" sz="3600" dirty="0" smtClean="0"/>
              <a:t> equal pieces and eaten 5.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3062848" y="6057781"/>
            <a:ext cx="608115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600" dirty="0" smtClean="0"/>
              <a:t>Who ate the most pizza?</a:t>
            </a:r>
            <a:endParaRPr lang="en-GB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Lucy and Sinead both have two identical pizzas each.</a:t>
            </a:r>
          </a:p>
          <a:p>
            <a:r>
              <a:rPr lang="en-GB" sz="3200" dirty="0" smtClean="0"/>
              <a:t>Lucy says,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Sinead says,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3"/>
            <a:ext cx="12741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005064"/>
            <a:ext cx="12741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1835696" y="908720"/>
            <a:ext cx="6480720" cy="1656184"/>
          </a:xfrm>
          <a:prstGeom prst="wedgeRectCallout">
            <a:avLst>
              <a:gd name="adj1" fmla="val -59255"/>
              <a:gd name="adj2" fmla="val 304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1763688" y="4005064"/>
            <a:ext cx="6480720" cy="1656184"/>
          </a:xfrm>
          <a:prstGeom prst="wedgeRectCallout">
            <a:avLst>
              <a:gd name="adj1" fmla="val -57084"/>
              <a:gd name="adj2" fmla="val 16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51720" y="112474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 have cut each pizza into 4 equal pieces and eaten 3.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1907704" y="414908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I have cut each pizza into </a:t>
            </a:r>
            <a:r>
              <a:rPr lang="en-GB" sz="3600" dirty="0"/>
              <a:t>8</a:t>
            </a:r>
            <a:r>
              <a:rPr lang="en-GB" sz="3600" dirty="0" smtClean="0"/>
              <a:t> equal pieces and eaten 5.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5930027"/>
            <a:ext cx="1133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Lucy because ¾ is 6/8 which is greater than 5/8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88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fractions represented by the bar models below.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compare them.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A)</a:t>
            </a:r>
          </a:p>
          <a:p>
            <a:pPr lvl="2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   </a:t>
            </a:r>
          </a:p>
          <a:p>
            <a:pPr lvl="2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790409A-5EEF-409D-A542-736C8FFC6B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87777" y="2013815"/>
          <a:ext cx="3040016" cy="493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004">
                  <a:extLst>
                    <a:ext uri="{9D8B030D-6E8A-4147-A177-3AD203B41FA5}">
                      <a16:colId xmlns="" xmlns:a16="http://schemas.microsoft.com/office/drawing/2014/main" val="1163739140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4107445433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411162758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3690749853"/>
                    </a:ext>
                  </a:extLst>
                </a:gridCol>
              </a:tblGrid>
              <a:tr h="49358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9853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B4C0050-26BD-4D56-AA91-CD1C3139AB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65445" y="2013815"/>
          <a:ext cx="3040016" cy="493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004">
                  <a:extLst>
                    <a:ext uri="{9D8B030D-6E8A-4147-A177-3AD203B41FA5}">
                      <a16:colId xmlns="" xmlns:a16="http://schemas.microsoft.com/office/drawing/2014/main" val="1163739140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4107445433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411162758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3690749853"/>
                    </a:ext>
                  </a:extLst>
                </a:gridCol>
              </a:tblGrid>
              <a:tr h="49358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9853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7E8ADE8B-0C24-4C77-AB30-27B73737FE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87777" y="3214102"/>
          <a:ext cx="3040024" cy="493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003">
                  <a:extLst>
                    <a:ext uri="{9D8B030D-6E8A-4147-A177-3AD203B41FA5}">
                      <a16:colId xmlns="" xmlns:a16="http://schemas.microsoft.com/office/drawing/2014/main" val="1163739140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1484310798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2544689478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1714063457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1195045567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2124874500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4019432411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3264630363"/>
                    </a:ext>
                  </a:extLst>
                </a:gridCol>
              </a:tblGrid>
              <a:tr h="49358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9853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B97B3461-C3C8-4CC9-83BF-02CBFE0C0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65445" y="3214102"/>
          <a:ext cx="3040024" cy="493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003">
                  <a:extLst>
                    <a:ext uri="{9D8B030D-6E8A-4147-A177-3AD203B41FA5}">
                      <a16:colId xmlns="" xmlns:a16="http://schemas.microsoft.com/office/drawing/2014/main" val="1163739140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3827667811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3897254874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4001074321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4049170705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3894425779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223094065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2491109123"/>
                    </a:ext>
                  </a:extLst>
                </a:gridCol>
              </a:tblGrid>
              <a:tr h="49358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98533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4EC04E44-579A-4E04-80E9-1D6DC0769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772016"/>
              </p:ext>
            </p:extLst>
          </p:nvPr>
        </p:nvGraphicFramePr>
        <p:xfrm>
          <a:off x="2490588" y="4621118"/>
          <a:ext cx="36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4473570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1362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746220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308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2286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07D0187-7CE0-455B-9621-6486DFBE1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2040553"/>
              </p:ext>
            </p:extLst>
          </p:nvPr>
        </p:nvGraphicFramePr>
        <p:xfrm>
          <a:off x="3888234" y="4621118"/>
          <a:ext cx="36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4473570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1362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746220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308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22869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F5E73E51-83EC-4202-A54C-CB0ECAE53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4381445"/>
              </p:ext>
            </p:extLst>
          </p:nvPr>
        </p:nvGraphicFramePr>
        <p:xfrm>
          <a:off x="3189411" y="4855118"/>
          <a:ext cx="36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147071132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41380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70D32552-0E7B-4708-B396-5C190A4A4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272321"/>
              </p:ext>
            </p:extLst>
          </p:nvPr>
        </p:nvGraphicFramePr>
        <p:xfrm>
          <a:off x="4895768" y="4621118"/>
          <a:ext cx="36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4473570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1362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746220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308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22869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9D7A3036-B9BC-4FAC-B6B6-EB9812DC4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0513981"/>
              </p:ext>
            </p:extLst>
          </p:nvPr>
        </p:nvGraphicFramePr>
        <p:xfrm>
          <a:off x="6293414" y="4621118"/>
          <a:ext cx="36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4473570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1362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746220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308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22869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864F3B70-AC5C-413E-827F-0751A51EF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6938721"/>
              </p:ext>
            </p:extLst>
          </p:nvPr>
        </p:nvGraphicFramePr>
        <p:xfrm>
          <a:off x="5594591" y="4855118"/>
          <a:ext cx="36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147071132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41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096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fractions represented by the bar models below.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compare them.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A)</a:t>
            </a:r>
          </a:p>
          <a:p>
            <a:pPr lvl="2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   </a:t>
            </a:r>
          </a:p>
          <a:p>
            <a:pPr lvl="2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790409A-5EEF-409D-A542-736C8FFC6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0374678"/>
              </p:ext>
            </p:extLst>
          </p:nvPr>
        </p:nvGraphicFramePr>
        <p:xfrm>
          <a:off x="1687777" y="2013815"/>
          <a:ext cx="3040016" cy="493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004">
                  <a:extLst>
                    <a:ext uri="{9D8B030D-6E8A-4147-A177-3AD203B41FA5}">
                      <a16:colId xmlns="" xmlns:a16="http://schemas.microsoft.com/office/drawing/2014/main" val="1163739140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4107445433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411162758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3690749853"/>
                    </a:ext>
                  </a:extLst>
                </a:gridCol>
              </a:tblGrid>
              <a:tr h="49358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98533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B4C0050-26BD-4D56-AA91-CD1C3139A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872061"/>
              </p:ext>
            </p:extLst>
          </p:nvPr>
        </p:nvGraphicFramePr>
        <p:xfrm>
          <a:off x="4865445" y="2013815"/>
          <a:ext cx="3040016" cy="493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004">
                  <a:extLst>
                    <a:ext uri="{9D8B030D-6E8A-4147-A177-3AD203B41FA5}">
                      <a16:colId xmlns="" xmlns:a16="http://schemas.microsoft.com/office/drawing/2014/main" val="1163739140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4107445433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411162758"/>
                    </a:ext>
                  </a:extLst>
                </a:gridCol>
                <a:gridCol w="760004">
                  <a:extLst>
                    <a:ext uri="{9D8B030D-6E8A-4147-A177-3AD203B41FA5}">
                      <a16:colId xmlns="" xmlns:a16="http://schemas.microsoft.com/office/drawing/2014/main" val="3690749853"/>
                    </a:ext>
                  </a:extLst>
                </a:gridCol>
              </a:tblGrid>
              <a:tr h="49358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9853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7E8ADE8B-0C24-4C77-AB30-27B73737F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388472"/>
              </p:ext>
            </p:extLst>
          </p:nvPr>
        </p:nvGraphicFramePr>
        <p:xfrm>
          <a:off x="1687777" y="3214102"/>
          <a:ext cx="3040024" cy="493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003">
                  <a:extLst>
                    <a:ext uri="{9D8B030D-6E8A-4147-A177-3AD203B41FA5}">
                      <a16:colId xmlns="" xmlns:a16="http://schemas.microsoft.com/office/drawing/2014/main" val="1163739140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1484310798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2544689478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1714063457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1195045567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2124874500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4019432411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3264630363"/>
                    </a:ext>
                  </a:extLst>
                </a:gridCol>
              </a:tblGrid>
              <a:tr h="49358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9853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B97B3461-C3C8-4CC9-83BF-02CBFE0C0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4304614"/>
              </p:ext>
            </p:extLst>
          </p:nvPr>
        </p:nvGraphicFramePr>
        <p:xfrm>
          <a:off x="4865445" y="3214102"/>
          <a:ext cx="3040024" cy="493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003">
                  <a:extLst>
                    <a:ext uri="{9D8B030D-6E8A-4147-A177-3AD203B41FA5}">
                      <a16:colId xmlns="" xmlns:a16="http://schemas.microsoft.com/office/drawing/2014/main" val="1163739140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3827667811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3897254874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4001074321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4049170705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3894425779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223094065"/>
                    </a:ext>
                  </a:extLst>
                </a:gridCol>
                <a:gridCol w="380003">
                  <a:extLst>
                    <a:ext uri="{9D8B030D-6E8A-4147-A177-3AD203B41FA5}">
                      <a16:colId xmlns="" xmlns:a16="http://schemas.microsoft.com/office/drawing/2014/main" val="2491109123"/>
                    </a:ext>
                  </a:extLst>
                </a:gridCol>
              </a:tblGrid>
              <a:tr h="49358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121706" marR="121706" marT="60853" marB="6085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198533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4EC04E44-579A-4E04-80E9-1D6DC0769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9216968"/>
              </p:ext>
            </p:extLst>
          </p:nvPr>
        </p:nvGraphicFramePr>
        <p:xfrm>
          <a:off x="2490588" y="4621118"/>
          <a:ext cx="36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4473570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1362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746220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308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2286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507D0187-7CE0-455B-9621-6486DFBE1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778956"/>
              </p:ext>
            </p:extLst>
          </p:nvPr>
        </p:nvGraphicFramePr>
        <p:xfrm>
          <a:off x="3888234" y="4621118"/>
          <a:ext cx="36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4473570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1362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746220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308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22869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F5E73E51-83EC-4202-A54C-CB0ECAE53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3788404"/>
              </p:ext>
            </p:extLst>
          </p:nvPr>
        </p:nvGraphicFramePr>
        <p:xfrm>
          <a:off x="3189411" y="4855118"/>
          <a:ext cx="36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147071132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41380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70D32552-0E7B-4708-B396-5C190A4A4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4759048"/>
              </p:ext>
            </p:extLst>
          </p:nvPr>
        </p:nvGraphicFramePr>
        <p:xfrm>
          <a:off x="4895768" y="4621118"/>
          <a:ext cx="36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4473570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1362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746220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308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22869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9D7A3036-B9BC-4FAC-B6B6-EB9812DC4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5623025"/>
              </p:ext>
            </p:extLst>
          </p:nvPr>
        </p:nvGraphicFramePr>
        <p:xfrm>
          <a:off x="6293414" y="4621118"/>
          <a:ext cx="360000" cy="8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44735709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013628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746220"/>
                  </a:ext>
                </a:extLst>
              </a:tr>
              <a:tr h="54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3089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22869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864F3B70-AC5C-413E-827F-0751A51EF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7059603"/>
              </p:ext>
            </p:extLst>
          </p:nvPr>
        </p:nvGraphicFramePr>
        <p:xfrm>
          <a:off x="5594591" y="4855118"/>
          <a:ext cx="36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147071132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41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972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following calculation is correct.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330ECF2B-42B5-4430-BB19-7289AF3484A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22770477"/>
              </p:ext>
            </p:extLst>
          </p:nvPr>
        </p:nvGraphicFramePr>
        <p:xfrm>
          <a:off x="2680491" y="2031796"/>
          <a:ext cx="1877861" cy="168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64CD80A5-D67E-4D12-91D8-005428ABADD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21213437"/>
              </p:ext>
            </p:extLst>
          </p:nvPr>
        </p:nvGraphicFramePr>
        <p:xfrm>
          <a:off x="4572000" y="2234896"/>
          <a:ext cx="1125887" cy="119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72B1E220-1E1C-4296-9ED3-8491A8B2F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3368850"/>
              </p:ext>
            </p:extLst>
          </p:nvPr>
        </p:nvGraphicFramePr>
        <p:xfrm>
          <a:off x="3369797" y="4117629"/>
          <a:ext cx="2377109" cy="883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913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3220634810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241823572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1790492901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675962664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3852238521"/>
                    </a:ext>
                  </a:extLst>
                </a:gridCol>
              </a:tblGrid>
              <a:tr h="44179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41564" marR="4156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41564" marR="4156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4179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A581AC75-CCD9-43E5-8D03-FBB7BB8613F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70972249"/>
              </p:ext>
            </p:extLst>
          </p:nvPr>
        </p:nvGraphicFramePr>
        <p:xfrm>
          <a:off x="4558352" y="2031796"/>
          <a:ext cx="1877861" cy="168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91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following calculation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 answer is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330ECF2B-42B5-4430-BB19-7289AF3484AB}"/>
              </a:ext>
            </a:extLst>
          </p:cNvPr>
          <p:cNvGraphicFramePr/>
          <p:nvPr>
            <p:extLst/>
          </p:nvPr>
        </p:nvGraphicFramePr>
        <p:xfrm>
          <a:off x="2680491" y="2031796"/>
          <a:ext cx="1877861" cy="168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64CD80A5-D67E-4D12-91D8-005428ABADD5}"/>
              </a:ext>
            </a:extLst>
          </p:cNvPr>
          <p:cNvGraphicFramePr/>
          <p:nvPr>
            <p:extLst/>
          </p:nvPr>
        </p:nvGraphicFramePr>
        <p:xfrm>
          <a:off x="4572000" y="2234896"/>
          <a:ext cx="1125887" cy="119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72B1E220-1E1C-4296-9ED3-8491A8B2F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6573730"/>
              </p:ext>
            </p:extLst>
          </p:nvPr>
        </p:nvGraphicFramePr>
        <p:xfrm>
          <a:off x="3369797" y="4117629"/>
          <a:ext cx="2377109" cy="883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913">
                  <a:extLst>
                    <a:ext uri="{9D8B030D-6E8A-4147-A177-3AD203B41FA5}">
                      <a16:colId xmlns="" xmlns:a16="http://schemas.microsoft.com/office/drawing/2014/main" val="1500269220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604102076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453387660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3220634810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241823572"/>
                    </a:ext>
                  </a:extLst>
                </a:gridCol>
                <a:gridCol w="405848">
                  <a:extLst>
                    <a:ext uri="{9D8B030D-6E8A-4147-A177-3AD203B41FA5}">
                      <a16:colId xmlns="" xmlns:a16="http://schemas.microsoft.com/office/drawing/2014/main" val="1790492901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675962664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3852238521"/>
                    </a:ext>
                  </a:extLst>
                </a:gridCol>
              </a:tblGrid>
              <a:tr h="44179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41564" marR="4156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41564" marR="4156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41795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A581AC75-CCD9-43E5-8D03-FBB7BB8613FB}"/>
              </a:ext>
            </a:extLst>
          </p:cNvPr>
          <p:cNvGraphicFramePr/>
          <p:nvPr>
            <p:extLst/>
          </p:nvPr>
        </p:nvGraphicFramePr>
        <p:xfrm>
          <a:off x="4558352" y="2031796"/>
          <a:ext cx="1877861" cy="168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9A01BD0-F488-48F2-89CF-6B57F0090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8443744"/>
              </p:ext>
            </p:extLst>
          </p:nvPr>
        </p:nvGraphicFramePr>
        <p:xfrm>
          <a:off x="5599958" y="5125642"/>
          <a:ext cx="463826" cy="883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913">
                  <a:extLst>
                    <a:ext uri="{9D8B030D-6E8A-4147-A177-3AD203B41FA5}">
                      <a16:colId xmlns="" xmlns:a16="http://schemas.microsoft.com/office/drawing/2014/main" val="675962664"/>
                    </a:ext>
                  </a:extLst>
                </a:gridCol>
                <a:gridCol w="231913">
                  <a:extLst>
                    <a:ext uri="{9D8B030D-6E8A-4147-A177-3AD203B41FA5}">
                      <a16:colId xmlns="" xmlns:a16="http://schemas.microsoft.com/office/drawing/2014/main" val="3852238521"/>
                    </a:ext>
                  </a:extLst>
                </a:gridCol>
              </a:tblGrid>
              <a:tr h="441795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41564" marR="4156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75101499"/>
                  </a:ext>
                </a:extLst>
              </a:tr>
              <a:tr h="441795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7574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980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829</Words>
  <Application>Microsoft Office PowerPoint</Application>
  <PresentationFormat>On-screen Show (4:3)</PresentationFormat>
  <Paragraphs>351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58</cp:revision>
  <cp:lastPrinted>2018-09-17T10:27:39Z</cp:lastPrinted>
  <dcterms:created xsi:type="dcterms:W3CDTF">2018-08-22T10:36:32Z</dcterms:created>
  <dcterms:modified xsi:type="dcterms:W3CDTF">2021-02-03T18:52:19Z</dcterms:modified>
</cp:coreProperties>
</file>