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8" r:id="rId3"/>
    <p:sldId id="261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956" autoAdjust="0"/>
    <p:restoredTop sz="94660"/>
  </p:normalViewPr>
  <p:slideViewPr>
    <p:cSldViewPr>
      <p:cViewPr varScale="1">
        <p:scale>
          <a:sx n="83" d="100"/>
          <a:sy n="83" d="100"/>
        </p:scale>
        <p:origin x="-1248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092DCE-08E3-450E-BB0E-885247567E53}" type="datetimeFigureOut">
              <a:rPr lang="en-US" smtClean="0"/>
              <a:pPr/>
              <a:t>1/30/2021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111290-0474-48E7-BD07-5295561CA9F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111290-0474-48E7-BD07-5295561CA9FA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111290-0474-48E7-BD07-5295561CA9FA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539E4-812E-4D2A-8627-12A5C4FCDCAE}" type="datetimeFigureOut">
              <a:rPr lang="en-US" smtClean="0"/>
              <a:pPr/>
              <a:t>1/30/2021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9FAA1-4DB7-45E8-928B-785F6380F0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539E4-812E-4D2A-8627-12A5C4FCDCAE}" type="datetimeFigureOut">
              <a:rPr lang="en-US" smtClean="0"/>
              <a:pPr/>
              <a:t>1/30/2021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9FAA1-4DB7-45E8-928B-785F6380F0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539E4-812E-4D2A-8627-12A5C4FCDCAE}" type="datetimeFigureOut">
              <a:rPr lang="en-US" smtClean="0"/>
              <a:pPr/>
              <a:t>1/30/2021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9FAA1-4DB7-45E8-928B-785F6380F0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539E4-812E-4D2A-8627-12A5C4FCDCAE}" type="datetimeFigureOut">
              <a:rPr lang="en-US" smtClean="0"/>
              <a:pPr/>
              <a:t>1/30/2021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9FAA1-4DB7-45E8-928B-785F6380F0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539E4-812E-4D2A-8627-12A5C4FCDCAE}" type="datetimeFigureOut">
              <a:rPr lang="en-US" smtClean="0"/>
              <a:pPr/>
              <a:t>1/30/2021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9FAA1-4DB7-45E8-928B-785F6380F0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539E4-812E-4D2A-8627-12A5C4FCDCAE}" type="datetimeFigureOut">
              <a:rPr lang="en-US" smtClean="0"/>
              <a:pPr/>
              <a:t>1/30/2021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9FAA1-4DB7-45E8-928B-785F6380F0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539E4-812E-4D2A-8627-12A5C4FCDCAE}" type="datetimeFigureOut">
              <a:rPr lang="en-US" smtClean="0"/>
              <a:pPr/>
              <a:t>1/30/2021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9FAA1-4DB7-45E8-928B-785F6380F0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539E4-812E-4D2A-8627-12A5C4FCDCAE}" type="datetimeFigureOut">
              <a:rPr lang="en-US" smtClean="0"/>
              <a:pPr/>
              <a:t>1/30/2021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9FAA1-4DB7-45E8-928B-785F6380F0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539E4-812E-4D2A-8627-12A5C4FCDCAE}" type="datetimeFigureOut">
              <a:rPr lang="en-US" smtClean="0"/>
              <a:pPr/>
              <a:t>1/30/2021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9FAA1-4DB7-45E8-928B-785F6380F0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539E4-812E-4D2A-8627-12A5C4FCDCAE}" type="datetimeFigureOut">
              <a:rPr lang="en-US" smtClean="0"/>
              <a:pPr/>
              <a:t>1/30/2021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9FAA1-4DB7-45E8-928B-785F6380F0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539E4-812E-4D2A-8627-12A5C4FCDCAE}" type="datetimeFigureOut">
              <a:rPr lang="en-US" smtClean="0"/>
              <a:pPr/>
              <a:t>1/30/2021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9FAA1-4DB7-45E8-928B-785F6380F0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0539E4-812E-4D2A-8627-12A5C4FCDCAE}" type="datetimeFigureOut">
              <a:rPr lang="en-US" smtClean="0"/>
              <a:pPr/>
              <a:t>1/30/2021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B9FAA1-4DB7-45E8-928B-785F6380F0E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0"/>
            <a:ext cx="9144000" cy="830997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8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What I’m learning in Science today</a:t>
            </a:r>
            <a:endParaRPr lang="en-US" sz="4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0" y="836712"/>
          <a:ext cx="9144000" cy="1774826"/>
        </p:xfrm>
        <a:graphic>
          <a:graphicData uri="http://schemas.openxmlformats.org/drawingml/2006/table">
            <a:tbl>
              <a:tblPr/>
              <a:tblGrid>
                <a:gridCol w="9144000"/>
              </a:tblGrid>
              <a:tr h="24819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200" b="1" u="sng" dirty="0" smtClean="0">
                          <a:latin typeface="Comic Sans MS" pitchFamily="66" charset="0"/>
                          <a:ea typeface="Calibri"/>
                          <a:cs typeface="Times New Roman"/>
                        </a:rPr>
                        <a:t>Date</a:t>
                      </a:r>
                      <a:r>
                        <a:rPr lang="en-GB" sz="2200" b="1" dirty="0" smtClean="0">
                          <a:latin typeface="Comic Sans MS" pitchFamily="66" charset="0"/>
                          <a:ea typeface="Calibri"/>
                          <a:cs typeface="Times New Roman"/>
                        </a:rPr>
                        <a:t>:  </a:t>
                      </a:r>
                      <a:r>
                        <a:rPr lang="en-GB" sz="2200" b="1" dirty="0" smtClean="0">
                          <a:latin typeface="Comic Sans MS" pitchFamily="66" charset="0"/>
                          <a:ea typeface="Calibri"/>
                          <a:cs typeface="Times New Roman"/>
                        </a:rPr>
                        <a:t>Tuesday</a:t>
                      </a:r>
                      <a:r>
                        <a:rPr lang="en-GB" sz="2200" b="1" baseline="0" dirty="0" smtClean="0">
                          <a:latin typeface="Comic Sans MS" pitchFamily="66" charset="0"/>
                          <a:ea typeface="Calibri"/>
                          <a:cs typeface="Times New Roman"/>
                        </a:rPr>
                        <a:t> 2</a:t>
                      </a:r>
                      <a:r>
                        <a:rPr lang="en-GB" sz="2200" b="1" baseline="30000" dirty="0" smtClean="0">
                          <a:latin typeface="Comic Sans MS" pitchFamily="66" charset="0"/>
                          <a:ea typeface="Calibri"/>
                          <a:cs typeface="Times New Roman"/>
                        </a:rPr>
                        <a:t>nd</a:t>
                      </a:r>
                      <a:r>
                        <a:rPr lang="en-GB" sz="2200" b="1" baseline="0" dirty="0" smtClean="0">
                          <a:latin typeface="Comic Sans MS" pitchFamily="66" charset="0"/>
                          <a:ea typeface="Calibri"/>
                          <a:cs typeface="Times New Roman"/>
                        </a:rPr>
                        <a:t> February </a:t>
                      </a:r>
                      <a:r>
                        <a:rPr lang="en-GB" sz="2200" b="1" baseline="0" dirty="0" smtClean="0">
                          <a:latin typeface="Comic Sans MS" pitchFamily="66" charset="0"/>
                          <a:ea typeface="Calibri"/>
                          <a:cs typeface="Times New Roman"/>
                        </a:rPr>
                        <a:t>2021                                                              </a:t>
                      </a:r>
                      <a:endParaRPr lang="en-GB" sz="2200" b="1" dirty="0"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180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200" b="1" u="sng" dirty="0" err="1">
                          <a:latin typeface="Comic Sans MS" pitchFamily="66" charset="0"/>
                          <a:ea typeface="Calibri"/>
                          <a:cs typeface="Times New Roman"/>
                        </a:rPr>
                        <a:t>L.Obj</a:t>
                      </a:r>
                      <a:r>
                        <a:rPr lang="en-GB" sz="2200" b="1" u="sng" dirty="0">
                          <a:latin typeface="Comic Sans MS" pitchFamily="66" charset="0"/>
                          <a:ea typeface="Calibri"/>
                          <a:cs typeface="Times New Roman"/>
                        </a:rPr>
                        <a:t>:  </a:t>
                      </a:r>
                      <a:endParaRPr lang="en-GB" sz="2200" b="1" dirty="0"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  <a:p>
                      <a:r>
                        <a:rPr lang="en-GB" sz="2200" b="1" i="0" dirty="0">
                          <a:latin typeface="Comic Sans MS" pitchFamily="66" charset="0"/>
                          <a:ea typeface="Calibri"/>
                          <a:cs typeface="Times New Roman"/>
                        </a:rPr>
                        <a:t>*</a:t>
                      </a:r>
                      <a:r>
                        <a:rPr lang="en-GB" sz="2200" b="1" i="0" dirty="0" smtClean="0">
                          <a:latin typeface="Comic Sans MS" pitchFamily="66" charset="0"/>
                          <a:ea typeface="Calibri"/>
                          <a:cs typeface="Times New Roman"/>
                        </a:rPr>
                        <a:t>I</a:t>
                      </a:r>
                      <a:r>
                        <a:rPr lang="en-GB" sz="2200" b="1" i="0" baseline="0" dirty="0" smtClean="0">
                          <a:latin typeface="Comic Sans MS" pitchFamily="66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GB" sz="2200" b="1" i="0" baseline="0" dirty="0" smtClean="0">
                          <a:latin typeface="Comic Sans MS" pitchFamily="66" charset="0"/>
                          <a:ea typeface="Calibri"/>
                          <a:cs typeface="Times New Roman"/>
                        </a:rPr>
                        <a:t>can plan, carry out and conclude an investigation, understanding the need for a fair test. </a:t>
                      </a:r>
                      <a:endParaRPr lang="en-US" altLang="en-US" sz="2200" b="1" dirty="0" smtClean="0">
                        <a:latin typeface="Comic Sans MS" pitchFamily="66" charset="0"/>
                        <a:cs typeface="Sassoon Infant Rg" panose="02000503030000020003" pitchFamily="50" charset="0"/>
                        <a:sym typeface="Sassoon Infant Rg" panose="02000503030000020003" pitchFamily="50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6125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200" b="1" dirty="0">
                          <a:latin typeface="Comic Sans MS" pitchFamily="66" charset="0"/>
                          <a:ea typeface="Calibri"/>
                          <a:cs typeface="Times New Roman"/>
                        </a:rPr>
                        <a:t>*</a:t>
                      </a:r>
                      <a:r>
                        <a:rPr lang="en-GB" sz="2200" b="1" dirty="0" smtClean="0">
                          <a:latin typeface="Comic Sans MS" pitchFamily="66" charset="0"/>
                          <a:ea typeface="Calibri"/>
                          <a:cs typeface="Times New Roman"/>
                        </a:rPr>
                        <a:t>I </a:t>
                      </a:r>
                      <a:r>
                        <a:rPr lang="en-GB" sz="2200" b="1" dirty="0" smtClean="0">
                          <a:latin typeface="Comic Sans MS" pitchFamily="66" charset="0"/>
                          <a:ea typeface="Calibri"/>
                          <a:cs typeface="Times New Roman"/>
                        </a:rPr>
                        <a:t>can</a:t>
                      </a:r>
                      <a:r>
                        <a:rPr lang="en-GB" sz="2200" b="1" baseline="0" dirty="0" smtClean="0">
                          <a:latin typeface="Comic Sans MS" pitchFamily="66" charset="0"/>
                          <a:ea typeface="Calibri"/>
                          <a:cs typeface="Times New Roman"/>
                        </a:rPr>
                        <a:t> investigate ‘melting’ of different liquids (as solids).</a:t>
                      </a:r>
                      <a:endParaRPr lang="en-US" altLang="en-US" sz="2200" b="1" dirty="0" smtClean="0">
                        <a:latin typeface="Comic Sans MS" pitchFamily="66" charset="0"/>
                        <a:cs typeface="Sassoon Infant Rg" panose="02000503030000020003" pitchFamily="50" charset="0"/>
                        <a:sym typeface="Sassoon Infant Rg" panose="02000503030000020003" pitchFamily="50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8194" name="Picture 2" descr="Investigating Melting – Lickey Hills Primary School and Nurser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708920"/>
            <a:ext cx="4679251" cy="3493841"/>
          </a:xfrm>
          <a:prstGeom prst="rect">
            <a:avLst/>
          </a:prstGeom>
          <a:noFill/>
        </p:spPr>
      </p:pic>
      <p:pic>
        <p:nvPicPr>
          <p:cNvPr id="8198" name="Picture 6" descr="Melting – Lickey Hills Primary School and Nursery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8024" y="2708920"/>
            <a:ext cx="4355976" cy="3252463"/>
          </a:xfrm>
          <a:prstGeom prst="rect">
            <a:avLst/>
          </a:prstGeom>
          <a:noFill/>
        </p:spPr>
      </p:pic>
      <p:sp>
        <p:nvSpPr>
          <p:cNvPr id="9" name="Rectangle 8"/>
          <p:cNvSpPr/>
          <p:nvPr/>
        </p:nvSpPr>
        <p:spPr>
          <a:xfrm>
            <a:off x="0" y="6488668"/>
            <a:ext cx="45250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https://www.bbc.co.uk/bitesize/clips/zhtmhyc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6165304"/>
            <a:ext cx="545435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https://www.youtube.com/watch?v=zOUconVysFY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07504" y="0"/>
            <a:ext cx="9036496" cy="286232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3600" dirty="0" smtClean="0">
                <a:solidFill>
                  <a:srgbClr val="FF0000"/>
                </a:solidFill>
              </a:rPr>
              <a:t>Last week, we learned </a:t>
            </a:r>
            <a:r>
              <a:rPr lang="en-GB" sz="3600" dirty="0" smtClean="0">
                <a:solidFill>
                  <a:srgbClr val="FF0000"/>
                </a:solidFill>
              </a:rPr>
              <a:t>about how different liquids and solids can ‘melt’, ‘boil’ and ‘freeze’ at different temperatures.</a:t>
            </a:r>
          </a:p>
          <a:p>
            <a:pPr algn="ctr"/>
            <a:endParaRPr lang="en-GB" sz="3600" dirty="0" smtClean="0">
              <a:solidFill>
                <a:srgbClr val="FF0000"/>
              </a:solidFill>
            </a:endParaRPr>
          </a:p>
          <a:p>
            <a:pPr algn="ctr"/>
            <a:r>
              <a:rPr lang="en-GB" sz="3600" dirty="0" smtClean="0">
                <a:solidFill>
                  <a:srgbClr val="FF0000"/>
                </a:solidFill>
              </a:rPr>
              <a:t>What do these words mean?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923928" y="2924944"/>
            <a:ext cx="150554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melt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164288" y="2852936"/>
            <a:ext cx="126829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boil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51520" y="2852936"/>
            <a:ext cx="194309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freeze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0" y="4077072"/>
            <a:ext cx="9036496" cy="120032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3600" dirty="0" smtClean="0">
                <a:solidFill>
                  <a:srgbClr val="FF0000"/>
                </a:solidFill>
              </a:rPr>
              <a:t>Which of these changes of state happen when they take place?</a:t>
            </a:r>
            <a:endParaRPr lang="en-GB" sz="3600" dirty="0" smtClean="0">
              <a:solidFill>
                <a:srgbClr val="FF0000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876256" y="5301208"/>
            <a:ext cx="1874039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4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s</a:t>
            </a:r>
            <a:r>
              <a:rPr lang="en-GB" sz="4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olid to </a:t>
            </a:r>
          </a:p>
          <a:p>
            <a:pPr algn="ctr"/>
            <a:r>
              <a:rPr lang="en-GB" sz="4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liquid</a:t>
            </a:r>
            <a:endParaRPr lang="en-US" sz="4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23528" y="5301208"/>
            <a:ext cx="2071208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4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l</a:t>
            </a:r>
            <a:r>
              <a:rPr lang="en-GB" sz="4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iquid to </a:t>
            </a:r>
          </a:p>
          <a:p>
            <a:pPr algn="ctr"/>
            <a:r>
              <a:rPr lang="en-GB" sz="4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gas</a:t>
            </a:r>
            <a:endParaRPr lang="en-US" sz="4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491880" y="5373216"/>
            <a:ext cx="2071208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4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l</a:t>
            </a:r>
            <a:r>
              <a:rPr lang="en-GB" sz="4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iquid to </a:t>
            </a:r>
          </a:p>
          <a:p>
            <a:pPr algn="ctr"/>
            <a:r>
              <a:rPr lang="en-GB" sz="4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solid</a:t>
            </a:r>
            <a:endParaRPr lang="en-US" sz="4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6" grpId="0"/>
      <p:bldP spid="7" grpId="0"/>
      <p:bldP spid="11" grpId="0"/>
      <p:bldP spid="12" grpId="0" animBg="1"/>
      <p:bldP spid="13" grpId="0"/>
      <p:bldP spid="14" grpId="0"/>
      <p:bldP spid="1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3923928" y="116632"/>
            <a:ext cx="150554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melt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308304" y="116632"/>
            <a:ext cx="126829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boil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95536" y="116632"/>
            <a:ext cx="194309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freeze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851920" y="908720"/>
            <a:ext cx="1874039" cy="132343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4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s</a:t>
            </a:r>
            <a:r>
              <a:rPr lang="en-GB" sz="4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olid to </a:t>
            </a:r>
          </a:p>
          <a:p>
            <a:pPr algn="ctr"/>
            <a:r>
              <a:rPr lang="en-GB" sz="4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liquid</a:t>
            </a:r>
            <a:endParaRPr lang="en-US" sz="4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876256" y="908720"/>
            <a:ext cx="2071208" cy="132343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4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l</a:t>
            </a:r>
            <a:r>
              <a:rPr lang="en-GB" sz="4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iquid to </a:t>
            </a:r>
          </a:p>
          <a:p>
            <a:pPr algn="ctr"/>
            <a:r>
              <a:rPr lang="en-GB" sz="4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gas</a:t>
            </a:r>
            <a:endParaRPr lang="en-US" sz="4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51520" y="908720"/>
            <a:ext cx="2071208" cy="132343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4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l</a:t>
            </a:r>
            <a:r>
              <a:rPr lang="en-GB" sz="4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iquid to </a:t>
            </a:r>
          </a:p>
          <a:p>
            <a:pPr algn="ctr"/>
            <a:r>
              <a:rPr lang="en-GB" sz="4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solid</a:t>
            </a:r>
            <a:endParaRPr lang="en-US" sz="4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2050" name="Picture 2" descr="What Is the Freezing Point of Water?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540568" y="2636912"/>
            <a:ext cx="3858817" cy="2572545"/>
          </a:xfrm>
          <a:prstGeom prst="rect">
            <a:avLst/>
          </a:prstGeom>
          <a:noFill/>
        </p:spPr>
      </p:pic>
      <p:pic>
        <p:nvPicPr>
          <p:cNvPr id="2052" name="Picture 4" descr="Properties Of Matter - Lessons - Blendspac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19872" y="2636912"/>
            <a:ext cx="2952328" cy="2216560"/>
          </a:xfrm>
          <a:prstGeom prst="rect">
            <a:avLst/>
          </a:prstGeom>
          <a:noFill/>
        </p:spPr>
      </p:pic>
      <p:pic>
        <p:nvPicPr>
          <p:cNvPr id="2054" name="Picture 6" descr="A pot of boiling water — Science Learning Hub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588224" y="2708920"/>
            <a:ext cx="2376264" cy="15846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9512" y="188640"/>
            <a:ext cx="8735558" cy="67403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8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Today, </a:t>
            </a:r>
            <a:r>
              <a:rPr lang="en-US" sz="4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I’d like you to plan and start an investigation about ‘melting’</a:t>
            </a:r>
          </a:p>
          <a:p>
            <a:pPr algn="ctr"/>
            <a:endParaRPr lang="en-GB" sz="4800" b="1" cap="none" spc="0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  <a:p>
            <a:pPr algn="ctr"/>
            <a:r>
              <a:rPr lang="en-GB" sz="4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Here’s the question that I’d like you to investigate over the next few days.</a:t>
            </a:r>
          </a:p>
          <a:p>
            <a:pPr algn="ctr"/>
            <a:endParaRPr lang="en-GB" sz="4800" b="1" cap="none" spc="0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  <a:p>
            <a:pPr algn="ctr"/>
            <a:r>
              <a:rPr lang="en-GB" sz="4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‘Which liquid melts the quickest?’</a:t>
            </a:r>
            <a:endParaRPr lang="en-US" sz="4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860032" y="620688"/>
            <a:ext cx="4283968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GB" sz="3200" b="1" u="sng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Investigating Melting</a:t>
            </a:r>
            <a:endParaRPr lang="en-US" sz="3200" b="1" u="sng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620688"/>
            <a:ext cx="8735558" cy="55399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GB" sz="3000" b="1" u="sng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Tuesday </a:t>
            </a:r>
            <a:r>
              <a:rPr lang="en-GB" sz="3000" b="1" u="sng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2</a:t>
            </a:r>
            <a:r>
              <a:rPr lang="en-GB" sz="3000" b="1" u="sng" baseline="3000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nd</a:t>
            </a:r>
            <a:r>
              <a:rPr lang="en-GB" sz="3000" b="1" u="sng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February</a:t>
            </a:r>
            <a:r>
              <a:rPr lang="en-GB" sz="3000" b="1" u="sng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en-GB" sz="3000" b="1" u="sng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2021</a:t>
            </a:r>
            <a:endParaRPr lang="en-US" sz="3000" b="1" u="sng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0" y="1241376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u="sng" dirty="0" smtClean="0"/>
              <a:t>Question:</a:t>
            </a:r>
            <a:endParaRPr lang="en-GB" b="1" u="sng" dirty="0" smtClean="0"/>
          </a:p>
        </p:txBody>
      </p:sp>
      <p:sp>
        <p:nvSpPr>
          <p:cNvPr id="17" name="TextBox 16"/>
          <p:cNvSpPr txBox="1"/>
          <p:nvPr/>
        </p:nvSpPr>
        <p:spPr>
          <a:xfrm>
            <a:off x="0" y="1673424"/>
            <a:ext cx="89644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u="sng" dirty="0" smtClean="0"/>
              <a:t>What I will do:</a:t>
            </a:r>
            <a:r>
              <a:rPr lang="en-GB" b="1" u="sng" dirty="0" smtClean="0">
                <a:solidFill>
                  <a:srgbClr val="FF0000"/>
                </a:solidFill>
              </a:rPr>
              <a:t> </a:t>
            </a:r>
            <a:endParaRPr lang="en-GB" b="1" u="sng" dirty="0" smtClean="0"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0" y="2753544"/>
            <a:ext cx="89644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u="sng" dirty="0" smtClean="0"/>
              <a:t>Factors to keep the same:</a:t>
            </a:r>
            <a:r>
              <a:rPr lang="en-GB" b="1" u="sng" dirty="0" smtClean="0">
                <a:solidFill>
                  <a:srgbClr val="FF0000"/>
                </a:solidFill>
              </a:rPr>
              <a:t> </a:t>
            </a:r>
            <a:endParaRPr lang="en-GB" b="1" u="sng" dirty="0" smtClean="0">
              <a:solidFill>
                <a:srgbClr val="FF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0" y="3113584"/>
            <a:ext cx="89644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u="sng" dirty="0" smtClean="0"/>
              <a:t>Factor to change:</a:t>
            </a:r>
            <a:r>
              <a:rPr lang="en-GB" b="1" u="sng" dirty="0" smtClean="0">
                <a:solidFill>
                  <a:srgbClr val="FF0000"/>
                </a:solidFill>
              </a:rPr>
              <a:t> </a:t>
            </a:r>
            <a:endParaRPr lang="en-GB" b="1" u="sng" dirty="0" smtClean="0">
              <a:solidFill>
                <a:srgbClr val="FF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0" y="3473624"/>
            <a:ext cx="89644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u="sng" dirty="0" smtClean="0"/>
              <a:t>What I will measure:</a:t>
            </a:r>
            <a:r>
              <a:rPr lang="en-GB" b="1" u="sng" dirty="0" smtClean="0">
                <a:solidFill>
                  <a:srgbClr val="FF0000"/>
                </a:solidFill>
              </a:rPr>
              <a:t> </a:t>
            </a:r>
            <a:endParaRPr lang="en-GB" b="1" u="sng" dirty="0" smtClean="0">
              <a:solidFill>
                <a:srgbClr val="FF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0" y="2393504"/>
            <a:ext cx="89644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u="sng" dirty="0" smtClean="0"/>
              <a:t>Resources:</a:t>
            </a:r>
            <a:r>
              <a:rPr lang="en-GB" b="1" u="sng" dirty="0" smtClean="0">
                <a:solidFill>
                  <a:srgbClr val="FF0000"/>
                </a:solidFill>
              </a:rPr>
              <a:t> </a:t>
            </a:r>
            <a:endParaRPr lang="en-GB" b="1" u="sng" dirty="0" smtClean="0">
              <a:solidFill>
                <a:srgbClr val="FF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0" y="3833664"/>
            <a:ext cx="89644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u="sng" dirty="0" smtClean="0"/>
              <a:t>Prediction:</a:t>
            </a:r>
            <a:r>
              <a:rPr lang="en-GB" b="1" u="sng" dirty="0" smtClean="0">
                <a:solidFill>
                  <a:srgbClr val="FF0000"/>
                </a:solidFill>
              </a:rPr>
              <a:t> </a:t>
            </a:r>
            <a:endParaRPr lang="en-GB" b="1" u="sng" dirty="0" smtClean="0">
              <a:solidFill>
                <a:srgbClr val="FF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0" y="4265712"/>
            <a:ext cx="89644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u="sng" dirty="0" smtClean="0"/>
              <a:t>Results:</a:t>
            </a:r>
            <a:r>
              <a:rPr lang="en-GB" b="1" u="sng" dirty="0" smtClean="0">
                <a:solidFill>
                  <a:srgbClr val="FF0000"/>
                </a:solidFill>
              </a:rPr>
              <a:t> </a:t>
            </a:r>
            <a:endParaRPr lang="en-GB" b="1" u="sng" dirty="0" smtClean="0">
              <a:solidFill>
                <a:srgbClr val="FF00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0" y="6353944"/>
            <a:ext cx="89644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u="sng" dirty="0" smtClean="0"/>
              <a:t>Conclusion:</a:t>
            </a:r>
            <a:r>
              <a:rPr lang="en-GB" b="1" u="sng" dirty="0" smtClean="0">
                <a:solidFill>
                  <a:srgbClr val="FF0000"/>
                </a:solidFill>
              </a:rPr>
              <a:t> </a:t>
            </a:r>
            <a:endParaRPr lang="en-GB" b="1" u="sng" dirty="0" smtClean="0">
              <a:solidFill>
                <a:srgbClr val="FF0000"/>
              </a:solidFill>
            </a:endParaRPr>
          </a:p>
        </p:txBody>
      </p:sp>
      <p:graphicFrame>
        <p:nvGraphicFramePr>
          <p:cNvPr id="25" name="Table 24"/>
          <p:cNvGraphicFramePr>
            <a:graphicFrameLocks noGrp="1"/>
          </p:cNvGraphicFramePr>
          <p:nvPr/>
        </p:nvGraphicFramePr>
        <p:xfrm>
          <a:off x="0" y="4697760"/>
          <a:ext cx="5184576" cy="152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6224"/>
                <a:gridCol w="3168352"/>
              </a:tblGrid>
              <a:tr h="288032">
                <a:tc>
                  <a:txBody>
                    <a:bodyPr/>
                    <a:lstStyle/>
                    <a:p>
                      <a:pPr algn="ctr"/>
                      <a:r>
                        <a:rPr lang="en-GB" sz="1400" u="sng" dirty="0" smtClean="0">
                          <a:solidFill>
                            <a:schemeClr val="tx1"/>
                          </a:solidFill>
                        </a:rPr>
                        <a:t>Type of liquid (as a solid)</a:t>
                      </a:r>
                      <a:endParaRPr lang="en-US" sz="1400" u="sng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u="sng" dirty="0" smtClean="0">
                          <a:solidFill>
                            <a:schemeClr val="tx1"/>
                          </a:solidFill>
                        </a:rPr>
                        <a:t>Length of time taken to full melt.</a:t>
                      </a:r>
                      <a:endParaRPr lang="en-US" sz="1400" u="sng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99256"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water</a:t>
                      </a:r>
                      <a:r>
                        <a:rPr lang="en-GB" sz="1400" baseline="0" dirty="0" smtClean="0">
                          <a:solidFill>
                            <a:schemeClr val="tx1"/>
                          </a:solidFill>
                        </a:rPr>
                        <a:t> (ice)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4496"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chocolate (solid)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37728"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                             (solid)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20960"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                             (solid)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6" name="Rectangle 25"/>
          <p:cNvSpPr/>
          <p:nvPr/>
        </p:nvSpPr>
        <p:spPr>
          <a:xfrm>
            <a:off x="0" y="0"/>
            <a:ext cx="9144000" cy="58477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chemeClr val="tx1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GB" sz="32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Science Investigation Plan </a:t>
            </a:r>
            <a:endParaRPr lang="en-US" sz="32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</TotalTime>
  <Words>232</Words>
  <Application>Microsoft Office PowerPoint</Application>
  <PresentationFormat>On-screen Show (4:3)</PresentationFormat>
  <Paragraphs>54</Paragraphs>
  <Slides>5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Slide 1</vt:lpstr>
      <vt:lpstr>Slide 2</vt:lpstr>
      <vt:lpstr>Slide 3</vt:lpstr>
      <vt:lpstr>Slide 4</vt:lpstr>
      <vt:lpstr>Slide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Gareth Hughes</dc:creator>
  <cp:lastModifiedBy>Gareth Hughes</cp:lastModifiedBy>
  <cp:revision>16</cp:revision>
  <dcterms:created xsi:type="dcterms:W3CDTF">2021-01-09T11:59:47Z</dcterms:created>
  <dcterms:modified xsi:type="dcterms:W3CDTF">2021-01-30T12:17:19Z</dcterms:modified>
</cp:coreProperties>
</file>