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4"/>
  </p:notesMasterIdLst>
  <p:sldIdLst>
    <p:sldId id="334" r:id="rId2"/>
    <p:sldId id="333" r:id="rId3"/>
    <p:sldId id="335" r:id="rId4"/>
    <p:sldId id="299" r:id="rId5"/>
    <p:sldId id="301" r:id="rId6"/>
    <p:sldId id="319" r:id="rId7"/>
    <p:sldId id="320" r:id="rId8"/>
    <p:sldId id="321" r:id="rId9"/>
    <p:sldId id="322" r:id="rId10"/>
    <p:sldId id="302" r:id="rId11"/>
    <p:sldId id="303" r:id="rId12"/>
    <p:sldId id="305" r:id="rId13"/>
    <p:sldId id="306" r:id="rId14"/>
    <p:sldId id="295" r:id="rId15"/>
    <p:sldId id="296" r:id="rId16"/>
    <p:sldId id="297" r:id="rId17"/>
    <p:sldId id="267" r:id="rId18"/>
    <p:sldId id="268" r:id="rId19"/>
    <p:sldId id="269" r:id="rId20"/>
    <p:sldId id="284" r:id="rId21"/>
    <p:sldId id="288" r:id="rId22"/>
    <p:sldId id="287" r:id="rId23"/>
    <p:sldId id="289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291" r:id="rId33"/>
    <p:sldId id="300" r:id="rId34"/>
    <p:sldId id="292" r:id="rId35"/>
    <p:sldId id="312" r:id="rId36"/>
    <p:sldId id="336" r:id="rId37"/>
    <p:sldId id="337" r:id="rId38"/>
    <p:sldId id="338" r:id="rId39"/>
    <p:sldId id="339" r:id="rId40"/>
    <p:sldId id="340" r:id="rId41"/>
    <p:sldId id="341" r:id="rId42"/>
    <p:sldId id="34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79" autoAdjust="0"/>
    <p:restoredTop sz="93489" autoAdjust="0"/>
  </p:normalViewPr>
  <p:slideViewPr>
    <p:cSldViewPr>
      <p:cViewPr>
        <p:scale>
          <a:sx n="75" d="100"/>
          <a:sy n="75" d="100"/>
        </p:scale>
        <p:origin x="-2088" y="-365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6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116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3067050" y="4062413"/>
            <a:ext cx="1685925" cy="523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/>
              <a:t>Robert Falcon Scott</a:t>
            </a:r>
            <a:endParaRPr lang="en-US" altLang="en-US" sz="140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368550" y="2725738"/>
            <a:ext cx="606425" cy="5619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068763" y="2397125"/>
            <a:ext cx="50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65700" y="4178300"/>
            <a:ext cx="868363" cy="6477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08275" y="4595813"/>
            <a:ext cx="439738" cy="257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Box 14"/>
          <p:cNvSpPr txBox="1">
            <a:spLocks noChangeArrowheads="1"/>
          </p:cNvSpPr>
          <p:nvPr/>
        </p:nvSpPr>
        <p:spPr bwMode="auto">
          <a:xfrm>
            <a:off x="0" y="0"/>
            <a:ext cx="2363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 dirty="0"/>
              <a:t>Early life / growing </a:t>
            </a:r>
            <a:r>
              <a:rPr lang="en-GB" altLang="en-US" sz="1400" u="sng" dirty="0" smtClean="0"/>
              <a:t>up</a:t>
            </a:r>
            <a:endParaRPr lang="en-US" altLang="en-US" sz="1400" u="sng" dirty="0"/>
          </a:p>
        </p:txBody>
      </p:sp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2520950" y="0"/>
            <a:ext cx="3598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/>
              <a:t>School / College / Qualifications gained</a:t>
            </a:r>
            <a:endParaRPr lang="en-US" altLang="en-US" sz="1400" u="sng"/>
          </a:p>
        </p:txBody>
      </p:sp>
      <p:sp>
        <p:nvSpPr>
          <p:cNvPr id="20" name="Rectangle 19"/>
          <p:cNvSpPr/>
          <p:nvPr/>
        </p:nvSpPr>
        <p:spPr>
          <a:xfrm>
            <a:off x="0" y="360362"/>
            <a:ext cx="2373313" cy="3616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7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7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Born 6</a:t>
            </a:r>
            <a:r>
              <a:rPr lang="en-US" sz="1600" baseline="30000" dirty="0" smtClean="0">
                <a:solidFill>
                  <a:srgbClr val="FF0000"/>
                </a:solidFill>
              </a:rPr>
              <a:t>th</a:t>
            </a:r>
            <a:r>
              <a:rPr lang="en-US" sz="1600" dirty="0" smtClean="0">
                <a:solidFill>
                  <a:srgbClr val="FF0000"/>
                </a:solidFill>
              </a:rPr>
              <a:t> June 1868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in Devonport, Devon, England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John Edward – father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Mother – Hannah Scott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 smtClean="0">
                <a:solidFill>
                  <a:srgbClr val="FF0000"/>
                </a:solidFill>
              </a:rPr>
              <a:t>hird of 6 children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Suffered from serious financial misfortunes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Father was a brewer and magistrate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Grandpa and uncles served in army / navy</a:t>
            </a:r>
          </a:p>
          <a:p>
            <a:pPr algn="ctr"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14626" y="365125"/>
            <a:ext cx="2757986" cy="20653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Went to </a:t>
            </a:r>
            <a:r>
              <a:rPr lang="en-US" sz="1600" dirty="0" err="1" smtClean="0">
                <a:solidFill>
                  <a:srgbClr val="FF0000"/>
                </a:solidFill>
              </a:rPr>
              <a:t>Stubbington</a:t>
            </a:r>
            <a:r>
              <a:rPr lang="en-US" sz="1600" dirty="0" smtClean="0">
                <a:solidFill>
                  <a:srgbClr val="FF0000"/>
                </a:solidFill>
              </a:rPr>
              <a:t> House School in Hampshire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Completed Naval cadet instruction on the Royal Navy’s training ship – Britannia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Became naval cadet at 13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0113" y="379123"/>
            <a:ext cx="3524200" cy="14407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rgbClr val="FF0000"/>
                </a:solidFill>
              </a:rPr>
              <a:t>Served </a:t>
            </a:r>
            <a:r>
              <a:rPr lang="en-US" sz="1100" dirty="0">
                <a:solidFill>
                  <a:srgbClr val="FF0000"/>
                </a:solidFill>
              </a:rPr>
              <a:t>for 4 years on various training ships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0000"/>
                </a:solidFill>
              </a:rPr>
              <a:t>Joined </a:t>
            </a:r>
            <a:r>
              <a:rPr lang="en-US" sz="1100" dirty="0" smtClean="0">
                <a:solidFill>
                  <a:srgbClr val="FF0000"/>
                </a:solidFill>
              </a:rPr>
              <a:t>the West Indies training squadron as a torpedo officer in 1887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rgbClr val="FF0000"/>
                </a:solidFill>
              </a:rPr>
              <a:t>Became midshipman in 1883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rgbClr val="FF0000"/>
                </a:solidFill>
              </a:rPr>
              <a:t>In 1899, met Sir Clements Markham, president of the Geographical Society in London – learned there was to be an expedition of the Antarctica on a Royal Naval research ship (RRS) called ‘Discovery 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1237" y="4823039"/>
            <a:ext cx="4283075" cy="20272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50" dirty="0" smtClean="0">
                <a:solidFill>
                  <a:srgbClr val="FF0000"/>
                </a:solidFill>
              </a:rPr>
              <a:t>Married Kathleen Scott on September 2</a:t>
            </a:r>
            <a:r>
              <a:rPr lang="en-US" sz="1450" baseline="30000" dirty="0" smtClean="0">
                <a:solidFill>
                  <a:srgbClr val="FF0000"/>
                </a:solidFill>
              </a:rPr>
              <a:t>nd</a:t>
            </a:r>
            <a:r>
              <a:rPr lang="en-US" sz="1450" dirty="0" smtClean="0">
                <a:solidFill>
                  <a:srgbClr val="FF0000"/>
                </a:solidFill>
              </a:rPr>
              <a:t> 1908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50" dirty="0" smtClean="0">
                <a:solidFill>
                  <a:srgbClr val="FF0000"/>
                </a:solidFill>
              </a:rPr>
              <a:t>One child, Peter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50" dirty="0" smtClean="0">
                <a:solidFill>
                  <a:srgbClr val="FF0000"/>
                </a:solidFill>
              </a:rPr>
              <a:t>Peter became a famous painter and ornithologist (expert on birds)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50" dirty="0" smtClean="0">
                <a:solidFill>
                  <a:srgbClr val="FF0000"/>
                </a:solidFill>
              </a:rPr>
              <a:t>Peter was part of UK team for the 1936 Summer Olympics in sailing (won bronze)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50" dirty="0" smtClean="0">
                <a:solidFill>
                  <a:srgbClr val="FF0000"/>
                </a:solidFill>
              </a:rPr>
              <a:t>Founded the WWF (World Wildlife Fund)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4951413"/>
            <a:ext cx="4548188" cy="19065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Presumably died on 29</a:t>
            </a:r>
            <a:r>
              <a:rPr lang="en-US" sz="1400" baseline="30000" dirty="0" smtClean="0">
                <a:solidFill>
                  <a:srgbClr val="FF0000"/>
                </a:solidFill>
              </a:rPr>
              <a:t>th</a:t>
            </a:r>
            <a:r>
              <a:rPr lang="en-US" sz="1400" dirty="0" smtClean="0">
                <a:solidFill>
                  <a:srgbClr val="FF0000"/>
                </a:solidFill>
              </a:rPr>
              <a:t> March 1912 on the Terra Nova expedition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along with his crew, Edward Wilson, Lawrence Oates, Henry Bowers and Edgar Evans.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12.5 miles away from the next hut point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Caught in a storm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Died presumably of frostbite, starvation and hyperthermia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883150" y="2941638"/>
            <a:ext cx="969963" cy="5540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3" name="TextBox 15"/>
          <p:cNvSpPr txBox="1">
            <a:spLocks noChangeArrowheads="1"/>
          </p:cNvSpPr>
          <p:nvPr/>
        </p:nvSpPr>
        <p:spPr bwMode="auto">
          <a:xfrm>
            <a:off x="6215063" y="0"/>
            <a:ext cx="2928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/>
              <a:t>Life before exploring (jobs)</a:t>
            </a:r>
            <a:endParaRPr lang="en-US" altLang="en-US" sz="1400" u="sng"/>
          </a:p>
        </p:txBody>
      </p:sp>
      <p:sp>
        <p:nvSpPr>
          <p:cNvPr id="17424" name="TextBox 15"/>
          <p:cNvSpPr txBox="1">
            <a:spLocks noChangeArrowheads="1"/>
          </p:cNvSpPr>
          <p:nvPr/>
        </p:nvSpPr>
        <p:spPr bwMode="auto">
          <a:xfrm>
            <a:off x="6215063" y="4435475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/>
              <a:t>Family life</a:t>
            </a:r>
            <a:endParaRPr lang="en-US" altLang="en-US" sz="1400" u="sng"/>
          </a:p>
        </p:txBody>
      </p:sp>
      <p:sp>
        <p:nvSpPr>
          <p:cNvPr id="17425" name="TextBox 15"/>
          <p:cNvSpPr txBox="1">
            <a:spLocks noChangeArrowheads="1"/>
          </p:cNvSpPr>
          <p:nvPr/>
        </p:nvSpPr>
        <p:spPr bwMode="auto">
          <a:xfrm>
            <a:off x="303213" y="4541838"/>
            <a:ext cx="23844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/>
              <a:t>Life after exploring / Death</a:t>
            </a:r>
            <a:endParaRPr lang="en-US" altLang="en-US" sz="1400" u="sng"/>
          </a:p>
        </p:txBody>
      </p:sp>
      <p:pic>
        <p:nvPicPr>
          <p:cNvPr id="17426" name="Picture 17" descr="Robert Falcon Scott (@CaptainRFScott) |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975" y="2697163"/>
            <a:ext cx="13890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865812" y="2132857"/>
            <a:ext cx="3278187" cy="22624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Leader of the expedition in 1899 and reached further south than anybody else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Returned as a hero (with Ernest Shackleton)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Different expedition from Cardiff called the Terra Nova expedition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Reached South Pole but not before Amundsen did 5 weeks earlier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6300193" y="1824625"/>
            <a:ext cx="201622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 dirty="0" smtClean="0"/>
              <a:t>Expeditions</a:t>
            </a:r>
            <a:endParaRPr lang="en-US" altLang="en-US" sz="1400" u="sng" dirty="0"/>
          </a:p>
        </p:txBody>
      </p:sp>
    </p:spTree>
    <p:extLst>
      <p:ext uri="{BB962C8B-B14F-4D97-AF65-F5344CB8AC3E}">
        <p14:creationId xmlns:p14="http://schemas.microsoft.com/office/powerpoint/2010/main" xmlns="" val="3683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88024" y="29662"/>
            <a:ext cx="4320279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completed his Captain Tom biography today.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839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3127" y="2584206"/>
            <a:ext cx="4300873" cy="42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88024" y="29662"/>
            <a:ext cx="4320279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reading his text well about the life of Captain Tom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3721" y="2420888"/>
            <a:ext cx="4320279" cy="2369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8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researching the expeditions of these polar explorers.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1295"/>
            <a:ext cx="9074867" cy="57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0032" y="0"/>
            <a:ext cx="4283968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Ollie’s Arctic animals art work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02" y="0"/>
            <a:ext cx="4725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gathered his research about Ernest Shackleton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6275"/>
            <a:ext cx="9108303" cy="616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41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60704" y="25260"/>
            <a:ext cx="2483296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planned and started his Science ‘melting’ investigation.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5260"/>
            <a:ext cx="65532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56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355975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gathered all of his research into the life of Ernest Shackleton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5815" y="0"/>
            <a:ext cx="4728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420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52"/>
            <a:ext cx="3851921" cy="49859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ordered his decimals, fractions and percentages today.</a:t>
            </a:r>
            <a:endParaRPr lang="en-US" sz="5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4905" y="33327"/>
            <a:ext cx="5138154" cy="678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008" y="0"/>
            <a:ext cx="9034639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has been investigating melting today in Science.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9" y="620688"/>
            <a:ext cx="3128711" cy="3182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654471"/>
            <a:ext cx="5862799" cy="5467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622006"/>
            <a:ext cx="3195185" cy="2204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9" y="4108582"/>
            <a:ext cx="3099832" cy="2703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95068" y="29662"/>
            <a:ext cx="2013236" cy="3170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spc="3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gathered her research about Ernest Shackleton</a:t>
            </a:r>
            <a:endParaRPr lang="en-US" sz="2500" b="1" cap="none" spc="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21622"/>
            <a:ext cx="6948265" cy="588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067050" y="4062413"/>
            <a:ext cx="1685925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/>
              <a:t>Ernest Shackleton</a:t>
            </a:r>
            <a:endParaRPr lang="en-US" altLang="en-US" sz="140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368550" y="2725738"/>
            <a:ext cx="606425" cy="5619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067944" y="2132856"/>
            <a:ext cx="820" cy="7976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32040" y="4365104"/>
            <a:ext cx="144016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08275" y="4545013"/>
            <a:ext cx="558800" cy="3079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Box 14"/>
          <p:cNvSpPr txBox="1">
            <a:spLocks noChangeArrowheads="1"/>
          </p:cNvSpPr>
          <p:nvPr/>
        </p:nvSpPr>
        <p:spPr bwMode="auto">
          <a:xfrm>
            <a:off x="0" y="0"/>
            <a:ext cx="23637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/>
              <a:t>Early life / growing up</a:t>
            </a:r>
            <a:endParaRPr lang="en-US" altLang="en-US" sz="1400" u="sng"/>
          </a:p>
        </p:txBody>
      </p:sp>
      <p:sp>
        <p:nvSpPr>
          <p:cNvPr id="16392" name="TextBox 15"/>
          <p:cNvSpPr txBox="1">
            <a:spLocks noChangeArrowheads="1"/>
          </p:cNvSpPr>
          <p:nvPr/>
        </p:nvSpPr>
        <p:spPr bwMode="auto">
          <a:xfrm>
            <a:off x="2520951" y="0"/>
            <a:ext cx="2267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 dirty="0"/>
              <a:t>School / College / Qualifications gained</a:t>
            </a:r>
            <a:endParaRPr lang="en-US" altLang="en-US" sz="1400" u="sng" dirty="0"/>
          </a:p>
        </p:txBody>
      </p:sp>
      <p:sp>
        <p:nvSpPr>
          <p:cNvPr id="20" name="Rectangle 19"/>
          <p:cNvSpPr/>
          <p:nvPr/>
        </p:nvSpPr>
        <p:spPr>
          <a:xfrm>
            <a:off x="0" y="360363"/>
            <a:ext cx="2373313" cy="34020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second oldest of ten children</a:t>
            </a:r>
          </a:p>
          <a:p>
            <a:pPr marL="285750" indent="-285750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family later moved to London when he was 10, where Ernest was raised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father Henry was a doctor and hoped Ernest would become a doctor too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rgbClr val="FF0000"/>
                </a:solidFill>
              </a:rPr>
              <a:t>Mother - Henrietta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born - February 15, 1874, in </a:t>
            </a:r>
            <a:r>
              <a:rPr lang="en-US" sz="1200" dirty="0" err="1" smtClean="0">
                <a:solidFill>
                  <a:srgbClr val="FF0000"/>
                </a:solidFill>
              </a:rPr>
              <a:t>Kilkea</a:t>
            </a:r>
            <a:r>
              <a:rPr lang="en-US" sz="1200" dirty="0" smtClean="0">
                <a:solidFill>
                  <a:srgbClr val="FF0000"/>
                </a:solidFill>
              </a:rPr>
              <a:t>, County Kildare, Ireland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 as child, loved to read -  inspired him to have own adventures.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83768" y="548680"/>
            <a:ext cx="2376264" cy="151216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rgbClr val="FF0000"/>
                </a:solidFill>
              </a:rPr>
              <a:t>schooled by a governess until 11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rgbClr val="FF0000"/>
                </a:solidFill>
              </a:rPr>
              <a:t>age 13 – Dulwich college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left school and joined the merchant navy at 16 - became a sailor and sailed all over the world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2041" y="398463"/>
            <a:ext cx="4211960" cy="9423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18 - he had become first mate</a:t>
            </a:r>
          </a:p>
          <a:p>
            <a:pPr marL="285750" indent="-285750"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24 - he was a certified master mariner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60925" y="5733256"/>
            <a:ext cx="4283075" cy="11247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He married Emily Mary Dorman in 1904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 3 children – youngest Edward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4951413"/>
            <a:ext cx="4548188" cy="19065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defRPr/>
            </a:pPr>
            <a:endParaRPr lang="en-GB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after </a:t>
            </a:r>
            <a:r>
              <a:rPr lang="en-US" sz="1200" i="1" dirty="0" smtClean="0">
                <a:solidFill>
                  <a:srgbClr val="FF0000"/>
                </a:solidFill>
              </a:rPr>
              <a:t>Nimrod</a:t>
            </a:r>
            <a:r>
              <a:rPr lang="en-US" sz="1200" dirty="0" smtClean="0">
                <a:solidFill>
                  <a:srgbClr val="FF0000"/>
                </a:solidFill>
              </a:rPr>
              <a:t> expedition, awarded a knighthood by Edward VII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made Commander of the Royal Victorian Order.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also dabbled in Hungarian mining, sold stamps and created a tobacco company.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gave lectures and wrote two books, </a:t>
            </a:r>
            <a:r>
              <a:rPr lang="en-US" sz="1200" i="1" dirty="0" smtClean="0">
                <a:solidFill>
                  <a:srgbClr val="FF0000"/>
                </a:solidFill>
              </a:rPr>
              <a:t>The Heart of the Antarctic</a:t>
            </a:r>
            <a:r>
              <a:rPr lang="en-US" sz="1200" dirty="0" smtClean="0">
                <a:solidFill>
                  <a:srgbClr val="FF0000"/>
                </a:solidFill>
              </a:rPr>
              <a:t> (1909) and </a:t>
            </a:r>
            <a:r>
              <a:rPr lang="en-US" sz="1200" i="1" dirty="0" smtClean="0">
                <a:solidFill>
                  <a:srgbClr val="FF0000"/>
                </a:solidFill>
              </a:rPr>
              <a:t>South</a:t>
            </a:r>
            <a:r>
              <a:rPr lang="en-US" sz="1200" dirty="0" smtClean="0">
                <a:solidFill>
                  <a:srgbClr val="FF0000"/>
                </a:solidFill>
              </a:rPr>
              <a:t> (1919)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died of heart attack on January 5, 1922, at </a:t>
            </a:r>
            <a:r>
              <a:rPr lang="en-US" sz="1200" dirty="0" err="1" smtClean="0">
                <a:solidFill>
                  <a:srgbClr val="FF0000"/>
                </a:solidFill>
              </a:rPr>
              <a:t>Grytviken</a:t>
            </a:r>
            <a:r>
              <a:rPr lang="en-US" sz="1200" dirty="0" smtClean="0">
                <a:solidFill>
                  <a:srgbClr val="FF0000"/>
                </a:solidFill>
              </a:rPr>
              <a:t>, South Georgia, at the beginning of another Antarctic expedition on ship ‘</a:t>
            </a:r>
            <a:r>
              <a:rPr lang="en-US" sz="1200" i="1" dirty="0" smtClean="0">
                <a:solidFill>
                  <a:srgbClr val="FF0000"/>
                </a:solidFill>
              </a:rPr>
              <a:t>Quest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buried there.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644008" y="3284984"/>
            <a:ext cx="480938" cy="2106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9" name="TextBox 15"/>
          <p:cNvSpPr txBox="1">
            <a:spLocks noChangeArrowheads="1"/>
          </p:cNvSpPr>
          <p:nvPr/>
        </p:nvSpPr>
        <p:spPr bwMode="auto">
          <a:xfrm>
            <a:off x="6215063" y="0"/>
            <a:ext cx="2928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 dirty="0"/>
              <a:t>Life before exploring (jobs)</a:t>
            </a:r>
            <a:endParaRPr lang="en-US" altLang="en-US" sz="1400" u="sng" dirty="0"/>
          </a:p>
        </p:txBody>
      </p:sp>
      <p:sp>
        <p:nvSpPr>
          <p:cNvPr id="16400" name="TextBox 15"/>
          <p:cNvSpPr txBox="1">
            <a:spLocks noChangeArrowheads="1"/>
          </p:cNvSpPr>
          <p:nvPr/>
        </p:nvSpPr>
        <p:spPr bwMode="auto">
          <a:xfrm>
            <a:off x="5940152" y="5301208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 dirty="0"/>
              <a:t>Family life</a:t>
            </a:r>
            <a:endParaRPr lang="en-US" altLang="en-US" sz="1400" u="sng" dirty="0"/>
          </a:p>
        </p:txBody>
      </p:sp>
      <p:sp>
        <p:nvSpPr>
          <p:cNvPr id="16401" name="TextBox 15"/>
          <p:cNvSpPr txBox="1">
            <a:spLocks noChangeArrowheads="1"/>
          </p:cNvSpPr>
          <p:nvPr/>
        </p:nvSpPr>
        <p:spPr bwMode="auto">
          <a:xfrm>
            <a:off x="303213" y="4541838"/>
            <a:ext cx="23844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/>
              <a:t>Life after exploring / Death</a:t>
            </a:r>
            <a:endParaRPr lang="en-US" altLang="en-US" sz="1400" u="sng"/>
          </a:p>
        </p:txBody>
      </p:sp>
      <p:pic>
        <p:nvPicPr>
          <p:cNvPr id="16402" name="Picture 30" descr="Ernest Shackleton - News, views, gossip, pictures, video - Mirror On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835275"/>
            <a:ext cx="1631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6228184" y="1340768"/>
            <a:ext cx="223224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 dirty="0" smtClean="0"/>
              <a:t>Expeditions</a:t>
            </a:r>
            <a:endParaRPr lang="en-US" altLang="en-US" sz="14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255568" y="1628800"/>
            <a:ext cx="3888432" cy="36009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1901 - joined Robert Falcon Scott’s British National Antarctic Expedition.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Scott, </a:t>
            </a:r>
            <a:r>
              <a:rPr lang="en-US" sz="1200" dirty="0" err="1" smtClean="0">
                <a:solidFill>
                  <a:srgbClr val="FF0000"/>
                </a:solidFill>
              </a:rPr>
              <a:t>Shackleton</a:t>
            </a:r>
            <a:r>
              <a:rPr lang="en-US" sz="1200" dirty="0" smtClean="0">
                <a:solidFill>
                  <a:srgbClr val="FF0000"/>
                </a:solidFill>
              </a:rPr>
              <a:t>, and Edward Wilson travelled by sledge over the Ross Ice Shelf, the world’s largest body of floating ice in Antarctica.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1</a:t>
            </a:r>
            <a:r>
              <a:rPr lang="en-US" sz="1200" baseline="30000" dirty="0" smtClean="0">
                <a:solidFill>
                  <a:srgbClr val="FF0000"/>
                </a:solidFill>
              </a:rPr>
              <a:t>st</a:t>
            </a:r>
            <a:r>
              <a:rPr lang="en-US" sz="1200" dirty="0" smtClean="0">
                <a:solidFill>
                  <a:srgbClr val="FF0000"/>
                </a:solidFill>
              </a:rPr>
              <a:t> long-distance sledge journey into Antarctica. They were less than 500 miles (805 kilometers) from the South Pole.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dirty="0" err="1" smtClean="0">
                <a:solidFill>
                  <a:srgbClr val="FF0000"/>
                </a:solidFill>
              </a:rPr>
              <a:t>Shackleton</a:t>
            </a:r>
            <a:r>
              <a:rPr lang="en-US" sz="1200" dirty="0" smtClean="0">
                <a:solidFill>
                  <a:srgbClr val="FF0000"/>
                </a:solidFill>
              </a:rPr>
              <a:t> became sick on the return trip over the ice shelf. He was sent back to England to recover.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          returned to Antarctica in 1908 as leader of the  </a:t>
            </a:r>
            <a:r>
              <a:rPr lang="en-US" sz="1200" i="1" dirty="0" smtClean="0">
                <a:solidFill>
                  <a:srgbClr val="FF0000"/>
                </a:solidFill>
              </a:rPr>
              <a:t>Nimrod </a:t>
            </a:r>
            <a:r>
              <a:rPr lang="en-US" sz="1200" dirty="0" smtClean="0">
                <a:solidFill>
                  <a:srgbClr val="FF0000"/>
                </a:solidFill>
              </a:rPr>
              <a:t>expedition  (came within 112 miles of the South Pole. </a:t>
            </a: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FF0000"/>
                </a:solidFill>
              </a:rPr>
              <a:t>Shackleton</a:t>
            </a:r>
            <a:r>
              <a:rPr lang="en-US" sz="1200" dirty="0" smtClean="0">
                <a:solidFill>
                  <a:srgbClr val="FF0000"/>
                </a:solidFill>
              </a:rPr>
              <a:t> led another expedition in 1914. Planned to cross Antarctica.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</a:rPr>
              <a:t>Endurance</a:t>
            </a:r>
            <a:r>
              <a:rPr lang="en-US" sz="1200" dirty="0" smtClean="0">
                <a:solidFill>
                  <a:srgbClr val="FF0000"/>
                </a:solidFill>
              </a:rPr>
              <a:t> trapped in ice before it reached Antarctica - ship then drifted for 10 months before being crushed by the ice. </a:t>
            </a:r>
          </a:p>
        </p:txBody>
      </p:sp>
    </p:spTree>
    <p:extLst>
      <p:ext uri="{BB962C8B-B14F-4D97-AF65-F5344CB8AC3E}">
        <p14:creationId xmlns:p14="http://schemas.microsoft.com/office/powerpoint/2010/main" xmlns="" val="9696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88724" y="0"/>
            <a:ext cx="4155276" cy="2308324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Holly H has been ordering decimals, fractions and % in maths today.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621"/>
            <a:ext cx="4988724" cy="68393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040" y="0"/>
            <a:ext cx="4211960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put these fractions in size order by using understanding of equivalent fractions to help him as well as the diagrams. 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83" y="0"/>
            <a:ext cx="48245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gathered his research about the explorer Scott.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1"/>
            <a:ext cx="9116445" cy="6273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4" y="0"/>
            <a:ext cx="4788026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planned his Science investigation today and will be ready to start melting once they’ve been taken out of the freezer.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84" y="-1"/>
            <a:ext cx="4321791" cy="6841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4" y="4937182"/>
            <a:ext cx="4809729" cy="19208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4790" y="17138"/>
            <a:ext cx="9148789" cy="6833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9" y="5909456"/>
            <a:ext cx="9144000" cy="95410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Isobel has been thinking hard to order these fractions, decimals and %  in maths.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77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8064" y="0"/>
            <a:ext cx="3995936" cy="538609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Heidi has ordered these fractions, decimals and % very well, including improper and mixed fractions.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49418" y="860518"/>
            <a:ext cx="6866374" cy="51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995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62892" cy="68438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66199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the class have been investigating melting using butter, water, blackcurrant, washing up liquid and orange cordial.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271" y="6263039"/>
            <a:ext cx="9144000" cy="61555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Which do you think will melt the quickest?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713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388"/>
            <a:ext cx="9110858" cy="64179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51538" y="3741168"/>
            <a:ext cx="3026690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has planned her ‘melting’ investigation and will soon be ready to gather her results.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54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has converted each of her decimals and fractions into % to help her to order them.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358" y="994"/>
            <a:ext cx="5229430" cy="68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43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20849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2120" y="0"/>
            <a:ext cx="3491880" cy="40626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has been gathering her research about Ernest Shackleton.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60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3067050" y="4062413"/>
            <a:ext cx="1685925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/>
              <a:t>Roald Amundsen</a:t>
            </a:r>
            <a:endParaRPr lang="en-US" altLang="en-US" sz="1400"/>
          </a:p>
        </p:txBody>
      </p:sp>
      <p:cxnSp>
        <p:nvCxnSpPr>
          <p:cNvPr id="6" name="Straight Arrow Connector 5"/>
          <p:cNvCxnSpPr>
            <a:stCxn id="18" idx="1"/>
          </p:cNvCxnSpPr>
          <p:nvPr/>
        </p:nvCxnSpPr>
        <p:spPr>
          <a:xfrm flipH="1" flipV="1">
            <a:off x="2368550" y="2725738"/>
            <a:ext cx="768350" cy="723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068763" y="2397125"/>
            <a:ext cx="50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33925" y="3738563"/>
            <a:ext cx="1100138" cy="10874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08275" y="4421188"/>
            <a:ext cx="717550" cy="431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TextBox 14"/>
          <p:cNvSpPr txBox="1">
            <a:spLocks noChangeArrowheads="1"/>
          </p:cNvSpPr>
          <p:nvPr/>
        </p:nvSpPr>
        <p:spPr bwMode="auto">
          <a:xfrm>
            <a:off x="0" y="0"/>
            <a:ext cx="23637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/>
              <a:t>Early life / growing up</a:t>
            </a:r>
            <a:endParaRPr lang="en-US" altLang="en-US" sz="1400" u="sng"/>
          </a:p>
        </p:txBody>
      </p:sp>
      <p:sp>
        <p:nvSpPr>
          <p:cNvPr id="18440" name="TextBox 15"/>
          <p:cNvSpPr txBox="1">
            <a:spLocks noChangeArrowheads="1"/>
          </p:cNvSpPr>
          <p:nvPr/>
        </p:nvSpPr>
        <p:spPr bwMode="auto">
          <a:xfrm>
            <a:off x="2520950" y="0"/>
            <a:ext cx="3598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/>
              <a:t>School / College / Qualifications gained</a:t>
            </a:r>
            <a:endParaRPr lang="en-US" altLang="en-US" sz="1400" u="sng"/>
          </a:p>
        </p:txBody>
      </p:sp>
      <p:sp>
        <p:nvSpPr>
          <p:cNvPr id="20" name="Rectangle 19"/>
          <p:cNvSpPr/>
          <p:nvPr/>
        </p:nvSpPr>
        <p:spPr>
          <a:xfrm>
            <a:off x="0" y="360363"/>
            <a:ext cx="2373313" cy="34020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14625" y="365125"/>
            <a:ext cx="2949575" cy="20653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5813" y="398463"/>
            <a:ext cx="3278187" cy="14259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60925" y="4830763"/>
            <a:ext cx="4283075" cy="20272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4951413"/>
            <a:ext cx="4548188" cy="19065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>
            <a:stCxn id="18" idx="3"/>
          </p:cNvCxnSpPr>
          <p:nvPr/>
        </p:nvCxnSpPr>
        <p:spPr>
          <a:xfrm flipV="1">
            <a:off x="4710113" y="2941638"/>
            <a:ext cx="1143000" cy="50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6215063" y="0"/>
            <a:ext cx="2928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 u="sng"/>
              <a:t>Life before exploring (jobs)</a:t>
            </a:r>
            <a:endParaRPr lang="en-US" altLang="en-US" sz="1400" u="sng"/>
          </a:p>
        </p:txBody>
      </p:sp>
      <p:sp>
        <p:nvSpPr>
          <p:cNvPr id="18448" name="TextBox 15"/>
          <p:cNvSpPr txBox="1">
            <a:spLocks noChangeArrowheads="1"/>
          </p:cNvSpPr>
          <p:nvPr/>
        </p:nvSpPr>
        <p:spPr bwMode="auto">
          <a:xfrm>
            <a:off x="6215063" y="4435475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/>
              <a:t>Family life</a:t>
            </a:r>
            <a:endParaRPr lang="en-US" altLang="en-US" sz="1400" u="sng"/>
          </a:p>
        </p:txBody>
      </p:sp>
      <p:sp>
        <p:nvSpPr>
          <p:cNvPr id="18449" name="TextBox 15"/>
          <p:cNvSpPr txBox="1">
            <a:spLocks noChangeArrowheads="1"/>
          </p:cNvSpPr>
          <p:nvPr/>
        </p:nvSpPr>
        <p:spPr bwMode="auto">
          <a:xfrm>
            <a:off x="303213" y="4541838"/>
            <a:ext cx="23844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/>
              <a:t>Life after exploring / Death</a:t>
            </a:r>
            <a:endParaRPr lang="en-US" altLang="en-US" sz="1400" u="sng"/>
          </a:p>
        </p:txBody>
      </p:sp>
      <p:pic>
        <p:nvPicPr>
          <p:cNvPr id="18450" name="Picture 17" descr="25 Strange And Interesting Facts About Roald Amundsen - Tons Of Fac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928938"/>
            <a:ext cx="157321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865812" y="2132857"/>
            <a:ext cx="3278187" cy="22624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6300193" y="1824625"/>
            <a:ext cx="223224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1400" u="sng" dirty="0" smtClean="0"/>
              <a:t>Expeditions</a:t>
            </a:r>
            <a:endParaRPr lang="en-US" altLang="en-US" sz="1400" u="sng" dirty="0"/>
          </a:p>
        </p:txBody>
      </p:sp>
    </p:spTree>
    <p:extLst>
      <p:ext uri="{BB962C8B-B14F-4D97-AF65-F5344CB8AC3E}">
        <p14:creationId xmlns:p14="http://schemas.microsoft.com/office/powerpoint/2010/main" xmlns="" val="25840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2160" y="0"/>
            <a:ext cx="3131840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Great planning here of Alex’s Science investigation.</a:t>
            </a:r>
          </a:p>
          <a:p>
            <a:pPr algn="ctr"/>
            <a:endParaRPr lang="en-GB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agree with your prediction Alex.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43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8104" y="0"/>
            <a:ext cx="3635896" cy="4832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been researching really thoroughly to gather as much information as he could about Robert Falcon Scott.</a:t>
            </a:r>
          </a:p>
          <a:p>
            <a:pPr algn="ctr"/>
            <a:endParaRPr lang="en-GB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 can use some of Alex’s notes to help you in your own research.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37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5730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planned and carried out her ‘melting’ investigating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51958" y="-534043"/>
            <a:ext cx="5589240" cy="91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6136" y="29662"/>
            <a:ext cx="3312167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being investigative in her kitchen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9595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916832"/>
            <a:ext cx="3347864" cy="240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36096" y="0"/>
            <a:ext cx="3707904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turned her decimals and fractions into % to help her to order them or solve which was the largest.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71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been gathering a lot of notes about Robert Falcon Scott as part of her research.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13385" y="-472617"/>
            <a:ext cx="551723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33136" y="-552864"/>
            <a:ext cx="567772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</a:t>
            </a:r>
            <a:r>
              <a:rPr lang="en-GB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been gathering a lot of notes about Robert Falcon Scott as part of her research.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022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796136" y="0"/>
            <a:ext cx="3315497" cy="4770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converted her fractions and decimals into % very well here to help her on her maths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55"/>
            <a:ext cx="6660232" cy="68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32240" y="29662"/>
            <a:ext cx="2376063" cy="51706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investigated whether ice, chocolate, butter or cheese melted first.</a:t>
            </a:r>
          </a:p>
          <a:p>
            <a:pPr algn="ctr"/>
            <a:endParaRPr lang="en-GB" sz="33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3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Look at her results.</a:t>
            </a:r>
            <a:endParaRPr lang="en-US" sz="3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0032" y="29662"/>
            <a:ext cx="4248271" cy="34009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3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</a:t>
            </a:r>
            <a:r>
              <a:rPr lang="en-GB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was setting up Covid</a:t>
            </a:r>
            <a:r>
              <a:rPr lang="en-GB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-19 stations at Shrewsbury School today.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55447" cy="675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135"/>
            <a:ext cx="9144000" cy="67441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27777" y="5194279"/>
            <a:ext cx="3816223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been comparing and ordering fractions by finding a common denominator to help him.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2120" y="29662"/>
            <a:ext cx="3456183" cy="53860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been using equivalent fractions to help him to put these fractions in size order.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2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0029"/>
            <a:ext cx="9144000" cy="600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1107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been researching about the life of Robert Falcon Scott for his biography.</a:t>
            </a:r>
            <a:endParaRPr lang="en-US" sz="3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381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594" y="3645024"/>
            <a:ext cx="3301405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796136" y="29662"/>
            <a:ext cx="3312167" cy="32932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Dylan’s Science ‘melting’ investigation consisted of butter, chocolate, ice and ice cream.</a:t>
            </a:r>
          </a:p>
          <a:p>
            <a:pPr algn="ctr"/>
            <a:endParaRPr lang="en-GB" sz="2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Look at the results to see which melted first.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4088" y="29662"/>
            <a:ext cx="3744215" cy="34009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Blake has worked hard today in his fractions work in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20" y="17885"/>
            <a:ext cx="5276660" cy="68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3968" y="29662"/>
            <a:ext cx="4824335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been busy helping to </a:t>
            </a:r>
            <a:r>
              <a:rPr lang="en-US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organise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log store.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492896"/>
            <a:ext cx="4895910" cy="4430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521"/>
            <a:ext cx="4211960" cy="68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805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662"/>
            <a:ext cx="910830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Blake’s completed ‘Captain Tom’ biography from yesterday.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8851"/>
            <a:ext cx="91630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890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662"/>
            <a:ext cx="910830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planned his ‘melting’ Science investigation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863627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593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2040" y="29662"/>
            <a:ext cx="4176263" cy="39395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worked hard today in his fractions work in </a:t>
            </a:r>
            <a:r>
              <a:rPr lang="en-US" sz="5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9662"/>
            <a:ext cx="4859431" cy="6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1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1280</Words>
  <Application>Microsoft Office PowerPoint</Application>
  <PresentationFormat>On-screen Show (4:3)</PresentationFormat>
  <Paragraphs>135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62</cp:revision>
  <dcterms:created xsi:type="dcterms:W3CDTF">2021-01-05T18:39:30Z</dcterms:created>
  <dcterms:modified xsi:type="dcterms:W3CDTF">2021-02-02T21:02:01Z</dcterms:modified>
</cp:coreProperties>
</file>