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74" r:id="rId9"/>
    <p:sldId id="275" r:id="rId10"/>
    <p:sldId id="276" r:id="rId11"/>
    <p:sldId id="277" r:id="rId12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750" autoAdjust="0"/>
    <p:restoredTop sz="94660"/>
  </p:normalViewPr>
  <p:slideViewPr>
    <p:cSldViewPr>
      <p:cViewPr varScale="1">
        <p:scale>
          <a:sx n="83" d="100"/>
          <a:sy n="83" d="100"/>
        </p:scale>
        <p:origin x="1987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23/02/2021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23/02/2021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23/02/2021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70156-9F63-432A-AD40-D8B328B326B5}" type="datetimeFigureOut">
              <a:rPr lang="en-GB" smtClean="0"/>
              <a:pPr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000" dirty="0" smtClean="0"/>
              <a:t>What I’m learning in Maths today</a:t>
            </a:r>
            <a:endParaRPr lang="en-GB" sz="5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4204205"/>
              </p:ext>
            </p:extLst>
          </p:nvPr>
        </p:nvGraphicFramePr>
        <p:xfrm>
          <a:off x="179512" y="1052736"/>
          <a:ext cx="8784976" cy="2208276"/>
        </p:xfrm>
        <a:graphic>
          <a:graphicData uri="http://schemas.openxmlformats.org/drawingml/2006/table">
            <a:tbl>
              <a:tblPr/>
              <a:tblGrid>
                <a:gridCol w="8784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131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 smtClean="0">
                          <a:latin typeface="Comic Sans MS"/>
                          <a:ea typeface="Calibri"/>
                          <a:cs typeface="Times New Roman"/>
                        </a:rPr>
                        <a:t>Maths – Y6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>
                          <a:latin typeface="Comic Sans MS"/>
                          <a:ea typeface="Calibri"/>
                          <a:cs typeface="Times New Roman"/>
                        </a:rPr>
                        <a:t>Date</a:t>
                      </a:r>
                      <a:r>
                        <a:rPr lang="en-GB" sz="2400" dirty="0">
                          <a:latin typeface="Comic Sans MS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GB" sz="2400" dirty="0" smtClean="0">
                          <a:latin typeface="Comic Sans MS"/>
                          <a:ea typeface="Calibri"/>
                          <a:cs typeface="Times New Roman"/>
                        </a:rPr>
                        <a:t>24.2.21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89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600" b="1" u="sng" dirty="0" err="1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L.Obj</a:t>
                      </a:r>
                      <a:r>
                        <a:rPr lang="en-GB" sz="2600" b="1" u="sng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600" b="1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*I can use</a:t>
                      </a:r>
                      <a:r>
                        <a:rPr lang="en-GB" sz="2600" b="1" baseline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 rules / formulas to solve mathematical algebra-based problems.</a:t>
                      </a:r>
                      <a:endParaRPr lang="en-GB" sz="2600" b="1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" name="Picture 2" descr="http://www.teachingideas.co.uk/sites/default/files/styles/328w/public/algebrabanner_0.jpg?itok=QcLefwD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84984"/>
            <a:ext cx="9004016" cy="25649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 The equation matches the word problem below.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28 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= </a:t>
            </a:r>
            <a:r>
              <a:rPr lang="en-GB" sz="2000" b="1" i="1" dirty="0">
                <a:solidFill>
                  <a:schemeClr val="tx1"/>
                </a:solidFill>
                <a:latin typeface="Century Gothic" panose="020B0502020202020204" pitchFamily="34" charset="0"/>
              </a:rPr>
              <a:t>b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+ 17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Tana</a:t>
            </a:r>
            <a:r>
              <a:rPr lang="en-GB" sz="20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lines up 28 building blocks. The blocks are yellow or blue. She uses 17 yellow blocks. How many blue blocks does she use?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7544" y="1268760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</a:t>
            </a:r>
            <a:r>
              <a:rPr lang="en-GB" dirty="0" smtClean="0"/>
              <a:t> = blue blocks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1350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 The equation matches the word problem below.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28 = </a:t>
            </a:r>
            <a:r>
              <a:rPr lang="en-GB" sz="2000" b="1" i="1" dirty="0">
                <a:solidFill>
                  <a:schemeClr val="tx1"/>
                </a:solidFill>
                <a:latin typeface="Century Gothic" panose="020B0502020202020204" pitchFamily="34" charset="0"/>
              </a:rPr>
              <a:t>b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+ 17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Tana lines up 28 building blocks. The blocks are yellow or blue. She uses 17 yellow blocks. How many blue blocks does she use?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3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True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</p:spTree>
    <p:extLst>
      <p:ext uri="{BB962C8B-B14F-4D97-AF65-F5344CB8AC3E}">
        <p14:creationId xmlns:p14="http://schemas.microsoft.com/office/powerpoint/2010/main" val="3849843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878497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GB" sz="2800" dirty="0" smtClean="0">
                <a:latin typeface="Comic Sans MS" pitchFamily="66" charset="0"/>
              </a:rPr>
              <a:t>1)      98% of 600 =</a:t>
            </a:r>
          </a:p>
          <a:p>
            <a:pPr marL="342900" indent="-342900"/>
            <a:endParaRPr lang="en-GB" sz="2800" dirty="0" smtClean="0">
              <a:latin typeface="Comic Sans MS" pitchFamily="66" charset="0"/>
            </a:endParaRPr>
          </a:p>
          <a:p>
            <a:pPr marL="342900" indent="-342900"/>
            <a:r>
              <a:rPr lang="en-GB" sz="2800" dirty="0" smtClean="0">
                <a:latin typeface="Comic Sans MS" pitchFamily="66" charset="0"/>
              </a:rPr>
              <a:t>2)      3/4 x 5 =</a:t>
            </a:r>
          </a:p>
          <a:p>
            <a:pPr marL="342900" indent="-342900">
              <a:buAutoNum type="arabicParenR" startAt="16"/>
            </a:pPr>
            <a:endParaRPr lang="en-GB" sz="2800" dirty="0" smtClean="0">
              <a:latin typeface="Comic Sans MS" pitchFamily="66" charset="0"/>
            </a:endParaRPr>
          </a:p>
          <a:p>
            <a:pPr marL="342900" indent="-342900"/>
            <a:r>
              <a:rPr lang="en-GB" sz="2800" dirty="0" smtClean="0">
                <a:latin typeface="Comic Sans MS" pitchFamily="66" charset="0"/>
              </a:rPr>
              <a:t>3)      1/6 </a:t>
            </a:r>
            <a:r>
              <a:rPr lang="en-GB" sz="2800" dirty="0" smtClean="0">
                <a:latin typeface="Comic Sans MS"/>
              </a:rPr>
              <a:t>÷ 4 = </a:t>
            </a:r>
            <a:endParaRPr lang="en-GB" sz="2800" dirty="0" smtClean="0">
              <a:latin typeface="Comic Sans MS" pitchFamily="66" charset="0"/>
            </a:endParaRPr>
          </a:p>
          <a:p>
            <a:pPr marL="342900" indent="-342900"/>
            <a:endParaRPr lang="en-GB" sz="2800" dirty="0" smtClean="0">
              <a:latin typeface="Comic Sans MS" pitchFamily="66" charset="0"/>
            </a:endParaRPr>
          </a:p>
          <a:p>
            <a:pPr marL="342900" indent="-342900"/>
            <a:r>
              <a:rPr lang="en-GB" sz="2800" dirty="0" smtClean="0">
                <a:latin typeface="Comic Sans MS" pitchFamily="66" charset="0"/>
              </a:rPr>
              <a:t>4)      12/15 - 1/5 =</a:t>
            </a:r>
          </a:p>
          <a:p>
            <a:pPr marL="342900" indent="-342900"/>
            <a:endParaRPr lang="en-GB" sz="2800" dirty="0" smtClean="0">
              <a:latin typeface="Comic Sans MS" pitchFamily="66" charset="0"/>
            </a:endParaRPr>
          </a:p>
          <a:p>
            <a:pPr marL="342900" indent="-342900"/>
            <a:r>
              <a:rPr lang="en-GB" sz="2800" dirty="0" smtClean="0">
                <a:latin typeface="Comic Sans MS" pitchFamily="66" charset="0"/>
              </a:rPr>
              <a:t>5)      136 x 24 = </a:t>
            </a:r>
          </a:p>
          <a:p>
            <a:pPr marL="342900" indent="-342900"/>
            <a:endParaRPr lang="en-GB" sz="2800" dirty="0" smtClean="0">
              <a:latin typeface="Comic Sans MS" pitchFamily="66" charset="0"/>
            </a:endParaRPr>
          </a:p>
          <a:p>
            <a:pPr marL="342900" indent="-342900"/>
            <a:r>
              <a:rPr lang="en-GB" sz="2800" dirty="0" smtClean="0">
                <a:latin typeface="Comic Sans MS" pitchFamily="66" charset="0"/>
              </a:rPr>
              <a:t>6)      8 – 1.54 =</a:t>
            </a:r>
          </a:p>
          <a:p>
            <a:pPr marL="342900" indent="-342900"/>
            <a:endParaRPr lang="en-GB" sz="2800" dirty="0" smtClean="0">
              <a:latin typeface="Comic Sans MS" pitchFamily="66" charset="0"/>
            </a:endParaRPr>
          </a:p>
          <a:p>
            <a:pPr marL="514350" indent="-514350">
              <a:buAutoNum type="arabicParenR" startAt="7"/>
            </a:pPr>
            <a:r>
              <a:rPr lang="en-GB" sz="2800" dirty="0" smtClean="0">
                <a:latin typeface="Comic Sans MS" pitchFamily="66" charset="0"/>
              </a:rPr>
              <a:t>     7 </a:t>
            </a:r>
            <a:r>
              <a:rPr lang="en-GB" sz="2800" dirty="0" smtClean="0">
                <a:latin typeface="Comic Sans MS"/>
              </a:rPr>
              <a:t>÷</a:t>
            </a:r>
            <a:r>
              <a:rPr lang="en-GB" sz="2800" dirty="0" smtClean="0">
                <a:latin typeface="Comic Sans MS" pitchFamily="66" charset="0"/>
              </a:rPr>
              <a:t> 100 = </a:t>
            </a:r>
          </a:p>
          <a:p>
            <a:pPr marL="514350" indent="-514350">
              <a:buAutoNum type="arabicParenR" startAt="7"/>
            </a:pPr>
            <a:endParaRPr lang="en-GB" sz="2800" dirty="0" smtClean="0">
              <a:latin typeface="Comic Sans MS" pitchFamily="66" charset="0"/>
            </a:endParaRPr>
          </a:p>
          <a:p>
            <a:pPr marL="514350" indent="-514350">
              <a:buAutoNum type="arabicParenR" startAt="7"/>
            </a:pPr>
            <a:r>
              <a:rPr lang="en-GB" sz="2800" dirty="0" smtClean="0">
                <a:latin typeface="Comic Sans MS" pitchFamily="66" charset="0"/>
              </a:rPr>
              <a:t>     2,700 </a:t>
            </a:r>
            <a:r>
              <a:rPr lang="en-GB" sz="2800" dirty="0" smtClean="0">
                <a:latin typeface="Comic Sans MS"/>
              </a:rPr>
              <a:t>÷ 3 =                  9)  4 ¼  x 8 = </a:t>
            </a:r>
            <a:endParaRPr lang="en-GB" sz="2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878497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GB" sz="2800" dirty="0" smtClean="0">
                <a:latin typeface="Comic Sans MS" pitchFamily="66" charset="0"/>
              </a:rPr>
              <a:t>1)      98% of 600 = </a:t>
            </a:r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588</a:t>
            </a:r>
          </a:p>
          <a:p>
            <a:pPr marL="342900" indent="-342900"/>
            <a:endParaRPr lang="en-GB" sz="2800" dirty="0" smtClean="0">
              <a:latin typeface="Comic Sans MS" pitchFamily="66" charset="0"/>
            </a:endParaRPr>
          </a:p>
          <a:p>
            <a:pPr marL="342900" indent="-342900"/>
            <a:r>
              <a:rPr lang="en-GB" sz="2800" dirty="0" smtClean="0">
                <a:latin typeface="Comic Sans MS" pitchFamily="66" charset="0"/>
              </a:rPr>
              <a:t>2)      3/4 x 5 = </a:t>
            </a:r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15/4 or 3 ¾ </a:t>
            </a:r>
          </a:p>
          <a:p>
            <a:pPr marL="342900" indent="-342900">
              <a:buAutoNum type="arabicParenR" startAt="16"/>
            </a:pPr>
            <a:endParaRPr lang="en-GB" sz="2800" dirty="0" smtClean="0">
              <a:latin typeface="Comic Sans MS" pitchFamily="66" charset="0"/>
            </a:endParaRPr>
          </a:p>
          <a:p>
            <a:pPr marL="342900" indent="-342900"/>
            <a:r>
              <a:rPr lang="en-GB" sz="2800" dirty="0" smtClean="0">
                <a:latin typeface="Comic Sans MS" pitchFamily="66" charset="0"/>
              </a:rPr>
              <a:t>3)      1/6 </a:t>
            </a:r>
            <a:r>
              <a:rPr lang="en-GB" sz="2800" dirty="0" smtClean="0">
                <a:latin typeface="Comic Sans MS"/>
              </a:rPr>
              <a:t>÷ 4 = </a:t>
            </a:r>
            <a:r>
              <a:rPr lang="en-GB" sz="2800" dirty="0" smtClean="0">
                <a:solidFill>
                  <a:srgbClr val="FF0000"/>
                </a:solidFill>
                <a:latin typeface="Comic Sans MS"/>
              </a:rPr>
              <a:t>1/24</a:t>
            </a:r>
            <a:endParaRPr lang="en-GB" sz="28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342900" indent="-342900"/>
            <a:endParaRPr lang="en-GB" sz="2800" dirty="0" smtClean="0">
              <a:latin typeface="Comic Sans MS" pitchFamily="66" charset="0"/>
            </a:endParaRPr>
          </a:p>
          <a:p>
            <a:pPr marL="342900" indent="-342900"/>
            <a:r>
              <a:rPr lang="en-GB" sz="2800" dirty="0" smtClean="0">
                <a:latin typeface="Comic Sans MS" pitchFamily="66" charset="0"/>
              </a:rPr>
              <a:t>4)      12/15 - 1/5 = </a:t>
            </a:r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9/15 or 3/5</a:t>
            </a:r>
          </a:p>
          <a:p>
            <a:pPr marL="342900" indent="-342900"/>
            <a:endParaRPr lang="en-GB" sz="2800" dirty="0" smtClean="0">
              <a:latin typeface="Comic Sans MS" pitchFamily="66" charset="0"/>
            </a:endParaRPr>
          </a:p>
          <a:p>
            <a:pPr marL="342900" indent="-342900"/>
            <a:r>
              <a:rPr lang="en-GB" sz="2800" dirty="0" smtClean="0">
                <a:latin typeface="Comic Sans MS" pitchFamily="66" charset="0"/>
              </a:rPr>
              <a:t>5)      136 x 24 = </a:t>
            </a:r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3,264</a:t>
            </a:r>
          </a:p>
          <a:p>
            <a:pPr marL="342900" indent="-342900"/>
            <a:endParaRPr lang="en-GB" sz="2800" dirty="0" smtClean="0">
              <a:latin typeface="Comic Sans MS" pitchFamily="66" charset="0"/>
            </a:endParaRPr>
          </a:p>
          <a:p>
            <a:pPr marL="342900" indent="-342900"/>
            <a:r>
              <a:rPr lang="en-GB" sz="2800" dirty="0" smtClean="0">
                <a:latin typeface="Comic Sans MS" pitchFamily="66" charset="0"/>
              </a:rPr>
              <a:t>6)      8 – 1.54 = </a:t>
            </a:r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6.46</a:t>
            </a:r>
          </a:p>
          <a:p>
            <a:pPr marL="342900" indent="-342900"/>
            <a:endParaRPr lang="en-GB" sz="2800" dirty="0" smtClean="0">
              <a:latin typeface="Comic Sans MS" pitchFamily="66" charset="0"/>
            </a:endParaRPr>
          </a:p>
          <a:p>
            <a:pPr marL="514350" indent="-514350">
              <a:buAutoNum type="arabicParenR" startAt="7"/>
            </a:pPr>
            <a:r>
              <a:rPr lang="en-GB" sz="2800" dirty="0" smtClean="0">
                <a:latin typeface="Comic Sans MS" pitchFamily="66" charset="0"/>
              </a:rPr>
              <a:t>     7 </a:t>
            </a:r>
            <a:r>
              <a:rPr lang="en-GB" sz="2800" dirty="0" smtClean="0">
                <a:latin typeface="Comic Sans MS"/>
              </a:rPr>
              <a:t>÷</a:t>
            </a:r>
            <a:r>
              <a:rPr lang="en-GB" sz="2800" dirty="0" smtClean="0">
                <a:latin typeface="Comic Sans MS" pitchFamily="66" charset="0"/>
              </a:rPr>
              <a:t> 100 = </a:t>
            </a:r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0.07</a:t>
            </a:r>
          </a:p>
          <a:p>
            <a:pPr marL="514350" indent="-514350">
              <a:buAutoNum type="arabicParenR" startAt="7"/>
            </a:pPr>
            <a:endParaRPr lang="en-GB" sz="2800" dirty="0" smtClean="0">
              <a:latin typeface="Comic Sans MS" pitchFamily="66" charset="0"/>
            </a:endParaRPr>
          </a:p>
          <a:p>
            <a:pPr marL="514350" indent="-514350">
              <a:buAutoNum type="arabicParenR" startAt="7"/>
            </a:pPr>
            <a:r>
              <a:rPr lang="en-GB" sz="2800" dirty="0" smtClean="0">
                <a:latin typeface="Comic Sans MS" pitchFamily="66" charset="0"/>
              </a:rPr>
              <a:t>     2,700 </a:t>
            </a:r>
            <a:r>
              <a:rPr lang="en-GB" sz="2800" dirty="0" smtClean="0">
                <a:latin typeface="Comic Sans MS"/>
              </a:rPr>
              <a:t>÷ 3 = </a:t>
            </a:r>
            <a:r>
              <a:rPr lang="en-GB" sz="2800" dirty="0" smtClean="0">
                <a:solidFill>
                  <a:srgbClr val="FF0000"/>
                </a:solidFill>
                <a:latin typeface="Comic Sans MS"/>
              </a:rPr>
              <a:t>900</a:t>
            </a:r>
            <a:r>
              <a:rPr lang="en-GB" sz="2800" dirty="0" smtClean="0">
                <a:latin typeface="Comic Sans MS"/>
              </a:rPr>
              <a:t>                 9)  4 ¼  x 8 = </a:t>
            </a:r>
            <a:r>
              <a:rPr lang="en-GB" sz="2800" dirty="0" smtClean="0">
                <a:solidFill>
                  <a:srgbClr val="FF0000"/>
                </a:solidFill>
                <a:latin typeface="Comic Sans MS"/>
              </a:rPr>
              <a:t>34</a:t>
            </a:r>
            <a:r>
              <a:rPr lang="en-GB" sz="2800" dirty="0" smtClean="0">
                <a:latin typeface="Comic Sans MS"/>
              </a:rPr>
              <a:t> </a:t>
            </a:r>
            <a:endParaRPr lang="en-GB" sz="2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Mason is creating word problems from equations which have been built in stages. Can you match the word problems to the equations?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F626D606-0A35-44FE-8B31-7951447DC9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2506990"/>
              </p:ext>
            </p:extLst>
          </p:nvPr>
        </p:nvGraphicFramePr>
        <p:xfrm>
          <a:off x="1237904" y="5058179"/>
          <a:ext cx="2268000" cy="9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68000">
                  <a:extLst>
                    <a:ext uri="{9D8B030D-6E8A-4147-A177-3AD203B41FA5}">
                      <a16:colId xmlns:a16="http://schemas.microsoft.com/office/drawing/2014/main" val="3926328753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3965867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B6025EE-980E-43AC-AEEA-0763EAE851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4742022"/>
              </p:ext>
            </p:extLst>
          </p:nvPr>
        </p:nvGraphicFramePr>
        <p:xfrm>
          <a:off x="4200488" y="3068960"/>
          <a:ext cx="3635999" cy="5572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0565">
                  <a:extLst>
                    <a:ext uri="{9D8B030D-6E8A-4147-A177-3AD203B41FA5}">
                      <a16:colId xmlns:a16="http://schemas.microsoft.com/office/drawing/2014/main" val="403928819"/>
                    </a:ext>
                  </a:extLst>
                </a:gridCol>
                <a:gridCol w="1220565">
                  <a:extLst>
                    <a:ext uri="{9D8B030D-6E8A-4147-A177-3AD203B41FA5}">
                      <a16:colId xmlns:a16="http://schemas.microsoft.com/office/drawing/2014/main" val="2367140538"/>
                    </a:ext>
                  </a:extLst>
                </a:gridCol>
                <a:gridCol w="1194869">
                  <a:extLst>
                    <a:ext uri="{9D8B030D-6E8A-4147-A177-3AD203B41FA5}">
                      <a16:colId xmlns:a16="http://schemas.microsoft.com/office/drawing/2014/main" val="1713472376"/>
                    </a:ext>
                  </a:extLst>
                </a:gridCol>
              </a:tblGrid>
              <a:tr h="557213">
                <a:tc>
                  <a:txBody>
                    <a:bodyPr/>
                    <a:lstStyle/>
                    <a:p>
                      <a:pPr algn="ctr"/>
                      <a:r>
                        <a:rPr lang="en-GB" sz="1600" b="1" i="1" dirty="0">
                          <a:latin typeface="Century Gothic" panose="020B0502020202020204" pitchFamily="34" charset="0"/>
                        </a:rPr>
                        <a:t>n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i="1" dirty="0">
                          <a:latin typeface="Century Gothic" panose="020B0502020202020204" pitchFamily="34" charset="0"/>
                        </a:rPr>
                        <a:t>n</a:t>
                      </a:r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 – 8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i="1" dirty="0">
                          <a:latin typeface="Century Gothic" panose="020B0502020202020204" pitchFamily="34" charset="0"/>
                        </a:rPr>
                        <a:t>n</a:t>
                      </a:r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 – 8 = 17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4989346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B754D067-36FC-4C93-8DB9-0221441293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9804223"/>
              </p:ext>
            </p:extLst>
          </p:nvPr>
        </p:nvGraphicFramePr>
        <p:xfrm>
          <a:off x="4200488" y="5229573"/>
          <a:ext cx="3635999" cy="5572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0915">
                  <a:extLst>
                    <a:ext uri="{9D8B030D-6E8A-4147-A177-3AD203B41FA5}">
                      <a16:colId xmlns:a16="http://schemas.microsoft.com/office/drawing/2014/main" val="403928819"/>
                    </a:ext>
                  </a:extLst>
                </a:gridCol>
                <a:gridCol w="1170915">
                  <a:extLst>
                    <a:ext uri="{9D8B030D-6E8A-4147-A177-3AD203B41FA5}">
                      <a16:colId xmlns:a16="http://schemas.microsoft.com/office/drawing/2014/main" val="2367140538"/>
                    </a:ext>
                  </a:extLst>
                </a:gridCol>
                <a:gridCol w="1294169">
                  <a:extLst>
                    <a:ext uri="{9D8B030D-6E8A-4147-A177-3AD203B41FA5}">
                      <a16:colId xmlns:a16="http://schemas.microsoft.com/office/drawing/2014/main" val="1713472376"/>
                    </a:ext>
                  </a:extLst>
                </a:gridCol>
              </a:tblGrid>
              <a:tr h="557213">
                <a:tc>
                  <a:txBody>
                    <a:bodyPr/>
                    <a:lstStyle/>
                    <a:p>
                      <a:pPr algn="ctr"/>
                      <a:r>
                        <a:rPr lang="en-GB" sz="1600" b="1" i="1" dirty="0">
                          <a:latin typeface="Century Gothic" panose="020B0502020202020204" pitchFamily="34" charset="0"/>
                        </a:rPr>
                        <a:t>n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i="1" dirty="0">
                          <a:latin typeface="Century Gothic" panose="020B0502020202020204" pitchFamily="34" charset="0"/>
                        </a:rPr>
                        <a:t>n</a:t>
                      </a:r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 + 14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i="1" dirty="0">
                          <a:latin typeface="Century Gothic" panose="020B0502020202020204" pitchFamily="34" charset="0"/>
                        </a:rPr>
                        <a:t>n</a:t>
                      </a:r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 + 14 = 20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4989346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6C4B9301-8ACE-418F-8436-9EEE566F91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47373"/>
              </p:ext>
            </p:extLst>
          </p:nvPr>
        </p:nvGraphicFramePr>
        <p:xfrm>
          <a:off x="4200487" y="4149266"/>
          <a:ext cx="3636000" cy="5572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4000">
                  <a:extLst>
                    <a:ext uri="{9D8B030D-6E8A-4147-A177-3AD203B41FA5}">
                      <a16:colId xmlns:a16="http://schemas.microsoft.com/office/drawing/2014/main" val="403928819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367140538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1455889091"/>
                    </a:ext>
                  </a:extLst>
                </a:gridCol>
                <a:gridCol w="1368000">
                  <a:extLst>
                    <a:ext uri="{9D8B030D-6E8A-4147-A177-3AD203B41FA5}">
                      <a16:colId xmlns:a16="http://schemas.microsoft.com/office/drawing/2014/main" val="1713472376"/>
                    </a:ext>
                  </a:extLst>
                </a:gridCol>
              </a:tblGrid>
              <a:tr h="557213">
                <a:tc>
                  <a:txBody>
                    <a:bodyPr/>
                    <a:lstStyle/>
                    <a:p>
                      <a:pPr algn="ctr"/>
                      <a:r>
                        <a:rPr lang="en-GB" sz="1600" b="1" i="1" dirty="0">
                          <a:latin typeface="Century Gothic" panose="020B0502020202020204" pitchFamily="34" charset="0"/>
                        </a:rPr>
                        <a:t>n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2</a:t>
                      </a:r>
                      <a:r>
                        <a:rPr lang="en-GB" sz="1600" b="1" i="1" dirty="0">
                          <a:latin typeface="Century Gothic" panose="020B0502020202020204" pitchFamily="34" charset="0"/>
                        </a:rPr>
                        <a:t>n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2</a:t>
                      </a:r>
                      <a:r>
                        <a:rPr lang="en-GB" sz="1600" b="1" i="1" dirty="0">
                          <a:latin typeface="Century Gothic" panose="020B0502020202020204" pitchFamily="34" charset="0"/>
                        </a:rPr>
                        <a:t>n</a:t>
                      </a:r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 + 10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2</a:t>
                      </a:r>
                      <a:r>
                        <a:rPr lang="en-GB" sz="1600" b="1" i="1" dirty="0">
                          <a:latin typeface="Century Gothic" panose="020B0502020202020204" pitchFamily="34" charset="0"/>
                        </a:rPr>
                        <a:t>n</a:t>
                      </a:r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 + 10 = 18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4989346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4F417C22-D92B-489B-8BC3-20133183C7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2716213"/>
              </p:ext>
            </p:extLst>
          </p:nvPr>
        </p:nvGraphicFramePr>
        <p:xfrm>
          <a:off x="1237904" y="3977872"/>
          <a:ext cx="2268000" cy="9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68000">
                  <a:extLst>
                    <a:ext uri="{9D8B030D-6E8A-4147-A177-3AD203B41FA5}">
                      <a16:colId xmlns:a16="http://schemas.microsoft.com/office/drawing/2014/main" val="3926328753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I think of a number. I subtract 8. My answer is 17. 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1538832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CD6CD668-4ADD-44B3-9664-5A0EA3ED92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1646893"/>
              </p:ext>
            </p:extLst>
          </p:nvPr>
        </p:nvGraphicFramePr>
        <p:xfrm>
          <a:off x="1237904" y="2897566"/>
          <a:ext cx="2268000" cy="9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68000">
                  <a:extLst>
                    <a:ext uri="{9D8B030D-6E8A-4147-A177-3AD203B41FA5}">
                      <a16:colId xmlns:a16="http://schemas.microsoft.com/office/drawing/2014/main" val="3926328753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I think of a number. I add 14. My answer is 20.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3412289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83568" y="1700808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</a:t>
            </a:r>
            <a:r>
              <a:rPr lang="en-GB" dirty="0" smtClean="0"/>
              <a:t> = number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9721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Mason is creating word problems from equations which have been built in stages. Can you match the word problems to the equations?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F626D606-0A35-44FE-8B31-7951447DC9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7180190"/>
              </p:ext>
            </p:extLst>
          </p:nvPr>
        </p:nvGraphicFramePr>
        <p:xfrm>
          <a:off x="1273644" y="3962469"/>
          <a:ext cx="2268000" cy="9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68000">
                  <a:extLst>
                    <a:ext uri="{9D8B030D-6E8A-4147-A177-3AD203B41FA5}">
                      <a16:colId xmlns:a16="http://schemas.microsoft.com/office/drawing/2014/main" val="3926328753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I think of a number. I multiply it by 2. I add 10. My answer is 18.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3965867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B6025EE-980E-43AC-AEEA-0763EAE851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365102"/>
              </p:ext>
            </p:extLst>
          </p:nvPr>
        </p:nvGraphicFramePr>
        <p:xfrm>
          <a:off x="4236228" y="1973250"/>
          <a:ext cx="3635999" cy="5572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0565">
                  <a:extLst>
                    <a:ext uri="{9D8B030D-6E8A-4147-A177-3AD203B41FA5}">
                      <a16:colId xmlns:a16="http://schemas.microsoft.com/office/drawing/2014/main" val="403928819"/>
                    </a:ext>
                  </a:extLst>
                </a:gridCol>
                <a:gridCol w="1220565">
                  <a:extLst>
                    <a:ext uri="{9D8B030D-6E8A-4147-A177-3AD203B41FA5}">
                      <a16:colId xmlns:a16="http://schemas.microsoft.com/office/drawing/2014/main" val="2367140538"/>
                    </a:ext>
                  </a:extLst>
                </a:gridCol>
                <a:gridCol w="1194869">
                  <a:extLst>
                    <a:ext uri="{9D8B030D-6E8A-4147-A177-3AD203B41FA5}">
                      <a16:colId xmlns:a16="http://schemas.microsoft.com/office/drawing/2014/main" val="1713472376"/>
                    </a:ext>
                  </a:extLst>
                </a:gridCol>
              </a:tblGrid>
              <a:tr h="557213">
                <a:tc>
                  <a:txBody>
                    <a:bodyPr/>
                    <a:lstStyle/>
                    <a:p>
                      <a:pPr algn="ctr"/>
                      <a:r>
                        <a:rPr lang="en-GB" sz="1600" b="1" i="1" dirty="0">
                          <a:latin typeface="Century Gothic" panose="020B0502020202020204" pitchFamily="34" charset="0"/>
                        </a:rPr>
                        <a:t>n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i="1" dirty="0">
                          <a:latin typeface="Century Gothic" panose="020B0502020202020204" pitchFamily="34" charset="0"/>
                        </a:rPr>
                        <a:t>n</a:t>
                      </a:r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 – 8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i="1" dirty="0">
                          <a:latin typeface="Century Gothic" panose="020B0502020202020204" pitchFamily="34" charset="0"/>
                        </a:rPr>
                        <a:t>n</a:t>
                      </a:r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 – 8 = 17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4989346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B754D067-36FC-4C93-8DB9-0221441293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7237745"/>
              </p:ext>
            </p:extLst>
          </p:nvPr>
        </p:nvGraphicFramePr>
        <p:xfrm>
          <a:off x="4236228" y="4133863"/>
          <a:ext cx="3635999" cy="5572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0915">
                  <a:extLst>
                    <a:ext uri="{9D8B030D-6E8A-4147-A177-3AD203B41FA5}">
                      <a16:colId xmlns:a16="http://schemas.microsoft.com/office/drawing/2014/main" val="403928819"/>
                    </a:ext>
                  </a:extLst>
                </a:gridCol>
                <a:gridCol w="1170915">
                  <a:extLst>
                    <a:ext uri="{9D8B030D-6E8A-4147-A177-3AD203B41FA5}">
                      <a16:colId xmlns:a16="http://schemas.microsoft.com/office/drawing/2014/main" val="2367140538"/>
                    </a:ext>
                  </a:extLst>
                </a:gridCol>
                <a:gridCol w="1294169">
                  <a:extLst>
                    <a:ext uri="{9D8B030D-6E8A-4147-A177-3AD203B41FA5}">
                      <a16:colId xmlns:a16="http://schemas.microsoft.com/office/drawing/2014/main" val="1713472376"/>
                    </a:ext>
                  </a:extLst>
                </a:gridCol>
              </a:tblGrid>
              <a:tr h="557213">
                <a:tc>
                  <a:txBody>
                    <a:bodyPr/>
                    <a:lstStyle/>
                    <a:p>
                      <a:pPr algn="ctr"/>
                      <a:r>
                        <a:rPr lang="en-GB" sz="1600" b="1" i="1" dirty="0">
                          <a:latin typeface="Century Gothic" panose="020B0502020202020204" pitchFamily="34" charset="0"/>
                        </a:rPr>
                        <a:t>n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i="1" dirty="0">
                          <a:latin typeface="Century Gothic" panose="020B0502020202020204" pitchFamily="34" charset="0"/>
                        </a:rPr>
                        <a:t>n</a:t>
                      </a:r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 + 14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i="1" dirty="0">
                          <a:latin typeface="Century Gothic" panose="020B0502020202020204" pitchFamily="34" charset="0"/>
                        </a:rPr>
                        <a:t>n</a:t>
                      </a:r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 + 14 = 20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4989346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6C4B9301-8ACE-418F-8436-9EEE566F91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1102035"/>
              </p:ext>
            </p:extLst>
          </p:nvPr>
        </p:nvGraphicFramePr>
        <p:xfrm>
          <a:off x="4236227" y="3053556"/>
          <a:ext cx="3636000" cy="5572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4000">
                  <a:extLst>
                    <a:ext uri="{9D8B030D-6E8A-4147-A177-3AD203B41FA5}">
                      <a16:colId xmlns:a16="http://schemas.microsoft.com/office/drawing/2014/main" val="403928819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367140538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1455889091"/>
                    </a:ext>
                  </a:extLst>
                </a:gridCol>
                <a:gridCol w="1368000">
                  <a:extLst>
                    <a:ext uri="{9D8B030D-6E8A-4147-A177-3AD203B41FA5}">
                      <a16:colId xmlns:a16="http://schemas.microsoft.com/office/drawing/2014/main" val="1713472376"/>
                    </a:ext>
                  </a:extLst>
                </a:gridCol>
              </a:tblGrid>
              <a:tr h="557213">
                <a:tc>
                  <a:txBody>
                    <a:bodyPr/>
                    <a:lstStyle/>
                    <a:p>
                      <a:pPr algn="ctr"/>
                      <a:r>
                        <a:rPr lang="en-GB" sz="1600" b="1" i="1" dirty="0">
                          <a:latin typeface="Century Gothic" panose="020B0502020202020204" pitchFamily="34" charset="0"/>
                        </a:rPr>
                        <a:t>n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2</a:t>
                      </a:r>
                      <a:r>
                        <a:rPr lang="en-GB" sz="1600" b="1" i="1" dirty="0">
                          <a:latin typeface="Century Gothic" panose="020B0502020202020204" pitchFamily="34" charset="0"/>
                        </a:rPr>
                        <a:t>n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2</a:t>
                      </a:r>
                      <a:r>
                        <a:rPr lang="en-GB" sz="1600" b="1" i="1" dirty="0">
                          <a:latin typeface="Century Gothic" panose="020B0502020202020204" pitchFamily="34" charset="0"/>
                        </a:rPr>
                        <a:t>n</a:t>
                      </a:r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 + 10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2</a:t>
                      </a:r>
                      <a:r>
                        <a:rPr lang="en-GB" sz="1600" b="1" i="1" dirty="0">
                          <a:latin typeface="Century Gothic" panose="020B0502020202020204" pitchFamily="34" charset="0"/>
                        </a:rPr>
                        <a:t>n</a:t>
                      </a:r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 + 10 = 18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4989346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4F417C22-D92B-489B-8BC3-20133183C7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7501746"/>
              </p:ext>
            </p:extLst>
          </p:nvPr>
        </p:nvGraphicFramePr>
        <p:xfrm>
          <a:off x="1273644" y="2882162"/>
          <a:ext cx="2268000" cy="9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68000">
                  <a:extLst>
                    <a:ext uri="{9D8B030D-6E8A-4147-A177-3AD203B41FA5}">
                      <a16:colId xmlns:a16="http://schemas.microsoft.com/office/drawing/2014/main" val="3926328753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I think of a number. I subtract 8. My answer is 17. 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1538832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CD6CD668-4ADD-44B3-9664-5A0EA3ED92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995177"/>
              </p:ext>
            </p:extLst>
          </p:nvPr>
        </p:nvGraphicFramePr>
        <p:xfrm>
          <a:off x="1273644" y="1801856"/>
          <a:ext cx="2268000" cy="9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68000">
                  <a:extLst>
                    <a:ext uri="{9D8B030D-6E8A-4147-A177-3AD203B41FA5}">
                      <a16:colId xmlns:a16="http://schemas.microsoft.com/office/drawing/2014/main" val="3926328753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I think of a number. I add 14. My answer is 20.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3412289"/>
                  </a:ext>
                </a:extLst>
              </a:tr>
            </a:tbl>
          </a:graphicData>
        </a:graphic>
      </p:graphicFrame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D100A678-7369-4399-BFD0-2DA10A272F94}"/>
              </a:ext>
            </a:extLst>
          </p:cNvPr>
          <p:cNvCxnSpPr>
            <a:cxnSpLocks/>
            <a:stCxn id="14" idx="3"/>
            <a:endCxn id="11" idx="1"/>
          </p:cNvCxnSpPr>
          <p:nvPr/>
        </p:nvCxnSpPr>
        <p:spPr>
          <a:xfrm>
            <a:off x="3541644" y="2251856"/>
            <a:ext cx="694584" cy="2160613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8FA75D17-7308-4EBE-8757-88C4F4BEFDD3}"/>
              </a:ext>
            </a:extLst>
          </p:cNvPr>
          <p:cNvCxnSpPr>
            <a:cxnSpLocks/>
            <a:stCxn id="13" idx="3"/>
            <a:endCxn id="10" idx="1"/>
          </p:cNvCxnSpPr>
          <p:nvPr/>
        </p:nvCxnSpPr>
        <p:spPr>
          <a:xfrm flipV="1">
            <a:off x="3541644" y="2251856"/>
            <a:ext cx="694584" cy="1080306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7668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Use the equation below to fill in the gaps in the word problem.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800" b="1" i="1" dirty="0">
                <a:solidFill>
                  <a:schemeClr val="tx1"/>
                </a:solidFill>
                <a:latin typeface="Century Gothic" panose="020B0502020202020204" pitchFamily="34" charset="0"/>
              </a:rPr>
              <a:t>p</a:t>
            </a: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÷ 3 = 9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 think of a </a:t>
            </a:r>
            <a:r>
              <a:rPr lang="en-GB" sz="22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number (____). </a:t>
            </a:r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 divide it by </a:t>
            </a:r>
            <a:r>
              <a:rPr lang="en-GB" sz="2200" b="1" spc="-300" dirty="0">
                <a:solidFill>
                  <a:schemeClr val="tx1"/>
                </a:solidFill>
                <a:latin typeface="Century Gothic" panose="020B0502020202020204" pitchFamily="34" charset="0"/>
              </a:rPr>
              <a:t>_____</a:t>
            </a:r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and my answer is </a:t>
            </a:r>
            <a:r>
              <a:rPr lang="en-GB" sz="2200" b="1" spc="-300" dirty="0">
                <a:solidFill>
                  <a:schemeClr val="tx1"/>
                </a:solidFill>
                <a:latin typeface="Century Gothic" panose="020B0502020202020204" pitchFamily="34" charset="0"/>
              </a:rPr>
              <a:t>_____  </a:t>
            </a:r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</p:spTree>
    <p:extLst>
      <p:ext uri="{BB962C8B-B14F-4D97-AF65-F5344CB8AC3E}">
        <p14:creationId xmlns:p14="http://schemas.microsoft.com/office/powerpoint/2010/main" val="36917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Use the equation below to fill in the gaps in the word problem.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800" b="1" i="1" dirty="0">
                <a:solidFill>
                  <a:schemeClr val="tx1"/>
                </a:solidFill>
                <a:latin typeface="Century Gothic" panose="020B0502020202020204" pitchFamily="34" charset="0"/>
              </a:rPr>
              <a:t>p</a:t>
            </a: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÷ 3 = 9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 </a:t>
            </a:r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think of a </a:t>
            </a:r>
            <a:r>
              <a:rPr lang="en-GB" sz="22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number (</a:t>
            </a:r>
            <a:r>
              <a:rPr lang="en-GB" sz="22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p</a:t>
            </a:r>
            <a:r>
              <a:rPr lang="en-GB" sz="22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). </a:t>
            </a:r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 divide it by </a:t>
            </a:r>
            <a:r>
              <a:rPr lang="en-GB" sz="2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3</a:t>
            </a:r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and my answer is </a:t>
            </a:r>
            <a:r>
              <a:rPr lang="en-GB" sz="2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9</a:t>
            </a:r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</p:spTree>
    <p:extLst>
      <p:ext uri="{BB962C8B-B14F-4D97-AF65-F5344CB8AC3E}">
        <p14:creationId xmlns:p14="http://schemas.microsoft.com/office/powerpoint/2010/main" val="449824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Circle the equation which matches the word problem below: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Theo 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thinks of a number. He multiplies it by 4 and then subtracts 3. His answer is 13. What was his starting number? 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61D2EA06-1EE9-4925-89E6-397582C277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0808824"/>
              </p:ext>
            </p:extLst>
          </p:nvPr>
        </p:nvGraphicFramePr>
        <p:xfrm>
          <a:off x="1236378" y="4293096"/>
          <a:ext cx="6588000" cy="396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96000">
                  <a:extLst>
                    <a:ext uri="{9D8B030D-6E8A-4147-A177-3AD203B41FA5}">
                      <a16:colId xmlns:a16="http://schemas.microsoft.com/office/drawing/2014/main" val="2091234604"/>
                    </a:ext>
                  </a:extLst>
                </a:gridCol>
                <a:gridCol w="2196000">
                  <a:extLst>
                    <a:ext uri="{9D8B030D-6E8A-4147-A177-3AD203B41FA5}">
                      <a16:colId xmlns:a16="http://schemas.microsoft.com/office/drawing/2014/main" val="2198260016"/>
                    </a:ext>
                  </a:extLst>
                </a:gridCol>
                <a:gridCol w="2196000">
                  <a:extLst>
                    <a:ext uri="{9D8B030D-6E8A-4147-A177-3AD203B41FA5}">
                      <a16:colId xmlns:a16="http://schemas.microsoft.com/office/drawing/2014/main" val="30896454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3</a:t>
                      </a:r>
                      <a:r>
                        <a:rPr lang="en-GB" sz="2000" b="1" i="1" dirty="0">
                          <a:latin typeface="Century Gothic" panose="020B0502020202020204" pitchFamily="34" charset="0"/>
                        </a:rPr>
                        <a:t>n</a:t>
                      </a:r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 – 4 = 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4</a:t>
                      </a:r>
                      <a:r>
                        <a:rPr lang="en-GB" sz="2000" b="1" i="1" dirty="0">
                          <a:latin typeface="Century Gothic" panose="020B0502020202020204" pitchFamily="34" charset="0"/>
                        </a:rPr>
                        <a:t>n</a:t>
                      </a:r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 – 3 = 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4 – 3 = 13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8867732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43482" y="1556792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</a:t>
            </a:r>
            <a:r>
              <a:rPr lang="en-GB" dirty="0" smtClean="0"/>
              <a:t> = number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8669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Circle the equation which matches the word problem below: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Theo thinks of a number. He multiplies it by 4 and then subtracts 3. His answer is 13. What was his starting number? 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61D2EA06-1EE9-4925-89E6-397582C277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716023"/>
              </p:ext>
            </p:extLst>
          </p:nvPr>
        </p:nvGraphicFramePr>
        <p:xfrm>
          <a:off x="1278000" y="3184383"/>
          <a:ext cx="6588000" cy="396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96000">
                  <a:extLst>
                    <a:ext uri="{9D8B030D-6E8A-4147-A177-3AD203B41FA5}">
                      <a16:colId xmlns:a16="http://schemas.microsoft.com/office/drawing/2014/main" val="2091234604"/>
                    </a:ext>
                  </a:extLst>
                </a:gridCol>
                <a:gridCol w="2196000">
                  <a:extLst>
                    <a:ext uri="{9D8B030D-6E8A-4147-A177-3AD203B41FA5}">
                      <a16:colId xmlns:a16="http://schemas.microsoft.com/office/drawing/2014/main" val="2198260016"/>
                    </a:ext>
                  </a:extLst>
                </a:gridCol>
                <a:gridCol w="2196000">
                  <a:extLst>
                    <a:ext uri="{9D8B030D-6E8A-4147-A177-3AD203B41FA5}">
                      <a16:colId xmlns:a16="http://schemas.microsoft.com/office/drawing/2014/main" val="30896454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3</a:t>
                      </a:r>
                      <a:r>
                        <a:rPr lang="en-GB" sz="2000" b="1" i="1" dirty="0">
                          <a:latin typeface="Century Gothic" panose="020B0502020202020204" pitchFamily="34" charset="0"/>
                        </a:rPr>
                        <a:t>n</a:t>
                      </a:r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 – 4 = 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  <a:r>
                        <a:rPr lang="en-GB" sz="2000" b="1" i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n</a:t>
                      </a:r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 – 3 = 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4 – 3 = 13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8867732"/>
                  </a:ext>
                </a:extLst>
              </a:tr>
            </a:tbl>
          </a:graphicData>
        </a:graphic>
      </p:graphicFrame>
      <p:sp>
        <p:nvSpPr>
          <p:cNvPr id="2" name="Oval 1">
            <a:extLst>
              <a:ext uri="{FF2B5EF4-FFF2-40B4-BE49-F238E27FC236}">
                <a16:creationId xmlns:a16="http://schemas.microsoft.com/office/drawing/2014/main" id="{E5B91B8A-CB66-4299-91F9-D2AA3175950F}"/>
              </a:ext>
            </a:extLst>
          </p:cNvPr>
          <p:cNvSpPr/>
          <p:nvPr/>
        </p:nvSpPr>
        <p:spPr>
          <a:xfrm>
            <a:off x="3438000" y="3022503"/>
            <a:ext cx="2268000" cy="720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600"/>
          </a:p>
        </p:txBody>
      </p:sp>
    </p:spTree>
    <p:extLst>
      <p:ext uri="{BB962C8B-B14F-4D97-AF65-F5344CB8AC3E}">
        <p14:creationId xmlns:p14="http://schemas.microsoft.com/office/powerpoint/2010/main" val="238634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1106</TotalTime>
  <Words>673</Words>
  <Application>Microsoft Office PowerPoint</Application>
  <PresentationFormat>On-screen Show (4:3)</PresentationFormat>
  <Paragraphs>161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Comic Sans MS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Carol Hughes</dc:creator>
  <cp:lastModifiedBy>Gareth Hughes</cp:lastModifiedBy>
  <cp:revision>58</cp:revision>
  <cp:lastPrinted>2018-09-17T10:27:39Z</cp:lastPrinted>
  <dcterms:created xsi:type="dcterms:W3CDTF">2018-08-22T10:36:32Z</dcterms:created>
  <dcterms:modified xsi:type="dcterms:W3CDTF">2021-02-23T15:53:49Z</dcterms:modified>
</cp:coreProperties>
</file>