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2"/>
  </p:handoutMasterIdLst>
  <p:sldIdLst>
    <p:sldId id="261" r:id="rId2"/>
    <p:sldId id="258" r:id="rId3"/>
    <p:sldId id="276" r:id="rId4"/>
    <p:sldId id="264" r:id="rId5"/>
    <p:sldId id="266" r:id="rId6"/>
    <p:sldId id="267" r:id="rId7"/>
    <p:sldId id="268" r:id="rId8"/>
    <p:sldId id="269" r:id="rId9"/>
    <p:sldId id="270" r:id="rId10"/>
    <p:sldId id="271" r:id="rId11"/>
    <p:sldId id="272" r:id="rId12"/>
    <p:sldId id="277" r:id="rId13"/>
    <p:sldId id="278" r:id="rId14"/>
    <p:sldId id="279" r:id="rId15"/>
    <p:sldId id="280" r:id="rId16"/>
    <p:sldId id="281" r:id="rId17"/>
    <p:sldId id="282" r:id="rId18"/>
    <p:sldId id="273" r:id="rId19"/>
    <p:sldId id="263" r:id="rId20"/>
    <p:sldId id="275" r:id="rId21"/>
  </p:sldIdLst>
  <p:sldSz cx="9144000" cy="6858000" type="screen4x3"/>
  <p:notesSz cx="6858000" cy="9144000"/>
  <p:embeddedFontLst>
    <p:embeddedFont>
      <p:font typeface="BPreplay" panose="02000503000000020004" pitchFamily="50"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Sassoon Infant Md" panose="02000603050000020003" pitchFamily="50" charset="0"/>
      <p:regular r:id="rId31"/>
    </p:embeddedFont>
    <p:embeddedFont>
      <p:font typeface="Sassoon Infant Rg" panose="02000503030000020003" pitchFamily="50"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FAD2"/>
    <a:srgbClr val="F8C9A3"/>
    <a:srgbClr val="7FAA5B"/>
    <a:srgbClr val="FAFBC5"/>
    <a:srgbClr val="DEE7CA"/>
    <a:srgbClr val="FFFFE1"/>
    <a:srgbClr val="A21771"/>
    <a:srgbClr val="FEFBDA"/>
    <a:srgbClr val="FDFDFD"/>
    <a:srgbClr val="AD8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4" autoAdjust="0"/>
  </p:normalViewPr>
  <p:slideViewPr>
    <p:cSldViewPr snapToGrid="0" showGuides="1">
      <p:cViewPr varScale="1">
        <p:scale>
          <a:sx n="110" d="100"/>
          <a:sy n="110" d="100"/>
        </p:scale>
        <p:origin x="1626" y="108"/>
      </p:cViewPr>
      <p:guideLst>
        <p:guide orient="horz" pos="2160"/>
        <p:guide pos="2880"/>
        <p:guide pos="317"/>
        <p:guide orient="horz" pos="3997"/>
        <p:guide pos="5443"/>
        <p:guide orient="horz" pos="323"/>
        <p:guide pos="476"/>
        <p:guide orient="horz" pos="459"/>
        <p:guide orient="horz" pos="3838"/>
        <p:guide pos="5280"/>
      </p:guideLst>
    </p:cSldViewPr>
  </p:slideViewPr>
  <p:notesTextViewPr>
    <p:cViewPr>
      <p:scale>
        <a:sx n="3" d="2"/>
        <a:sy n="3" d="2"/>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22/03/2019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BPreplay" panose="02000503000000020004" pitchFamily="50" charset="0"/>
              </a:rPr>
              <a:t>Year One</a:t>
            </a:r>
          </a:p>
        </p:txBody>
      </p:sp>
      <p:sp>
        <p:nvSpPr>
          <p:cNvPr id="4" name="Rectangle 3"/>
          <p:cNvSpPr/>
          <p:nvPr/>
        </p:nvSpPr>
        <p:spPr>
          <a:xfrm>
            <a:off x="0" y="6251423"/>
            <a:ext cx="9144000" cy="612000"/>
          </a:xfrm>
          <a:prstGeom prst="rect">
            <a:avLst/>
          </a:prstGeom>
          <a:solidFill>
            <a:srgbClr val="A21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BPreplay" panose="02000503000000020004" pitchFamily="50" charset="0"/>
              </a:rPr>
              <a:t>History</a:t>
            </a:r>
            <a:r>
              <a:rPr lang="en-GB" sz="800" dirty="0">
                <a:solidFill>
                  <a:schemeClr val="bg1"/>
                </a:solidFill>
                <a:latin typeface="BPreplay" panose="02000503000000020004" pitchFamily="50" charset="0"/>
              </a:rPr>
              <a:t> | LKS2 | Vikings and Anglo-Saxons | Laws and Justice | Lesson 5</a:t>
            </a:r>
          </a:p>
        </p:txBody>
      </p:sp>
      <p:sp>
        <p:nvSpPr>
          <p:cNvPr id="17" name="Text Placeholder 16"/>
          <p:cNvSpPr>
            <a:spLocks noGrp="1"/>
          </p:cNvSpPr>
          <p:nvPr>
            <p:ph type="body" sz="quarter" idx="10"/>
          </p:nvPr>
        </p:nvSpPr>
        <p:spPr/>
        <p:txBody>
          <a:bodyPr/>
          <a:lstStyle/>
          <a:p>
            <a:r>
              <a:rPr lang="en-GB" dirty="0"/>
              <a:t>Vikings and Anglo-Saxons</a:t>
            </a:r>
          </a:p>
        </p:txBody>
      </p:sp>
      <p:sp>
        <p:nvSpPr>
          <p:cNvPr id="18" name="Title 17"/>
          <p:cNvSpPr>
            <a:spLocks noGrp="1"/>
          </p:cNvSpPr>
          <p:nvPr>
            <p:ph type="title"/>
          </p:nvPr>
        </p:nvSpPr>
        <p:spPr/>
        <p:txBody>
          <a:bodyPr/>
          <a:lstStyle/>
          <a:p>
            <a:r>
              <a:rPr lang="en-GB" dirty="0"/>
              <a:t>History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2162062"/>
            <a:ext cx="8137525" cy="3868035"/>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20688" y="675245"/>
            <a:ext cx="8220075" cy="692238"/>
          </a:xfrm>
        </p:spPr>
        <p:txBody>
          <a:bodyPr>
            <a:noAutofit/>
          </a:bodyPr>
          <a:lstStyle/>
          <a:p>
            <a:r>
              <a:rPr lang="en-GB" dirty="0"/>
              <a:t>Anglo-Saxon Courts</a:t>
            </a:r>
          </a:p>
        </p:txBody>
      </p:sp>
      <p:sp>
        <p:nvSpPr>
          <p:cNvPr id="7" name="Content Placeholder 6"/>
          <p:cNvSpPr>
            <a:spLocks noGrp="1"/>
          </p:cNvSpPr>
          <p:nvPr>
            <p:ph idx="1"/>
          </p:nvPr>
        </p:nvSpPr>
        <p:spPr>
          <a:xfrm>
            <a:off x="503238" y="1136823"/>
            <a:ext cx="8137525" cy="972063"/>
          </a:xfrm>
        </p:spPr>
        <p:txBody>
          <a:bodyPr>
            <a:noAutofit/>
          </a:bodyPr>
          <a:lstStyle/>
          <a:p>
            <a:pPr marL="0" indent="0" algn="ctr">
              <a:buNone/>
            </a:pPr>
            <a:r>
              <a:rPr lang="en-GB" dirty="0"/>
              <a:t>In Anglo-Saxon Britain, people accused of crimes had to go to court and be tried for their crimes, just like the courts in Britain today.</a:t>
            </a:r>
            <a:endParaRPr lang="en-GB" b="1" dirty="0"/>
          </a:p>
        </p:txBody>
      </p:sp>
      <p:sp>
        <p:nvSpPr>
          <p:cNvPr id="4" name="Content Placeholder 6"/>
          <p:cNvSpPr txBox="1">
            <a:spLocks/>
          </p:cNvSpPr>
          <p:nvPr/>
        </p:nvSpPr>
        <p:spPr>
          <a:xfrm>
            <a:off x="503238" y="1936155"/>
            <a:ext cx="6251789" cy="112008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jury would decide if the defendant (person accused of the crime) was innocent or guilty and decide on a suitable punishment.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2326" y="1882979"/>
            <a:ext cx="3638463" cy="4031417"/>
          </a:xfrm>
          <a:prstGeom prst="rect">
            <a:avLst/>
          </a:prstGeom>
        </p:spPr>
      </p:pic>
      <p:sp>
        <p:nvSpPr>
          <p:cNvPr id="8" name="Content Placeholder 6"/>
          <p:cNvSpPr txBox="1">
            <a:spLocks/>
          </p:cNvSpPr>
          <p:nvPr/>
        </p:nvSpPr>
        <p:spPr>
          <a:xfrm>
            <a:off x="503238" y="2817290"/>
            <a:ext cx="5016113" cy="107921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defendant could choose oath-keepers who would swear they were innocent (a bit like witnesses today).</a:t>
            </a:r>
          </a:p>
        </p:txBody>
      </p:sp>
      <p:sp>
        <p:nvSpPr>
          <p:cNvPr id="9" name="Content Placeholder 6"/>
          <p:cNvSpPr txBox="1">
            <a:spLocks/>
          </p:cNvSpPr>
          <p:nvPr/>
        </p:nvSpPr>
        <p:spPr>
          <a:xfrm>
            <a:off x="503238" y="3698425"/>
            <a:ext cx="4340611" cy="107921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If the defendant insisted they were innocent and/or a decision could not be reached, sometimes there would be a trial by ordeal through which the Anglo-Saxons believed god would decide if the person was guilty or not. The defendant could choose which ordeal to go through.</a:t>
            </a:r>
          </a:p>
        </p:txBody>
      </p:sp>
    </p:spTree>
    <p:extLst>
      <p:ext uri="{BB962C8B-B14F-4D97-AF65-F5344CB8AC3E}">
        <p14:creationId xmlns:p14="http://schemas.microsoft.com/office/powerpoint/2010/main" val="1869071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1857262"/>
            <a:ext cx="2500316" cy="4235563"/>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20688" y="675245"/>
            <a:ext cx="8220075" cy="692238"/>
          </a:xfrm>
        </p:spPr>
        <p:txBody>
          <a:bodyPr>
            <a:noAutofit/>
          </a:bodyPr>
          <a:lstStyle/>
          <a:p>
            <a:r>
              <a:rPr lang="en-GB" dirty="0"/>
              <a:t>Ordeals</a:t>
            </a:r>
          </a:p>
        </p:txBody>
      </p:sp>
      <p:sp>
        <p:nvSpPr>
          <p:cNvPr id="7" name="Content Placeholder 6"/>
          <p:cNvSpPr>
            <a:spLocks noGrp="1"/>
          </p:cNvSpPr>
          <p:nvPr>
            <p:ph idx="1"/>
          </p:nvPr>
        </p:nvSpPr>
        <p:spPr>
          <a:xfrm>
            <a:off x="1157781" y="1016047"/>
            <a:ext cx="6828438" cy="972063"/>
          </a:xfrm>
        </p:spPr>
        <p:txBody>
          <a:bodyPr>
            <a:noAutofit/>
          </a:bodyPr>
          <a:lstStyle/>
          <a:p>
            <a:pPr marL="0" indent="0" algn="ctr">
              <a:buNone/>
            </a:pPr>
            <a:r>
              <a:rPr lang="en-GB" dirty="0"/>
              <a:t>There were three main ordeals in Anglo-Saxon Britain. Who will volunteer to choose to take an ordeal?</a:t>
            </a:r>
            <a:endParaRPr lang="en-GB" b="1" dirty="0"/>
          </a:p>
        </p:txBody>
      </p:sp>
      <p:sp>
        <p:nvSpPr>
          <p:cNvPr id="10" name="Rectangle 9"/>
          <p:cNvSpPr/>
          <p:nvPr/>
        </p:nvSpPr>
        <p:spPr>
          <a:xfrm>
            <a:off x="3305281" y="1857262"/>
            <a:ext cx="2500316" cy="4235563"/>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54911" y="1857262"/>
            <a:ext cx="2500316" cy="4235563"/>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6"/>
          <p:cNvSpPr txBox="1">
            <a:spLocks/>
          </p:cNvSpPr>
          <p:nvPr/>
        </p:nvSpPr>
        <p:spPr>
          <a:xfrm>
            <a:off x="544428" y="1656063"/>
            <a:ext cx="2915465" cy="3006552"/>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t>Cold Water Ordeal</a:t>
            </a:r>
          </a:p>
          <a:p>
            <a:pPr marL="0" indent="0" algn="ctr">
              <a:buNone/>
            </a:pPr>
            <a:r>
              <a:rPr lang="en-GB" sz="1700" dirty="0"/>
              <a:t>The person would have their hands and feet tied with rope, be given a drink of holy water and then thrown into an icy cold lake. If they sank to the bottom, they were innocent. If they floated, they were guilty.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558" y="4473146"/>
            <a:ext cx="2533066" cy="1627917"/>
          </a:xfrm>
          <a:prstGeom prst="rect">
            <a:avLst/>
          </a:prstGeom>
        </p:spPr>
      </p:pic>
      <p:sp>
        <p:nvSpPr>
          <p:cNvPr id="12" name="Content Placeholder 6"/>
          <p:cNvSpPr txBox="1">
            <a:spLocks/>
          </p:cNvSpPr>
          <p:nvPr/>
        </p:nvSpPr>
        <p:spPr>
          <a:xfrm>
            <a:off x="3072992" y="1656063"/>
            <a:ext cx="2915465" cy="3006552"/>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t>Hot Water Ordeal</a:t>
            </a:r>
          </a:p>
          <a:p>
            <a:pPr marL="0" indent="0" algn="ctr">
              <a:buNone/>
            </a:pPr>
            <a:r>
              <a:rPr lang="en-GB" sz="1600" dirty="0"/>
              <a:t>The person would have to plunge their hand into a pot of boiling hot water and retrieve a stone from the bottom. The hand would be bandaged for three days and then checked. If it was healing without infection, the person was deemed innocent, but if it was infected they were guilty.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3255" y="4803885"/>
            <a:ext cx="1134161" cy="1256650"/>
          </a:xfrm>
          <a:prstGeom prst="rect">
            <a:avLst/>
          </a:prstGeom>
        </p:spPr>
      </p:pic>
      <p:sp>
        <p:nvSpPr>
          <p:cNvPr id="14" name="Content Placeholder 6"/>
          <p:cNvSpPr txBox="1">
            <a:spLocks/>
          </p:cNvSpPr>
          <p:nvPr/>
        </p:nvSpPr>
        <p:spPr>
          <a:xfrm>
            <a:off x="5647336" y="1656063"/>
            <a:ext cx="2915465" cy="3006552"/>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t>Iron Bar Ordeal</a:t>
            </a:r>
          </a:p>
          <a:p>
            <a:pPr marL="0" indent="0" algn="ctr">
              <a:buNone/>
            </a:pPr>
            <a:r>
              <a:rPr lang="en-GB" sz="1600" dirty="0"/>
              <a:t>The person had to carry a glowing hot iron bar for nine feet. They would then have their hand bandaged for three days. Like the hot water ordeal, if it was healing without infection the person was deemed innocent but if it was infected, they were guilty.</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6460" y="4533539"/>
            <a:ext cx="755832" cy="1507129"/>
          </a:xfrm>
          <a:prstGeom prst="rect">
            <a:avLst/>
          </a:prstGeom>
        </p:spPr>
      </p:pic>
      <p:pic>
        <p:nvPicPr>
          <p:cNvPr id="16" name="Whole C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Tree>
    <p:extLst>
      <p:ext uri="{BB962C8B-B14F-4D97-AF65-F5344CB8AC3E}">
        <p14:creationId xmlns:p14="http://schemas.microsoft.com/office/powerpoint/2010/main" val="312010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E082F8D-0473-4038-96C9-7E949AEE67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304"/>
          <a:stretch/>
        </p:blipFill>
        <p:spPr>
          <a:xfrm>
            <a:off x="755650" y="1539245"/>
            <a:ext cx="7632700" cy="4553580"/>
          </a:xfrm>
          <a:prstGeom prst="rect">
            <a:avLst/>
          </a:prstGeom>
        </p:spPr>
      </p:pic>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9" name="Rectangle 28">
            <a:extLst>
              <a:ext uri="{FF2B5EF4-FFF2-40B4-BE49-F238E27FC236}">
                <a16:creationId xmlns:a16="http://schemas.microsoft.com/office/drawing/2014/main" id="{AE59D86F-8259-45A0-BE98-43E0FB135AA2}"/>
              </a:ext>
            </a:extLst>
          </p:cNvPr>
          <p:cNvSpPr/>
          <p:nvPr/>
        </p:nvSpPr>
        <p:spPr>
          <a:xfrm>
            <a:off x="1096840" y="1952154"/>
            <a:ext cx="5724368" cy="1477328"/>
          </a:xfrm>
          <a:prstGeom prst="rect">
            <a:avLst/>
          </a:prstGeom>
          <a:solidFill>
            <a:srgbClr val="C6FAD2"/>
          </a:solidFill>
        </p:spPr>
        <p:txBody>
          <a:bodyPr wrap="square">
            <a:spAutoFit/>
          </a:bodyPr>
          <a:lstStyle/>
          <a:p>
            <a:r>
              <a:rPr lang="en-GB" dirty="0"/>
              <a:t>Just like their Anglo-Saxon neighbours, the Vikings in Britain also had their own laws and punishments.</a:t>
            </a:r>
            <a:br>
              <a:rPr lang="en-GB" dirty="0"/>
            </a:br>
            <a:r>
              <a:rPr lang="en-GB" dirty="0"/>
              <a:t>The Vikings may have had a reputation for being</a:t>
            </a:r>
            <a:br>
              <a:rPr lang="en-GB" dirty="0"/>
            </a:br>
            <a:r>
              <a:rPr lang="en-GB" dirty="0"/>
              <a:t>ruthless raiders, but their justice system was</a:t>
            </a:r>
            <a:br>
              <a:rPr lang="en-GB" dirty="0"/>
            </a:br>
            <a:r>
              <a:rPr lang="en-GB" dirty="0"/>
              <a:t>fairly civilised. </a:t>
            </a:r>
          </a:p>
        </p:txBody>
      </p:sp>
      <p:sp>
        <p:nvSpPr>
          <p:cNvPr id="32" name="Rectangle 31">
            <a:extLst>
              <a:ext uri="{FF2B5EF4-FFF2-40B4-BE49-F238E27FC236}">
                <a16:creationId xmlns:a16="http://schemas.microsoft.com/office/drawing/2014/main" id="{38102878-7E6D-4ADE-BDCE-6EB2E6D05B7E}"/>
              </a:ext>
            </a:extLst>
          </p:cNvPr>
          <p:cNvSpPr/>
          <p:nvPr/>
        </p:nvSpPr>
        <p:spPr>
          <a:xfrm>
            <a:off x="1096840" y="3601244"/>
            <a:ext cx="5167019" cy="2308324"/>
          </a:xfrm>
          <a:prstGeom prst="rect">
            <a:avLst/>
          </a:prstGeom>
          <a:solidFill>
            <a:srgbClr val="C6FAD2"/>
          </a:solidFill>
        </p:spPr>
        <p:txBody>
          <a:bodyPr wrap="square">
            <a:spAutoFit/>
          </a:bodyPr>
          <a:lstStyle/>
          <a:p>
            <a:r>
              <a:rPr lang="en-GB" dirty="0"/>
              <a:t>Each Viking community had its own laws. These </a:t>
            </a:r>
            <a:br>
              <a:rPr lang="en-GB" dirty="0"/>
            </a:br>
            <a:r>
              <a:rPr lang="en-GB" dirty="0"/>
              <a:t>were not written down, but were passed from</a:t>
            </a:r>
            <a:br>
              <a:rPr lang="en-GB" dirty="0"/>
            </a:br>
            <a:r>
              <a:rPr lang="en-GB" dirty="0"/>
              <a:t>person to person and from parents to children by word of mouth. In each community their was a</a:t>
            </a:r>
            <a:br>
              <a:rPr lang="en-GB" dirty="0"/>
            </a:br>
            <a:r>
              <a:rPr lang="en-GB" dirty="0"/>
              <a:t>law speaker. This person would remember all the</a:t>
            </a:r>
            <a:br>
              <a:rPr lang="en-GB" dirty="0"/>
            </a:br>
            <a:r>
              <a:rPr lang="en-GB" dirty="0"/>
              <a:t>laws of that community. The disputes and punishments for breaking the laws were decided</a:t>
            </a:r>
            <a:br>
              <a:rPr lang="en-GB" dirty="0"/>
            </a:br>
            <a:r>
              <a:rPr lang="en-GB" dirty="0"/>
              <a:t>by a Thing. </a:t>
            </a:r>
          </a:p>
        </p:txBody>
      </p:sp>
      <p:pic>
        <p:nvPicPr>
          <p:cNvPr id="37" name="Picture 36">
            <a:extLst>
              <a:ext uri="{FF2B5EF4-FFF2-40B4-BE49-F238E27FC236}">
                <a16:creationId xmlns:a16="http://schemas.microsoft.com/office/drawing/2014/main" id="{1EA75E48-E507-4C91-9260-5105FC107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463" b="15063"/>
          <a:stretch/>
        </p:blipFill>
        <p:spPr>
          <a:xfrm>
            <a:off x="5658129" y="1647762"/>
            <a:ext cx="2730222" cy="4445063"/>
          </a:xfrm>
          <a:prstGeom prst="rect">
            <a:avLst/>
          </a:prstGeom>
        </p:spPr>
      </p:pic>
    </p:spTree>
    <p:extLst>
      <p:ext uri="{BB962C8B-B14F-4D97-AF65-F5344CB8AC3E}">
        <p14:creationId xmlns:p14="http://schemas.microsoft.com/office/powerpoint/2010/main" val="16223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righ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5" name="Picture 4">
            <a:extLst>
              <a:ext uri="{FF2B5EF4-FFF2-40B4-BE49-F238E27FC236}">
                <a16:creationId xmlns:a16="http://schemas.microsoft.com/office/drawing/2014/main" id="{EA7EC0C5-E5DD-4425-AA4E-93B1F6D015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31"/>
          <a:stretch/>
        </p:blipFill>
        <p:spPr>
          <a:xfrm>
            <a:off x="755650" y="1539245"/>
            <a:ext cx="7632700" cy="4553580"/>
          </a:xfrm>
          <a:prstGeom prst="rect">
            <a:avLst/>
          </a:prstGeom>
        </p:spPr>
      </p:pic>
      <p:sp>
        <p:nvSpPr>
          <p:cNvPr id="14" name="Rectangle 13">
            <a:extLst>
              <a:ext uri="{FF2B5EF4-FFF2-40B4-BE49-F238E27FC236}">
                <a16:creationId xmlns:a16="http://schemas.microsoft.com/office/drawing/2014/main" id="{8E3E15AB-DD84-48F7-8C76-4A99045F1AAE}"/>
              </a:ext>
            </a:extLst>
          </p:cNvPr>
          <p:cNvSpPr/>
          <p:nvPr/>
        </p:nvSpPr>
        <p:spPr>
          <a:xfrm>
            <a:off x="942718" y="4200000"/>
            <a:ext cx="5724368" cy="1754326"/>
          </a:xfrm>
          <a:prstGeom prst="rect">
            <a:avLst/>
          </a:prstGeom>
          <a:solidFill>
            <a:srgbClr val="C6FAD2"/>
          </a:solidFill>
        </p:spPr>
        <p:txBody>
          <a:bodyPr wrap="square">
            <a:spAutoFit/>
          </a:bodyPr>
          <a:lstStyle/>
          <a:p>
            <a:r>
              <a:rPr lang="en-GB" dirty="0"/>
              <a:t>The Thing was a group made up of all the free</a:t>
            </a:r>
            <a:br>
              <a:rPr lang="en-GB" dirty="0"/>
            </a:br>
            <a:r>
              <a:rPr lang="en-GB" dirty="0"/>
              <a:t>men and women (people who weren’t slaves) of</a:t>
            </a:r>
            <a:br>
              <a:rPr lang="en-GB" dirty="0"/>
            </a:br>
            <a:r>
              <a:rPr lang="en-GB" dirty="0"/>
              <a:t>the community. They would meet to solve disputes</a:t>
            </a:r>
            <a:br>
              <a:rPr lang="en-GB" dirty="0"/>
            </a:br>
            <a:r>
              <a:rPr lang="en-GB" dirty="0"/>
              <a:t>and punish people who broke the laws. The law</a:t>
            </a:r>
            <a:br>
              <a:rPr lang="en-GB" dirty="0"/>
            </a:br>
            <a:r>
              <a:rPr lang="en-GB" dirty="0"/>
              <a:t>speaker would be at each Thing along with the</a:t>
            </a:r>
            <a:br>
              <a:rPr lang="en-GB" dirty="0"/>
            </a:br>
            <a:r>
              <a:rPr lang="en-GB" dirty="0"/>
              <a:t>leader of the community, the chieftain. </a:t>
            </a:r>
          </a:p>
        </p:txBody>
      </p:sp>
      <p:sp>
        <p:nvSpPr>
          <p:cNvPr id="22" name="Rectangle 21">
            <a:extLst>
              <a:ext uri="{FF2B5EF4-FFF2-40B4-BE49-F238E27FC236}">
                <a16:creationId xmlns:a16="http://schemas.microsoft.com/office/drawing/2014/main" id="{FD1A6A87-DA38-4778-AEAE-F69B1DA490DC}"/>
              </a:ext>
            </a:extLst>
          </p:cNvPr>
          <p:cNvSpPr/>
          <p:nvPr/>
        </p:nvSpPr>
        <p:spPr>
          <a:xfrm>
            <a:off x="942718" y="4338499"/>
            <a:ext cx="5724368" cy="1477328"/>
          </a:xfrm>
          <a:prstGeom prst="rect">
            <a:avLst/>
          </a:prstGeom>
          <a:solidFill>
            <a:srgbClr val="C6FAD2"/>
          </a:solidFill>
        </p:spPr>
        <p:txBody>
          <a:bodyPr wrap="square">
            <a:spAutoFit/>
          </a:bodyPr>
          <a:lstStyle/>
          <a:p>
            <a:r>
              <a:rPr lang="en-GB" dirty="0"/>
              <a:t>Things were held in open places and sometimes</a:t>
            </a:r>
            <a:br>
              <a:rPr lang="en-GB" dirty="0"/>
            </a:br>
            <a:r>
              <a:rPr lang="en-GB" dirty="0"/>
              <a:t>could last days.  Everyone was allowed to say</a:t>
            </a:r>
            <a:br>
              <a:rPr lang="en-GB" dirty="0"/>
            </a:br>
            <a:r>
              <a:rPr lang="en-GB" dirty="0"/>
              <a:t>what they thought at the Thing, but chieftain and</a:t>
            </a:r>
            <a:br>
              <a:rPr lang="en-GB" dirty="0"/>
            </a:br>
            <a:r>
              <a:rPr lang="en-GB" dirty="0"/>
              <a:t>the law speaking would usually settle the disputes</a:t>
            </a:r>
            <a:br>
              <a:rPr lang="en-GB" dirty="0"/>
            </a:br>
            <a:r>
              <a:rPr lang="en-GB" dirty="0"/>
              <a:t>based on what the laws said.</a:t>
            </a:r>
          </a:p>
        </p:txBody>
      </p:sp>
      <p:pic>
        <p:nvPicPr>
          <p:cNvPr id="16" name="Picture 15">
            <a:extLst>
              <a:ext uri="{FF2B5EF4-FFF2-40B4-BE49-F238E27FC236}">
                <a16:creationId xmlns:a16="http://schemas.microsoft.com/office/drawing/2014/main" id="{93C928DD-DD2D-48D7-9480-0A06B7332E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423"/>
          <a:stretch/>
        </p:blipFill>
        <p:spPr>
          <a:xfrm>
            <a:off x="5042516" y="1589064"/>
            <a:ext cx="3078231" cy="4503762"/>
          </a:xfrm>
          <a:prstGeom prst="rect">
            <a:avLst/>
          </a:prstGeom>
        </p:spPr>
      </p:pic>
    </p:spTree>
    <p:extLst>
      <p:ext uri="{BB962C8B-B14F-4D97-AF65-F5344CB8AC3E}">
        <p14:creationId xmlns:p14="http://schemas.microsoft.com/office/powerpoint/2010/main" val="278234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1" nodeType="clickEffect">
                                  <p:stCondLst>
                                    <p:cond delay="0"/>
                                  </p:stCondLst>
                                  <p:childTnLst>
                                    <p:animEffect transition="out" filter="wipe(left)">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881703-31E8-4095-ADB7-4B5B8CD5F2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001"/>
          <a:stretch/>
        </p:blipFill>
        <p:spPr>
          <a:xfrm>
            <a:off x="755650" y="1559237"/>
            <a:ext cx="7632700" cy="4533588"/>
          </a:xfrm>
          <a:prstGeom prst="rect">
            <a:avLst/>
          </a:prstGeom>
        </p:spPr>
      </p:pic>
      <p:sp>
        <p:nvSpPr>
          <p:cNvPr id="14" name="Rectangle 13">
            <a:extLst>
              <a:ext uri="{FF2B5EF4-FFF2-40B4-BE49-F238E27FC236}">
                <a16:creationId xmlns:a16="http://schemas.microsoft.com/office/drawing/2014/main" id="{E42DC9A5-EF78-47F8-8E20-334E91B65112}"/>
              </a:ext>
            </a:extLst>
          </p:cNvPr>
          <p:cNvSpPr/>
          <p:nvPr/>
        </p:nvSpPr>
        <p:spPr>
          <a:xfrm>
            <a:off x="3367331" y="2869633"/>
            <a:ext cx="4746859" cy="2308324"/>
          </a:xfrm>
          <a:custGeom>
            <a:avLst/>
            <a:gdLst>
              <a:gd name="connsiteX0" fmla="*/ 0 w 4746859"/>
              <a:gd name="connsiteY0" fmla="*/ 0 h 1754326"/>
              <a:gd name="connsiteX1" fmla="*/ 4746859 w 4746859"/>
              <a:gd name="connsiteY1" fmla="*/ 0 h 1754326"/>
              <a:gd name="connsiteX2" fmla="*/ 4746859 w 4746859"/>
              <a:gd name="connsiteY2" fmla="*/ 1754326 h 1754326"/>
              <a:gd name="connsiteX3" fmla="*/ 0 w 4746859"/>
              <a:gd name="connsiteY3" fmla="*/ 1754326 h 1754326"/>
              <a:gd name="connsiteX4" fmla="*/ 0 w 4746859"/>
              <a:gd name="connsiteY4" fmla="*/ 0 h 1754326"/>
              <a:gd name="connsiteX0" fmla="*/ 834501 w 4746859"/>
              <a:gd name="connsiteY0" fmla="*/ 319596 h 1754326"/>
              <a:gd name="connsiteX1" fmla="*/ 4746859 w 4746859"/>
              <a:gd name="connsiteY1" fmla="*/ 0 h 1754326"/>
              <a:gd name="connsiteX2" fmla="*/ 4746859 w 4746859"/>
              <a:gd name="connsiteY2" fmla="*/ 1754326 h 1754326"/>
              <a:gd name="connsiteX3" fmla="*/ 0 w 4746859"/>
              <a:gd name="connsiteY3" fmla="*/ 1754326 h 1754326"/>
              <a:gd name="connsiteX4" fmla="*/ 834501 w 4746859"/>
              <a:gd name="connsiteY4" fmla="*/ 319596 h 1754326"/>
              <a:gd name="connsiteX0" fmla="*/ 736846 w 4746859"/>
              <a:gd name="connsiteY0" fmla="*/ 124288 h 1754326"/>
              <a:gd name="connsiteX1" fmla="*/ 4746859 w 4746859"/>
              <a:gd name="connsiteY1" fmla="*/ 0 h 1754326"/>
              <a:gd name="connsiteX2" fmla="*/ 4746859 w 4746859"/>
              <a:gd name="connsiteY2" fmla="*/ 1754326 h 1754326"/>
              <a:gd name="connsiteX3" fmla="*/ 0 w 4746859"/>
              <a:gd name="connsiteY3" fmla="*/ 1754326 h 1754326"/>
              <a:gd name="connsiteX4" fmla="*/ 736846 w 4746859"/>
              <a:gd name="connsiteY4" fmla="*/ 124288 h 1754326"/>
              <a:gd name="connsiteX0" fmla="*/ 736846 w 4746859"/>
              <a:gd name="connsiteY0" fmla="*/ 26633 h 1754326"/>
              <a:gd name="connsiteX1" fmla="*/ 4746859 w 4746859"/>
              <a:gd name="connsiteY1" fmla="*/ 0 h 1754326"/>
              <a:gd name="connsiteX2" fmla="*/ 4746859 w 4746859"/>
              <a:gd name="connsiteY2" fmla="*/ 1754326 h 1754326"/>
              <a:gd name="connsiteX3" fmla="*/ 0 w 4746859"/>
              <a:gd name="connsiteY3" fmla="*/ 1754326 h 1754326"/>
              <a:gd name="connsiteX4" fmla="*/ 736846 w 4746859"/>
              <a:gd name="connsiteY4" fmla="*/ 26633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859" h="1754326">
                <a:moveTo>
                  <a:pt x="736846" y="26633"/>
                </a:moveTo>
                <a:lnTo>
                  <a:pt x="4746859" y="0"/>
                </a:lnTo>
                <a:lnTo>
                  <a:pt x="4746859" y="1754326"/>
                </a:lnTo>
                <a:lnTo>
                  <a:pt x="0" y="1754326"/>
                </a:lnTo>
                <a:lnTo>
                  <a:pt x="736846" y="26633"/>
                </a:lnTo>
                <a:close/>
              </a:path>
            </a:pathLst>
          </a:custGeom>
          <a:solidFill>
            <a:srgbClr val="C6FAD2"/>
          </a:solidFill>
        </p:spPr>
        <p:txBody>
          <a:bodyPr wrap="square">
            <a:spAutoFit/>
          </a:bodyPr>
          <a:lstStyle/>
          <a:p>
            <a:pPr>
              <a:defRPr/>
            </a:pPr>
            <a:r>
              <a:rPr lang="en-GB" dirty="0"/>
              <a:t>              Anyone who was tried at the Thing             </a:t>
            </a:r>
            <a:br>
              <a:rPr lang="en-GB" dirty="0"/>
            </a:br>
            <a:r>
              <a:rPr lang="en-GB" dirty="0"/>
              <a:t>              and found guilty could face one of</a:t>
            </a:r>
            <a:br>
              <a:rPr lang="en-GB" dirty="0"/>
            </a:br>
            <a:r>
              <a:rPr lang="en-GB" dirty="0"/>
              <a:t>              these punishments:</a:t>
            </a:r>
          </a:p>
          <a:p>
            <a:pPr>
              <a:defRPr/>
            </a:pPr>
            <a:r>
              <a:rPr lang="en-GB" dirty="0">
                <a:latin typeface="Calibri" panose="020F0502020204030204" pitchFamily="34" charset="0"/>
                <a:cs typeface="Calibri" panose="020F0502020204030204" pitchFamily="34" charset="0"/>
              </a:rPr>
              <a:t>                  ● </a:t>
            </a:r>
            <a:r>
              <a:rPr lang="en-GB" dirty="0"/>
              <a:t>A fine</a:t>
            </a:r>
          </a:p>
          <a:p>
            <a:pPr>
              <a:defRPr/>
            </a:pPr>
            <a:r>
              <a:rPr lang="en-GB" dirty="0">
                <a:latin typeface="Calibri" panose="020F0502020204030204" pitchFamily="34" charset="0"/>
                <a:cs typeface="Calibri" panose="020F0502020204030204" pitchFamily="34" charset="0"/>
              </a:rPr>
              <a:t>                  ● </a:t>
            </a:r>
            <a:r>
              <a:rPr lang="en-GB" dirty="0"/>
              <a:t>Being semi-outlawed (outlawed for</a:t>
            </a:r>
            <a:br>
              <a:rPr lang="en-GB" dirty="0"/>
            </a:br>
            <a:r>
              <a:rPr lang="en-GB" dirty="0"/>
              <a:t>                a short time)</a:t>
            </a:r>
          </a:p>
          <a:p>
            <a:pPr>
              <a:defRPr/>
            </a:pPr>
            <a:r>
              <a:rPr lang="en-GB" dirty="0">
                <a:latin typeface="Calibri" panose="020F0502020204030204" pitchFamily="34" charset="0"/>
                <a:cs typeface="Calibri" panose="020F0502020204030204" pitchFamily="34" charset="0"/>
              </a:rPr>
              <a:t>                  ● </a:t>
            </a:r>
            <a:r>
              <a:rPr lang="en-GB" dirty="0"/>
              <a:t>Being fully outlawed (outlawed           </a:t>
            </a:r>
            <a:br>
              <a:rPr lang="en-GB" dirty="0"/>
            </a:br>
            <a:r>
              <a:rPr lang="en-GB" dirty="0"/>
              <a:t>                forever).  </a:t>
            </a:r>
          </a:p>
        </p:txBody>
      </p:sp>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8" name="Picture 7">
            <a:extLst>
              <a:ext uri="{FF2B5EF4-FFF2-40B4-BE49-F238E27FC236}">
                <a16:creationId xmlns:a16="http://schemas.microsoft.com/office/drawing/2014/main" id="{A48EBF29-C0A4-4561-8BAD-6EAB9AE69B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 r="-1" b="23681"/>
          <a:stretch/>
        </p:blipFill>
        <p:spPr>
          <a:xfrm>
            <a:off x="755649" y="2761116"/>
            <a:ext cx="3615783" cy="3331709"/>
          </a:xfrm>
          <a:prstGeom prst="rect">
            <a:avLst/>
          </a:prstGeom>
        </p:spPr>
      </p:pic>
      <p:pic>
        <p:nvPicPr>
          <p:cNvPr id="6" name="Picture 5">
            <a:extLst>
              <a:ext uri="{FF2B5EF4-FFF2-40B4-BE49-F238E27FC236}">
                <a16:creationId xmlns:a16="http://schemas.microsoft.com/office/drawing/2014/main" id="{4FBA948E-8F43-4F7E-B910-A9460D5DE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297" y="3404575"/>
            <a:ext cx="1440485" cy="120424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7728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wipe(left)">
                                      <p:cBhvr>
                                        <p:cTn id="3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F95242-2A31-4843-9F45-17A82CD0F5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185"/>
          <a:stretch/>
        </p:blipFill>
        <p:spPr>
          <a:xfrm>
            <a:off x="755650" y="1539246"/>
            <a:ext cx="7626350" cy="2524592"/>
          </a:xfrm>
          <a:prstGeom prst="rect">
            <a:avLst/>
          </a:prstGeom>
        </p:spPr>
      </p:pic>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7" name="Rectangle 6">
            <a:extLst>
              <a:ext uri="{FF2B5EF4-FFF2-40B4-BE49-F238E27FC236}">
                <a16:creationId xmlns:a16="http://schemas.microsoft.com/office/drawing/2014/main" id="{44699AD5-DFD2-4E11-A2D4-0EA099EDAC2B}"/>
              </a:ext>
            </a:extLst>
          </p:cNvPr>
          <p:cNvSpPr/>
          <p:nvPr/>
        </p:nvSpPr>
        <p:spPr>
          <a:xfrm>
            <a:off x="960878" y="1694835"/>
            <a:ext cx="7233887" cy="2308324"/>
          </a:xfrm>
          <a:prstGeom prst="rect">
            <a:avLst/>
          </a:prstGeom>
          <a:solidFill>
            <a:srgbClr val="C6FAD2"/>
          </a:solidFill>
        </p:spPr>
        <p:txBody>
          <a:bodyPr wrap="square">
            <a:spAutoFit/>
          </a:bodyPr>
          <a:lstStyle/>
          <a:p>
            <a:pPr algn="just"/>
            <a:r>
              <a:rPr lang="en-GB" dirty="0"/>
              <a:t>Being outlawed may sound like an easy punishment compared to the Anglo-Saxon punishments but if you were outlawed, all of your property was taken off you and you could no longer live in the community. No one was allowed to help you to find food, shelter or water. Worse than the loneliness, being outlawed also meant that anyone could kill you without</a:t>
            </a:r>
            <a:br>
              <a:rPr lang="en-GB" dirty="0"/>
            </a:br>
            <a:r>
              <a:rPr lang="en-GB" dirty="0"/>
              <a:t>a reason! </a:t>
            </a:r>
          </a:p>
          <a:p>
            <a:pPr algn="just"/>
            <a:endParaRPr lang="en-GB" dirty="0"/>
          </a:p>
          <a:p>
            <a:endParaRPr lang="en-GB" dirty="0"/>
          </a:p>
        </p:txBody>
      </p:sp>
      <p:pic>
        <p:nvPicPr>
          <p:cNvPr id="3" name="Picture 2">
            <a:extLst>
              <a:ext uri="{FF2B5EF4-FFF2-40B4-BE49-F238E27FC236}">
                <a16:creationId xmlns:a16="http://schemas.microsoft.com/office/drawing/2014/main" id="{04304257-746A-48CF-AF79-4C0EA35C219A}"/>
              </a:ext>
            </a:extLst>
          </p:cNvPr>
          <p:cNvPicPr>
            <a:picLocks noChangeAspect="1"/>
          </p:cNvPicPr>
          <p:nvPr/>
        </p:nvPicPr>
        <p:blipFill rotWithShape="1">
          <a:blip r:embed="rId4">
            <a:extLst>
              <a:ext uri="{28A0092B-C50C-407E-A947-70E740481C1C}">
                <a14:useLocalDpi xmlns:a14="http://schemas.microsoft.com/office/drawing/2010/main" val="0"/>
              </a:ext>
            </a:extLst>
          </a:blip>
          <a:srcRect l="6808" t="1" r="11615" b="38230"/>
          <a:stretch/>
        </p:blipFill>
        <p:spPr>
          <a:xfrm>
            <a:off x="762000" y="3161077"/>
            <a:ext cx="7632700" cy="2931748"/>
          </a:xfrm>
          <a:prstGeom prst="rect">
            <a:avLst/>
          </a:prstGeom>
        </p:spPr>
      </p:pic>
    </p:spTree>
    <p:extLst>
      <p:ext uri="{BB962C8B-B14F-4D97-AF65-F5344CB8AC3E}">
        <p14:creationId xmlns:p14="http://schemas.microsoft.com/office/powerpoint/2010/main" val="285130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28546B-1A20-41EF-B311-555AFFA8680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5561"/>
          <a:stretch/>
        </p:blipFill>
        <p:spPr>
          <a:xfrm>
            <a:off x="755650" y="1539244"/>
            <a:ext cx="7626350" cy="4553581"/>
          </a:xfrm>
          <a:prstGeom prst="rect">
            <a:avLst/>
          </a:prstGeom>
        </p:spPr>
      </p:pic>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13" name="Rectangle 12">
            <a:extLst>
              <a:ext uri="{FF2B5EF4-FFF2-40B4-BE49-F238E27FC236}">
                <a16:creationId xmlns:a16="http://schemas.microsoft.com/office/drawing/2014/main" id="{248EA500-CA49-4AFB-8A98-C54F1A9EACB9}"/>
              </a:ext>
            </a:extLst>
          </p:cNvPr>
          <p:cNvSpPr/>
          <p:nvPr/>
        </p:nvSpPr>
        <p:spPr>
          <a:xfrm>
            <a:off x="942718" y="2466425"/>
            <a:ext cx="3846996" cy="1200329"/>
          </a:xfrm>
          <a:prstGeom prst="rect">
            <a:avLst/>
          </a:prstGeom>
          <a:solidFill>
            <a:srgbClr val="C6FAD2"/>
          </a:solidFill>
        </p:spPr>
        <p:txBody>
          <a:bodyPr wrap="square">
            <a:spAutoFit/>
          </a:bodyPr>
          <a:lstStyle/>
          <a:p>
            <a:r>
              <a:rPr lang="en-GB" altLang="en-US" dirty="0"/>
              <a:t>Vikings did not have to take their disputes to a Thing to be settled. </a:t>
            </a:r>
            <a:br>
              <a:rPr lang="en-GB" altLang="en-US" dirty="0"/>
            </a:br>
            <a:r>
              <a:rPr lang="en-GB" altLang="en-US" dirty="0"/>
              <a:t>They could also settle them with a</a:t>
            </a:r>
            <a:br>
              <a:rPr lang="en-GB" altLang="en-US" dirty="0"/>
            </a:br>
            <a:r>
              <a:rPr lang="en-GB" altLang="en-US" dirty="0"/>
              <a:t>fight or duel to the death.</a:t>
            </a:r>
          </a:p>
        </p:txBody>
      </p:sp>
      <p:sp>
        <p:nvSpPr>
          <p:cNvPr id="14" name="Rectangle 13">
            <a:extLst>
              <a:ext uri="{FF2B5EF4-FFF2-40B4-BE49-F238E27FC236}">
                <a16:creationId xmlns:a16="http://schemas.microsoft.com/office/drawing/2014/main" id="{FC1CC582-35BF-4FC2-AF2C-9CDDDB2D7AE9}"/>
              </a:ext>
            </a:extLst>
          </p:cNvPr>
          <p:cNvSpPr/>
          <p:nvPr/>
        </p:nvSpPr>
        <p:spPr>
          <a:xfrm>
            <a:off x="942717" y="3816034"/>
            <a:ext cx="4038585" cy="1200329"/>
          </a:xfrm>
          <a:prstGeom prst="rect">
            <a:avLst/>
          </a:prstGeom>
          <a:solidFill>
            <a:srgbClr val="C6FAD2"/>
          </a:solidFill>
        </p:spPr>
        <p:txBody>
          <a:bodyPr wrap="square">
            <a:spAutoFit/>
          </a:bodyPr>
          <a:lstStyle/>
          <a:p>
            <a:r>
              <a:rPr lang="en-GB" altLang="en-US" dirty="0"/>
              <a:t>This literally meant the people who</a:t>
            </a:r>
            <a:br>
              <a:rPr lang="en-GB" altLang="en-US" dirty="0"/>
            </a:br>
            <a:r>
              <a:rPr lang="en-GB" altLang="en-US" dirty="0"/>
              <a:t>were having the dispute or argument could agree to fight until one of them was killed by the other! </a:t>
            </a:r>
          </a:p>
        </p:txBody>
      </p:sp>
      <p:pic>
        <p:nvPicPr>
          <p:cNvPr id="3" name="Picture 2">
            <a:extLst>
              <a:ext uri="{FF2B5EF4-FFF2-40B4-BE49-F238E27FC236}">
                <a16:creationId xmlns:a16="http://schemas.microsoft.com/office/drawing/2014/main" id="{3CC20255-4DD2-4B92-BB7E-D970AC8F25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42"/>
          <a:stretch/>
        </p:blipFill>
        <p:spPr>
          <a:xfrm>
            <a:off x="4396089" y="1883194"/>
            <a:ext cx="3703911" cy="420963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2951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7" name="Group 6">
            <a:extLst>
              <a:ext uri="{FF2B5EF4-FFF2-40B4-BE49-F238E27FC236}">
                <a16:creationId xmlns:a16="http://schemas.microsoft.com/office/drawing/2014/main" id="{591656DD-9820-4760-B021-E0AA0ED2CA8A}"/>
              </a:ext>
            </a:extLst>
          </p:cNvPr>
          <p:cNvGrpSpPr/>
          <p:nvPr/>
        </p:nvGrpSpPr>
        <p:grpSpPr>
          <a:xfrm>
            <a:off x="755650" y="1535858"/>
            <a:ext cx="7629525" cy="4556967"/>
            <a:chOff x="755650" y="1535858"/>
            <a:chExt cx="7629525" cy="4556967"/>
          </a:xfrm>
        </p:grpSpPr>
        <p:pic>
          <p:nvPicPr>
            <p:cNvPr id="9" name="Picture 8">
              <a:extLst>
                <a:ext uri="{FF2B5EF4-FFF2-40B4-BE49-F238E27FC236}">
                  <a16:creationId xmlns:a16="http://schemas.microsoft.com/office/drawing/2014/main" id="{F50D3A66-E64A-43ED-868B-E12D81B28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98" r="216"/>
            <a:stretch/>
          </p:blipFill>
          <p:spPr>
            <a:xfrm>
              <a:off x="758825" y="1535858"/>
              <a:ext cx="7626350" cy="4556967"/>
            </a:xfrm>
            <a:prstGeom prst="rect">
              <a:avLst/>
            </a:prstGeom>
          </p:spPr>
        </p:pic>
        <p:pic>
          <p:nvPicPr>
            <p:cNvPr id="3" name="Picture 2">
              <a:extLst>
                <a:ext uri="{FF2B5EF4-FFF2-40B4-BE49-F238E27FC236}">
                  <a16:creationId xmlns:a16="http://schemas.microsoft.com/office/drawing/2014/main" id="{0ED222EF-5F8C-454B-BC29-3773F771BC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093"/>
            <a:stretch/>
          </p:blipFill>
          <p:spPr>
            <a:xfrm>
              <a:off x="5394946" y="3152504"/>
              <a:ext cx="2987054" cy="1572420"/>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F24F6A30-C88A-4650-957A-B68D5768B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86"/>
            <a:stretch/>
          </p:blipFill>
          <p:spPr>
            <a:xfrm>
              <a:off x="755650" y="1898657"/>
              <a:ext cx="4217917" cy="3060685"/>
            </a:xfrm>
            <a:prstGeom prst="rect">
              <a:avLst/>
            </a:prstGeom>
            <a:effectLst>
              <a:outerShdw blurRad="50800" dist="38100" dir="5400000" algn="t" rotWithShape="0">
                <a:prstClr val="black">
                  <a:alpha val="40000"/>
                </a:prstClr>
              </a:outerShdw>
            </a:effectLst>
          </p:spPr>
        </p:pic>
        <p:pic>
          <p:nvPicPr>
            <p:cNvPr id="25" name="Picture 24">
              <a:extLst>
                <a:ext uri="{FF2B5EF4-FFF2-40B4-BE49-F238E27FC236}">
                  <a16:creationId xmlns:a16="http://schemas.microsoft.com/office/drawing/2014/main" id="{FE31DB85-7421-4EED-ACE7-E352E20511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97"/>
            <a:stretch/>
          </p:blipFill>
          <p:spPr>
            <a:xfrm>
              <a:off x="758825" y="2919299"/>
              <a:ext cx="1039418" cy="2617797"/>
            </a:xfrm>
            <a:prstGeom prst="rect">
              <a:avLst/>
            </a:prstGeom>
            <a:effectLst>
              <a:outerShdw blurRad="50800" dist="38100" dir="5400000" algn="t" rotWithShape="0">
                <a:prstClr val="black">
                  <a:alpha val="40000"/>
                </a:prstClr>
              </a:outerShdw>
            </a:effectLst>
          </p:spPr>
        </p:pic>
        <p:pic>
          <p:nvPicPr>
            <p:cNvPr id="28" name="Picture 27">
              <a:extLst>
                <a:ext uri="{FF2B5EF4-FFF2-40B4-BE49-F238E27FC236}">
                  <a16:creationId xmlns:a16="http://schemas.microsoft.com/office/drawing/2014/main" id="{93CC5B0D-BECF-40D7-917D-CB6E048C94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7893" y="3139272"/>
              <a:ext cx="910392" cy="2380373"/>
            </a:xfrm>
            <a:prstGeom prst="rect">
              <a:avLst/>
            </a:prstGeom>
            <a:effectLst>
              <a:outerShdw blurRad="50800" dist="38100" dir="5400000" algn="t" rotWithShape="0">
                <a:prstClr val="black">
                  <a:alpha val="40000"/>
                </a:prstClr>
              </a:outerShdw>
            </a:effectLst>
          </p:spPr>
        </p:pic>
        <p:pic>
          <p:nvPicPr>
            <p:cNvPr id="27" name="Picture 26">
              <a:extLst>
                <a:ext uri="{FF2B5EF4-FFF2-40B4-BE49-F238E27FC236}">
                  <a16:creationId xmlns:a16="http://schemas.microsoft.com/office/drawing/2014/main" id="{2C45EBFB-7B8D-4CE0-8873-DF0FE8AE71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6296" y="3122210"/>
              <a:ext cx="1092266" cy="261779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3222807-55F3-4F56-8F3B-55B302E75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9536" y="3216229"/>
              <a:ext cx="2892102" cy="1942010"/>
            </a:xfrm>
            <a:prstGeom prst="rect">
              <a:avLst/>
            </a:prstGeom>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55FCB449-C22C-451C-9D6E-1761ECF612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0057" y="3327912"/>
              <a:ext cx="953879" cy="2209184"/>
            </a:xfrm>
            <a:prstGeom prst="rect">
              <a:avLst/>
            </a:prstGeom>
            <a:effectLst>
              <a:outerShdw blurRad="50800" dist="38100" dir="5400000" algn="t" rotWithShape="0">
                <a:prstClr val="black">
                  <a:alpha val="40000"/>
                </a:prstClr>
              </a:outerShdw>
            </a:effectLst>
          </p:spPr>
        </p:pic>
      </p:grpSp>
      <p:sp>
        <p:nvSpPr>
          <p:cNvPr id="8" name="Rectangle 7">
            <a:extLst>
              <a:ext uri="{FF2B5EF4-FFF2-40B4-BE49-F238E27FC236}">
                <a16:creationId xmlns:a16="http://schemas.microsoft.com/office/drawing/2014/main" id="{88EFF874-852C-48E3-BA23-2A2F122ED57D}"/>
              </a:ext>
            </a:extLst>
          </p:cNvPr>
          <p:cNvSpPr/>
          <p:nvPr/>
        </p:nvSpPr>
        <p:spPr>
          <a:xfrm>
            <a:off x="899402" y="1980332"/>
            <a:ext cx="5787120" cy="923330"/>
          </a:xfrm>
          <a:custGeom>
            <a:avLst/>
            <a:gdLst>
              <a:gd name="connsiteX0" fmla="*/ 0 w 5724368"/>
              <a:gd name="connsiteY0" fmla="*/ 0 h 923330"/>
              <a:gd name="connsiteX1" fmla="*/ 5724368 w 5724368"/>
              <a:gd name="connsiteY1" fmla="*/ 0 h 923330"/>
              <a:gd name="connsiteX2" fmla="*/ 5724368 w 5724368"/>
              <a:gd name="connsiteY2" fmla="*/ 923330 h 923330"/>
              <a:gd name="connsiteX3" fmla="*/ 0 w 5724368"/>
              <a:gd name="connsiteY3" fmla="*/ 923330 h 923330"/>
              <a:gd name="connsiteX4" fmla="*/ 0 w 5724368"/>
              <a:gd name="connsiteY4" fmla="*/ 0 h 923330"/>
              <a:gd name="connsiteX0" fmla="*/ 0 w 5724368"/>
              <a:gd name="connsiteY0" fmla="*/ 0 h 923330"/>
              <a:gd name="connsiteX1" fmla="*/ 5724368 w 5724368"/>
              <a:gd name="connsiteY1" fmla="*/ 0 h 923330"/>
              <a:gd name="connsiteX2" fmla="*/ 4863756 w 5724368"/>
              <a:gd name="connsiteY2" fmla="*/ 923330 h 923330"/>
              <a:gd name="connsiteX3" fmla="*/ 0 w 5724368"/>
              <a:gd name="connsiteY3" fmla="*/ 923330 h 923330"/>
              <a:gd name="connsiteX4" fmla="*/ 0 w 5724368"/>
              <a:gd name="connsiteY4" fmla="*/ 0 h 923330"/>
              <a:gd name="connsiteX0" fmla="*/ 0 w 5787120"/>
              <a:gd name="connsiteY0" fmla="*/ 0 h 923330"/>
              <a:gd name="connsiteX1" fmla="*/ 5787120 w 5787120"/>
              <a:gd name="connsiteY1" fmla="*/ 0 h 923330"/>
              <a:gd name="connsiteX2" fmla="*/ 4863756 w 5787120"/>
              <a:gd name="connsiteY2" fmla="*/ 923330 h 923330"/>
              <a:gd name="connsiteX3" fmla="*/ 0 w 5787120"/>
              <a:gd name="connsiteY3" fmla="*/ 923330 h 923330"/>
              <a:gd name="connsiteX4" fmla="*/ 0 w 578712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7120" h="923330">
                <a:moveTo>
                  <a:pt x="0" y="0"/>
                </a:moveTo>
                <a:lnTo>
                  <a:pt x="5787120" y="0"/>
                </a:lnTo>
                <a:lnTo>
                  <a:pt x="4863756" y="923330"/>
                </a:lnTo>
                <a:lnTo>
                  <a:pt x="0" y="923330"/>
                </a:lnTo>
                <a:lnTo>
                  <a:pt x="0" y="0"/>
                </a:lnTo>
                <a:close/>
              </a:path>
            </a:pathLst>
          </a:custGeom>
          <a:solidFill>
            <a:srgbClr val="C6FAD2"/>
          </a:solidFill>
        </p:spPr>
        <p:txBody>
          <a:bodyPr wrap="square">
            <a:spAutoFit/>
          </a:bodyPr>
          <a:lstStyle/>
          <a:p>
            <a:r>
              <a:rPr lang="en-GB" dirty="0"/>
              <a:t>As a Viking, you could also take revenge on someone</a:t>
            </a:r>
            <a:br>
              <a:rPr lang="en-GB" dirty="0"/>
            </a:br>
            <a:r>
              <a:rPr lang="en-GB" dirty="0"/>
              <a:t>who had killed a member of your family - as long as</a:t>
            </a:r>
            <a:br>
              <a:rPr lang="en-GB" dirty="0"/>
            </a:br>
            <a:r>
              <a:rPr lang="en-GB" dirty="0"/>
              <a:t>you were open and honest about it. </a:t>
            </a:r>
          </a:p>
        </p:txBody>
      </p:sp>
      <p:sp>
        <p:nvSpPr>
          <p:cNvPr id="14" name="Rectangle 13">
            <a:extLst>
              <a:ext uri="{FF2B5EF4-FFF2-40B4-BE49-F238E27FC236}">
                <a16:creationId xmlns:a16="http://schemas.microsoft.com/office/drawing/2014/main" id="{FF0991AE-9DA7-462C-AEA2-78D626FF1D01}"/>
              </a:ext>
            </a:extLst>
          </p:cNvPr>
          <p:cNvSpPr/>
          <p:nvPr/>
        </p:nvSpPr>
        <p:spPr>
          <a:xfrm>
            <a:off x="899401" y="3103272"/>
            <a:ext cx="5052015" cy="1477328"/>
          </a:xfrm>
          <a:custGeom>
            <a:avLst/>
            <a:gdLst>
              <a:gd name="connsiteX0" fmla="*/ 0 w 5724368"/>
              <a:gd name="connsiteY0" fmla="*/ 0 h 1477328"/>
              <a:gd name="connsiteX1" fmla="*/ 5724368 w 5724368"/>
              <a:gd name="connsiteY1" fmla="*/ 0 h 1477328"/>
              <a:gd name="connsiteX2" fmla="*/ 5724368 w 5724368"/>
              <a:gd name="connsiteY2" fmla="*/ 1477328 h 1477328"/>
              <a:gd name="connsiteX3" fmla="*/ 0 w 5724368"/>
              <a:gd name="connsiteY3" fmla="*/ 1477328 h 1477328"/>
              <a:gd name="connsiteX4" fmla="*/ 0 w 5724368"/>
              <a:gd name="connsiteY4" fmla="*/ 0 h 1477328"/>
              <a:gd name="connsiteX0" fmla="*/ 0 w 5724368"/>
              <a:gd name="connsiteY0" fmla="*/ 0 h 1477328"/>
              <a:gd name="connsiteX1" fmla="*/ 4783074 w 5724368"/>
              <a:gd name="connsiteY1" fmla="*/ 0 h 1477328"/>
              <a:gd name="connsiteX2" fmla="*/ 5724368 w 5724368"/>
              <a:gd name="connsiteY2" fmla="*/ 1477328 h 1477328"/>
              <a:gd name="connsiteX3" fmla="*/ 0 w 5724368"/>
              <a:gd name="connsiteY3" fmla="*/ 1477328 h 1477328"/>
              <a:gd name="connsiteX4" fmla="*/ 0 w 5724368"/>
              <a:gd name="connsiteY4" fmla="*/ 0 h 1477328"/>
              <a:gd name="connsiteX0" fmla="*/ 0 w 5052015"/>
              <a:gd name="connsiteY0" fmla="*/ 0 h 1477328"/>
              <a:gd name="connsiteX1" fmla="*/ 4783074 w 5052015"/>
              <a:gd name="connsiteY1" fmla="*/ 0 h 1477328"/>
              <a:gd name="connsiteX2" fmla="*/ 5052015 w 5052015"/>
              <a:gd name="connsiteY2" fmla="*/ 1468363 h 1477328"/>
              <a:gd name="connsiteX3" fmla="*/ 0 w 5052015"/>
              <a:gd name="connsiteY3" fmla="*/ 1477328 h 1477328"/>
              <a:gd name="connsiteX4" fmla="*/ 0 w 5052015"/>
              <a:gd name="connsiteY4" fmla="*/ 0 h 1477328"/>
              <a:gd name="connsiteX0" fmla="*/ 0 w 5052015"/>
              <a:gd name="connsiteY0" fmla="*/ 0 h 1477328"/>
              <a:gd name="connsiteX1" fmla="*/ 4783074 w 5052015"/>
              <a:gd name="connsiteY1" fmla="*/ 0 h 1477328"/>
              <a:gd name="connsiteX2" fmla="*/ 4918693 w 5052015"/>
              <a:gd name="connsiteY2" fmla="*/ 778446 h 1477328"/>
              <a:gd name="connsiteX3" fmla="*/ 5052015 w 5052015"/>
              <a:gd name="connsiteY3" fmla="*/ 1468363 h 1477328"/>
              <a:gd name="connsiteX4" fmla="*/ 0 w 5052015"/>
              <a:gd name="connsiteY4" fmla="*/ 1477328 h 1477328"/>
              <a:gd name="connsiteX5" fmla="*/ 0 w 5052015"/>
              <a:gd name="connsiteY5" fmla="*/ 0 h 1477328"/>
              <a:gd name="connsiteX0" fmla="*/ 0 w 5052015"/>
              <a:gd name="connsiteY0" fmla="*/ 0 h 1477328"/>
              <a:gd name="connsiteX1" fmla="*/ 4783074 w 5052015"/>
              <a:gd name="connsiteY1" fmla="*/ 0 h 1477328"/>
              <a:gd name="connsiteX2" fmla="*/ 4604928 w 5052015"/>
              <a:gd name="connsiteY2" fmla="*/ 527434 h 1477328"/>
              <a:gd name="connsiteX3" fmla="*/ 5052015 w 5052015"/>
              <a:gd name="connsiteY3" fmla="*/ 1468363 h 1477328"/>
              <a:gd name="connsiteX4" fmla="*/ 0 w 5052015"/>
              <a:gd name="connsiteY4" fmla="*/ 1477328 h 1477328"/>
              <a:gd name="connsiteX5" fmla="*/ 0 w 5052015"/>
              <a:gd name="connsiteY5"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015" h="1477328">
                <a:moveTo>
                  <a:pt x="0" y="0"/>
                </a:moveTo>
                <a:lnTo>
                  <a:pt x="4783074" y="0"/>
                </a:lnTo>
                <a:lnTo>
                  <a:pt x="4604928" y="527434"/>
                </a:lnTo>
                <a:lnTo>
                  <a:pt x="5052015" y="1468363"/>
                </a:lnTo>
                <a:lnTo>
                  <a:pt x="0" y="1477328"/>
                </a:lnTo>
                <a:lnTo>
                  <a:pt x="0" y="0"/>
                </a:lnTo>
                <a:close/>
              </a:path>
            </a:pathLst>
          </a:custGeom>
          <a:solidFill>
            <a:srgbClr val="C6FAD2"/>
          </a:solidFill>
        </p:spPr>
        <p:txBody>
          <a:bodyPr wrap="square">
            <a:spAutoFit/>
          </a:bodyPr>
          <a:lstStyle/>
          <a:p>
            <a:r>
              <a:rPr lang="en-GB" dirty="0"/>
              <a:t>This meant you would need to kill them in a</a:t>
            </a:r>
            <a:br>
              <a:rPr lang="en-GB" dirty="0"/>
            </a:br>
            <a:r>
              <a:rPr lang="en-GB" dirty="0"/>
              <a:t>public place and give them chance to react.</a:t>
            </a:r>
            <a:br>
              <a:rPr lang="en-GB" dirty="0"/>
            </a:br>
            <a:r>
              <a:rPr lang="en-GB" dirty="0"/>
              <a:t>You might have to pay your victims family a</a:t>
            </a:r>
            <a:br>
              <a:rPr lang="en-GB" dirty="0"/>
            </a:br>
            <a:r>
              <a:rPr lang="en-GB" dirty="0"/>
              <a:t>fine, but you would not face any other</a:t>
            </a:r>
            <a:br>
              <a:rPr lang="en-GB" dirty="0"/>
            </a:br>
            <a:r>
              <a:rPr lang="en-GB" dirty="0"/>
              <a:t>consequences. </a:t>
            </a:r>
          </a:p>
        </p:txBody>
      </p:sp>
      <p:pic>
        <p:nvPicPr>
          <p:cNvPr id="5" name="Picture 4">
            <a:extLst>
              <a:ext uri="{FF2B5EF4-FFF2-40B4-BE49-F238E27FC236}">
                <a16:creationId xmlns:a16="http://schemas.microsoft.com/office/drawing/2014/main" id="{C676BF7A-9A13-43A9-98C2-674DBB5ADD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 b="-1960"/>
          <a:stretch/>
        </p:blipFill>
        <p:spPr>
          <a:xfrm>
            <a:off x="4195677" y="1681644"/>
            <a:ext cx="4029844" cy="441118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947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3238" y="2509902"/>
            <a:ext cx="8137525" cy="2790139"/>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20688" y="955332"/>
            <a:ext cx="8220075" cy="692238"/>
          </a:xfrm>
        </p:spPr>
        <p:txBody>
          <a:bodyPr>
            <a:noAutofit/>
          </a:bodyPr>
          <a:lstStyle/>
          <a:p>
            <a:pPr algn="ctr"/>
            <a:r>
              <a:rPr lang="en-GB" sz="3600" dirty="0"/>
              <a:t>Anglo-Saxons and Vikings Vs Modern Britain Justice Systems</a:t>
            </a:r>
          </a:p>
        </p:txBody>
      </p:sp>
      <p:sp>
        <p:nvSpPr>
          <p:cNvPr id="7" name="Content Placeholder 6"/>
          <p:cNvSpPr>
            <a:spLocks noGrp="1"/>
          </p:cNvSpPr>
          <p:nvPr>
            <p:ph idx="1"/>
          </p:nvPr>
        </p:nvSpPr>
        <p:spPr>
          <a:xfrm>
            <a:off x="755650" y="2352999"/>
            <a:ext cx="3887530" cy="3805880"/>
          </a:xfrm>
        </p:spPr>
        <p:txBody>
          <a:bodyPr>
            <a:noAutofit/>
          </a:bodyPr>
          <a:lstStyle/>
          <a:p>
            <a:pPr marL="0" indent="0">
              <a:buNone/>
            </a:pPr>
            <a:r>
              <a:rPr lang="en-GB" sz="2400" dirty="0"/>
              <a:t>How does the Anglo-Saxon justice system compare to the system we have in Britain today?</a:t>
            </a:r>
          </a:p>
          <a:p>
            <a:pPr marL="0" indent="0">
              <a:buNone/>
            </a:pPr>
            <a:r>
              <a:rPr lang="en-GB" dirty="0"/>
              <a:t>Which aspects are similar and which are different?</a:t>
            </a:r>
          </a:p>
          <a:p>
            <a:pPr marL="0" indent="0">
              <a:buNone/>
            </a:pPr>
            <a:r>
              <a:rPr lang="en-GB" dirty="0"/>
              <a:t>Complete the chart to show the similarities and differences.</a:t>
            </a:r>
          </a:p>
          <a:p>
            <a:pPr marL="0" indent="0">
              <a:buNone/>
            </a:pPr>
            <a:endParaRPr lang="en-GB" b="1" dirty="0"/>
          </a:p>
        </p:txBody>
      </p:sp>
      <p:pic>
        <p:nvPicPr>
          <p:cNvPr id="8"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12" name="Picture 11">
            <a:extLst>
              <a:ext uri="{FF2B5EF4-FFF2-40B4-BE49-F238E27FC236}">
                <a16:creationId xmlns:a16="http://schemas.microsoft.com/office/drawing/2014/main" id="{7635B2B4-FCC6-40DD-91E6-5C595FEB1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967598"/>
            <a:ext cx="2580337" cy="3649928"/>
          </a:xfrm>
          <a:prstGeom prst="rect">
            <a:avLst/>
          </a:prstGeom>
          <a:ln>
            <a:solidFill>
              <a:schemeClr val="tx1"/>
            </a:solidFill>
          </a:ln>
        </p:spPr>
      </p:pic>
      <p:pic>
        <p:nvPicPr>
          <p:cNvPr id="13" name="Picture 12">
            <a:extLst>
              <a:ext uri="{FF2B5EF4-FFF2-40B4-BE49-F238E27FC236}">
                <a16:creationId xmlns:a16="http://schemas.microsoft.com/office/drawing/2014/main" id="{911B0A9F-803B-4739-B14E-62414FB72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9082" y="2349321"/>
            <a:ext cx="2580337" cy="3649928"/>
          </a:xfrm>
          <a:prstGeom prst="rect">
            <a:avLst/>
          </a:prstGeom>
          <a:ln>
            <a:solidFill>
              <a:schemeClr val="tx1"/>
            </a:solidFill>
          </a:ln>
        </p:spPr>
      </p:pic>
    </p:spTree>
    <p:extLst>
      <p:ext uri="{BB962C8B-B14F-4D97-AF65-F5344CB8AC3E}">
        <p14:creationId xmlns:p14="http://schemas.microsoft.com/office/powerpoint/2010/main" val="1108776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rmAutofit/>
          </a:bodyPr>
          <a:lstStyle/>
          <a:p>
            <a:r>
              <a:rPr lang="en-GB" dirty="0"/>
              <a:t>I can explain how the legal system worked in Anglo-Saxon and</a:t>
            </a:r>
            <a:br>
              <a:rPr lang="en-GB" dirty="0"/>
            </a:br>
            <a:r>
              <a:rPr lang="en-GB" dirty="0"/>
              <a:t>Viking Britain.</a:t>
            </a:r>
          </a:p>
        </p:txBody>
      </p:sp>
      <p:sp>
        <p:nvSpPr>
          <p:cNvPr id="20" name="Content Placeholder 15"/>
          <p:cNvSpPr txBox="1">
            <a:spLocks/>
          </p:cNvSpPr>
          <p:nvPr/>
        </p:nvSpPr>
        <p:spPr>
          <a:xfrm>
            <a:off x="628650" y="3466803"/>
            <a:ext cx="7886700" cy="207726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 can demonstrate understanding of crime and punishment in Anglo-Saxon and Viking Britain.</a:t>
            </a:r>
          </a:p>
          <a:p>
            <a:r>
              <a:rPr lang="en-GB" dirty="0"/>
              <a:t>I can compare and contrast the Anglo-Saxon and Viking justice systems with the modern British justice system.</a:t>
            </a:r>
          </a:p>
        </p:txBody>
      </p:sp>
      <p:pic>
        <p:nvPicPr>
          <p:cNvPr id="8" name="Picture 7">
            <a:extLst>
              <a:ext uri="{FF2B5EF4-FFF2-40B4-BE49-F238E27FC236}">
                <a16:creationId xmlns:a16="http://schemas.microsoft.com/office/drawing/2014/main" id="{2D75550A-CB38-48D4-A581-F6E2547C7F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44728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Twinkl Logo"/>
          <p:cNvPicPr>
            <a:picLocks noChangeAspect="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19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rmAutofit/>
          </a:bodyPr>
          <a:lstStyle/>
          <a:p>
            <a:r>
              <a:rPr lang="en-GB" dirty="0"/>
              <a:t>I can explain how the legal system worked in Anglo-Saxon and</a:t>
            </a:r>
            <a:br>
              <a:rPr lang="en-GB" dirty="0"/>
            </a:br>
            <a:r>
              <a:rPr lang="en-GB" dirty="0"/>
              <a:t>Viking Britain.</a:t>
            </a:r>
          </a:p>
        </p:txBody>
      </p:sp>
      <p:sp>
        <p:nvSpPr>
          <p:cNvPr id="20" name="Content Placeholder 15"/>
          <p:cNvSpPr txBox="1">
            <a:spLocks/>
          </p:cNvSpPr>
          <p:nvPr/>
        </p:nvSpPr>
        <p:spPr>
          <a:xfrm>
            <a:off x="628650" y="3466803"/>
            <a:ext cx="7886700" cy="207726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 can demonstrate understanding of crime and punishment in Anglo-Saxon and Viking Britain.</a:t>
            </a:r>
          </a:p>
          <a:p>
            <a:r>
              <a:rPr lang="en-GB" dirty="0"/>
              <a:t>I can compare and contrast the Anglo-Saxon and Viking justice systems with the modern British justice system.</a:t>
            </a:r>
          </a:p>
        </p:txBody>
      </p:sp>
    </p:spTree>
    <p:extLst>
      <p:ext uri="{BB962C8B-B14F-4D97-AF65-F5344CB8AC3E}">
        <p14:creationId xmlns:p14="http://schemas.microsoft.com/office/powerpoint/2010/main" val="3173000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6" y="675245"/>
            <a:ext cx="8220075" cy="692238"/>
          </a:xfrm>
        </p:spPr>
        <p:txBody>
          <a:bodyPr>
            <a:noAutofit/>
          </a:bodyPr>
          <a:lstStyle/>
          <a:p>
            <a:r>
              <a:rPr lang="en-GB" dirty="0"/>
              <a:t>Fair or Foul?</a:t>
            </a:r>
          </a:p>
        </p:txBody>
      </p:sp>
      <p:sp>
        <p:nvSpPr>
          <p:cNvPr id="7" name="Content Placeholder 6"/>
          <p:cNvSpPr>
            <a:spLocks noGrp="1"/>
          </p:cNvSpPr>
          <p:nvPr>
            <p:ph idx="1"/>
          </p:nvPr>
        </p:nvSpPr>
        <p:spPr>
          <a:xfrm>
            <a:off x="980669" y="1047261"/>
            <a:ext cx="7182661" cy="931003"/>
          </a:xfrm>
        </p:spPr>
        <p:txBody>
          <a:bodyPr>
            <a:noAutofit/>
          </a:bodyPr>
          <a:lstStyle/>
          <a:p>
            <a:pPr marL="0" indent="0" algn="ctr">
              <a:buNone/>
            </a:pPr>
            <a:r>
              <a:rPr lang="en-GB" dirty="0"/>
              <a:t>Read the different scenarios and the proposed punishments. Which do you think are fair punishments? Which do you think are foul (unfair)?</a:t>
            </a:r>
          </a:p>
        </p:txBody>
      </p:sp>
      <p:grpSp>
        <p:nvGrpSpPr>
          <p:cNvPr id="17" name="Group 16"/>
          <p:cNvGrpSpPr/>
          <p:nvPr/>
        </p:nvGrpSpPr>
        <p:grpSpPr>
          <a:xfrm>
            <a:off x="783324" y="1779505"/>
            <a:ext cx="7605025" cy="1162562"/>
            <a:chOff x="783324" y="1779505"/>
            <a:chExt cx="7605025" cy="1162562"/>
          </a:xfrm>
        </p:grpSpPr>
        <p:sp>
          <p:nvSpPr>
            <p:cNvPr id="4" name="Rectangle 3"/>
            <p:cNvSpPr/>
            <p:nvPr/>
          </p:nvSpPr>
          <p:spPr>
            <a:xfrm>
              <a:off x="783324" y="1953037"/>
              <a:ext cx="7605025" cy="989030"/>
            </a:xfrm>
            <a:prstGeom prst="rect">
              <a:avLst/>
            </a:prstGeom>
            <a:solidFill>
              <a:srgbClr val="FAF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6"/>
            <p:cNvSpPr txBox="1">
              <a:spLocks/>
            </p:cNvSpPr>
            <p:nvPr/>
          </p:nvSpPr>
          <p:spPr>
            <a:xfrm>
              <a:off x="783324" y="1953037"/>
              <a:ext cx="4781969" cy="989030"/>
            </a:xfrm>
            <a:prstGeom prst="roundRect">
              <a:avLst>
                <a:gd name="adj" fmla="val 2585"/>
              </a:avLst>
            </a:prstGeom>
            <a:noFill/>
            <a:ln w="25400">
              <a:noFill/>
            </a:ln>
          </p:spPr>
          <p:txBody>
            <a:bodyPr vert="horz" lIns="14400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dirty="0" err="1"/>
                <a:t>Baldwine</a:t>
              </a:r>
              <a:r>
                <a:rPr lang="en-GB" dirty="0"/>
                <a:t> steals a pig from the market.</a:t>
              </a:r>
            </a:p>
            <a:p>
              <a:pPr marL="0" indent="0">
                <a:spcBef>
                  <a:spcPts val="0"/>
                </a:spcBef>
                <a:buFont typeface="Arial" panose="020B0604020202020204" pitchFamily="34" charset="0"/>
                <a:buNone/>
              </a:pPr>
              <a:r>
                <a:rPr lang="en-GB" dirty="0"/>
                <a:t>Punishment: one of his hands are cut off.</a:t>
              </a:r>
            </a:p>
            <a:p>
              <a:pPr marL="0" indent="0">
                <a:lnSpc>
                  <a:spcPct val="150000"/>
                </a:lnSpc>
                <a:spcBef>
                  <a:spcPts val="0"/>
                </a:spcBef>
                <a:buFont typeface="Arial" panose="020B0604020202020204" pitchFamily="34" charset="0"/>
                <a:buNone/>
              </a:pPr>
              <a:r>
                <a:rPr lang="en-GB" sz="1600" b="1" dirty="0">
                  <a:solidFill>
                    <a:schemeClr val="tx1"/>
                  </a:solidFill>
                </a:rPr>
                <a:t>Is this fair? Why/why not?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896" y="1779505"/>
              <a:ext cx="1837038" cy="1087526"/>
            </a:xfrm>
            <a:prstGeom prst="rect">
              <a:avLst/>
            </a:prstGeom>
          </p:spPr>
        </p:pic>
      </p:grpSp>
      <p:grpSp>
        <p:nvGrpSpPr>
          <p:cNvPr id="20" name="Group 19"/>
          <p:cNvGrpSpPr/>
          <p:nvPr/>
        </p:nvGrpSpPr>
        <p:grpSpPr>
          <a:xfrm>
            <a:off x="783323" y="5119102"/>
            <a:ext cx="7605026" cy="989030"/>
            <a:chOff x="783323" y="5119102"/>
            <a:chExt cx="7605026" cy="989030"/>
          </a:xfrm>
        </p:grpSpPr>
        <p:sp>
          <p:nvSpPr>
            <p:cNvPr id="10" name="Rectangle 9"/>
            <p:cNvSpPr/>
            <p:nvPr/>
          </p:nvSpPr>
          <p:spPr>
            <a:xfrm>
              <a:off x="783324" y="5119102"/>
              <a:ext cx="7605025" cy="989030"/>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6"/>
            <p:cNvSpPr txBox="1">
              <a:spLocks/>
            </p:cNvSpPr>
            <p:nvPr/>
          </p:nvSpPr>
          <p:spPr>
            <a:xfrm>
              <a:off x="783323" y="5119102"/>
              <a:ext cx="5551573" cy="989030"/>
            </a:xfrm>
            <a:prstGeom prst="roundRect">
              <a:avLst>
                <a:gd name="adj" fmla="val 2585"/>
              </a:avLst>
            </a:prstGeom>
            <a:noFill/>
            <a:ln w="25400">
              <a:noFill/>
            </a:ln>
          </p:spPr>
          <p:txBody>
            <a:bodyPr vert="horz" lIns="14400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dirty="0"/>
                <a:t>Alwin, a slave, tried to run away from his master.</a:t>
              </a:r>
            </a:p>
            <a:p>
              <a:pPr marL="0" indent="0">
                <a:spcBef>
                  <a:spcPts val="0"/>
                </a:spcBef>
                <a:buFont typeface="Arial" panose="020B0604020202020204" pitchFamily="34" charset="0"/>
                <a:buNone/>
              </a:pPr>
              <a:r>
                <a:rPr lang="en-GB" dirty="0"/>
                <a:t>Punishment: he is whipped and his little finger is cut off.</a:t>
              </a:r>
            </a:p>
            <a:p>
              <a:pPr marL="0" indent="0">
                <a:lnSpc>
                  <a:spcPct val="150000"/>
                </a:lnSpc>
                <a:spcBef>
                  <a:spcPts val="0"/>
                </a:spcBef>
                <a:buFont typeface="Arial" panose="020B0604020202020204" pitchFamily="34" charset="0"/>
                <a:buNone/>
              </a:pPr>
              <a:r>
                <a:rPr lang="en-GB" sz="1600" b="1" dirty="0">
                  <a:solidFill>
                    <a:schemeClr val="tx1"/>
                  </a:solidFill>
                </a:rPr>
                <a:t>Is this fair? Why/why not?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428" y="5348496"/>
              <a:ext cx="1763555" cy="530242"/>
            </a:xfrm>
            <a:prstGeom prst="rect">
              <a:avLst/>
            </a:prstGeom>
          </p:spPr>
        </p:pic>
      </p:grpSp>
      <p:grpSp>
        <p:nvGrpSpPr>
          <p:cNvPr id="18" name="Group 17"/>
          <p:cNvGrpSpPr/>
          <p:nvPr/>
        </p:nvGrpSpPr>
        <p:grpSpPr>
          <a:xfrm>
            <a:off x="783324" y="3008392"/>
            <a:ext cx="7605025" cy="989030"/>
            <a:chOff x="783324" y="3008392"/>
            <a:chExt cx="7605025" cy="989030"/>
          </a:xfrm>
        </p:grpSpPr>
        <p:sp>
          <p:nvSpPr>
            <p:cNvPr id="5" name="Rectangle 4"/>
            <p:cNvSpPr/>
            <p:nvPr/>
          </p:nvSpPr>
          <p:spPr>
            <a:xfrm>
              <a:off x="783324" y="3008392"/>
              <a:ext cx="7605025" cy="989030"/>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6"/>
            <p:cNvSpPr txBox="1">
              <a:spLocks/>
            </p:cNvSpPr>
            <p:nvPr/>
          </p:nvSpPr>
          <p:spPr>
            <a:xfrm>
              <a:off x="783324" y="3008392"/>
              <a:ext cx="6260027" cy="989030"/>
            </a:xfrm>
            <a:prstGeom prst="roundRect">
              <a:avLst>
                <a:gd name="adj" fmla="val 2585"/>
              </a:avLst>
            </a:prstGeom>
            <a:noFill/>
            <a:ln w="25400">
              <a:noFill/>
            </a:ln>
          </p:spPr>
          <p:txBody>
            <a:bodyPr vert="horz" lIns="14400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dirty="0" err="1"/>
                <a:t>Elfgar</a:t>
              </a:r>
              <a:r>
                <a:rPr lang="en-GB" dirty="0"/>
                <a:t> kills his neighbour, </a:t>
              </a:r>
              <a:r>
                <a:rPr lang="en-GB" dirty="0" err="1"/>
                <a:t>Wigmund</a:t>
              </a:r>
              <a:r>
                <a:rPr lang="en-GB" dirty="0"/>
                <a:t>, when they get into a fight.</a:t>
              </a:r>
            </a:p>
            <a:p>
              <a:pPr marL="0" indent="0">
                <a:spcBef>
                  <a:spcPts val="0"/>
                </a:spcBef>
                <a:buFont typeface="Arial" panose="020B0604020202020204" pitchFamily="34" charset="0"/>
                <a:buNone/>
              </a:pPr>
              <a:r>
                <a:rPr lang="en-GB" dirty="0"/>
                <a:t>Punishment: </a:t>
              </a:r>
              <a:r>
                <a:rPr lang="en-GB" dirty="0" err="1"/>
                <a:t>Elfgar</a:t>
              </a:r>
              <a:r>
                <a:rPr lang="en-GB" dirty="0"/>
                <a:t> has to pay </a:t>
              </a:r>
              <a:r>
                <a:rPr lang="en-GB" dirty="0" err="1"/>
                <a:t>Wigmund’s</a:t>
              </a:r>
              <a:r>
                <a:rPr lang="en-GB" dirty="0"/>
                <a:t> family 100 shillings.</a:t>
              </a:r>
            </a:p>
            <a:p>
              <a:pPr marL="0" indent="0">
                <a:lnSpc>
                  <a:spcPct val="150000"/>
                </a:lnSpc>
                <a:spcBef>
                  <a:spcPts val="0"/>
                </a:spcBef>
                <a:buFont typeface="Arial" panose="020B0604020202020204" pitchFamily="34" charset="0"/>
                <a:buNone/>
              </a:pPr>
              <a:r>
                <a:rPr lang="en-GB" sz="1600" b="1" dirty="0">
                  <a:solidFill>
                    <a:schemeClr val="tx1"/>
                  </a:solidFill>
                </a:rPr>
                <a:t>Is this fair? Why/why not?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43351" y="3079268"/>
              <a:ext cx="1204248" cy="746634"/>
            </a:xfrm>
            <a:prstGeom prst="rect">
              <a:avLst/>
            </a:prstGeom>
          </p:spPr>
        </p:pic>
      </p:grpSp>
      <p:grpSp>
        <p:nvGrpSpPr>
          <p:cNvPr id="19" name="Group 18"/>
          <p:cNvGrpSpPr/>
          <p:nvPr/>
        </p:nvGrpSpPr>
        <p:grpSpPr>
          <a:xfrm>
            <a:off x="783324" y="3717584"/>
            <a:ext cx="7605025" cy="1335193"/>
            <a:chOff x="783324" y="3717584"/>
            <a:chExt cx="7605025" cy="1335193"/>
          </a:xfrm>
        </p:grpSpPr>
        <p:sp>
          <p:nvSpPr>
            <p:cNvPr id="9" name="Rectangle 8"/>
            <p:cNvSpPr/>
            <p:nvPr/>
          </p:nvSpPr>
          <p:spPr>
            <a:xfrm>
              <a:off x="783324" y="4063747"/>
              <a:ext cx="7605025" cy="989030"/>
            </a:xfrm>
            <a:prstGeom prst="rect">
              <a:avLst/>
            </a:prstGeom>
            <a:solidFill>
              <a:srgbClr val="FAF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6"/>
            <p:cNvSpPr txBox="1">
              <a:spLocks/>
            </p:cNvSpPr>
            <p:nvPr/>
          </p:nvSpPr>
          <p:spPr>
            <a:xfrm>
              <a:off x="783324" y="4063747"/>
              <a:ext cx="5741044" cy="989030"/>
            </a:xfrm>
            <a:prstGeom prst="roundRect">
              <a:avLst>
                <a:gd name="adj" fmla="val 2585"/>
              </a:avLst>
            </a:prstGeom>
            <a:noFill/>
            <a:ln w="25400">
              <a:noFill/>
            </a:ln>
          </p:spPr>
          <p:txBody>
            <a:bodyPr vert="horz" lIns="14400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dirty="0" err="1"/>
                <a:t>Mildburg</a:t>
              </a:r>
              <a:r>
                <a:rPr lang="en-GB" dirty="0"/>
                <a:t> is accused of doing magic and being a witch.</a:t>
              </a:r>
            </a:p>
            <a:p>
              <a:pPr marL="0" indent="0">
                <a:spcBef>
                  <a:spcPts val="0"/>
                </a:spcBef>
                <a:buFont typeface="Arial" panose="020B0604020202020204" pitchFamily="34" charset="0"/>
                <a:buNone/>
              </a:pPr>
              <a:r>
                <a:rPr lang="en-GB" dirty="0"/>
                <a:t>Punishment: </a:t>
              </a:r>
              <a:r>
                <a:rPr lang="en-GB" dirty="0" err="1"/>
                <a:t>Mildburg</a:t>
              </a:r>
              <a:r>
                <a:rPr lang="en-GB" dirty="0"/>
                <a:t> is hung by the neck until he dies.</a:t>
              </a:r>
            </a:p>
            <a:p>
              <a:pPr marL="0" indent="0">
                <a:lnSpc>
                  <a:spcPct val="150000"/>
                </a:lnSpc>
                <a:spcBef>
                  <a:spcPts val="0"/>
                </a:spcBef>
                <a:buFont typeface="Arial" panose="020B0604020202020204" pitchFamily="34" charset="0"/>
                <a:buNone/>
              </a:pPr>
              <a:r>
                <a:rPr lang="en-GB" sz="1600" b="1" dirty="0">
                  <a:solidFill>
                    <a:schemeClr val="tx1"/>
                  </a:solidFill>
                </a:rPr>
                <a:t>Is this fair? Why/why not?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7999" y="3717584"/>
              <a:ext cx="1164895" cy="1286821"/>
            </a:xfrm>
            <a:prstGeom prst="rect">
              <a:avLst/>
            </a:prstGeom>
          </p:spPr>
        </p:pic>
      </p:grpSp>
      <p:pic>
        <p:nvPicPr>
          <p:cNvPr id="21" name="Talking Partne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1902941"/>
            <a:ext cx="8137525" cy="3501081"/>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57196" y="675245"/>
            <a:ext cx="8220075" cy="692238"/>
          </a:xfrm>
        </p:spPr>
        <p:txBody>
          <a:bodyPr>
            <a:noAutofit/>
          </a:bodyPr>
          <a:lstStyle/>
          <a:p>
            <a:r>
              <a:rPr lang="en-GB" dirty="0"/>
              <a:t>Anglo-Saxon Justice System</a:t>
            </a:r>
          </a:p>
        </p:txBody>
      </p:sp>
      <p:sp>
        <p:nvSpPr>
          <p:cNvPr id="7" name="Content Placeholder 6"/>
          <p:cNvSpPr>
            <a:spLocks noGrp="1"/>
          </p:cNvSpPr>
          <p:nvPr>
            <p:ph idx="1"/>
          </p:nvPr>
        </p:nvSpPr>
        <p:spPr>
          <a:xfrm>
            <a:off x="577377" y="1902941"/>
            <a:ext cx="4810167" cy="4901641"/>
          </a:xfrm>
        </p:spPr>
        <p:txBody>
          <a:bodyPr>
            <a:noAutofit/>
          </a:bodyPr>
          <a:lstStyle/>
          <a:p>
            <a:pPr marL="0" indent="0">
              <a:buNone/>
            </a:pPr>
            <a:r>
              <a:rPr lang="en-GB" dirty="0"/>
              <a:t>Many laws we have in Britain today are not that different from the laws of Anglo-Saxon Britain. However, the punishments were considerably different.</a:t>
            </a:r>
          </a:p>
          <a:p>
            <a:pPr marL="0" indent="0">
              <a:buNone/>
            </a:pPr>
            <a:r>
              <a:rPr lang="en-GB" dirty="0"/>
              <a:t>There were no prisons to send criminals to, so punishments were designed to be a huge deterrent to those thinking of breaking the law and they were often pretty brutal!</a:t>
            </a:r>
          </a:p>
          <a:p>
            <a:pPr marL="0" indent="0">
              <a:buNone/>
            </a:pPr>
            <a:r>
              <a:rPr lang="en-GB" dirty="0"/>
              <a:t>The different Anglo-Saxon kings and kingdoms had their own laws and punishments.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376" y="1573559"/>
            <a:ext cx="3904635" cy="4313320"/>
          </a:xfrm>
          <a:prstGeom prst="rect">
            <a:avLst/>
          </a:prstGeom>
        </p:spPr>
      </p:pic>
    </p:spTree>
    <p:extLst>
      <p:ext uri="{BB962C8B-B14F-4D97-AF65-F5344CB8AC3E}">
        <p14:creationId xmlns:p14="http://schemas.microsoft.com/office/powerpoint/2010/main" val="170282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3325" y="1817972"/>
            <a:ext cx="2484356" cy="1180600"/>
          </a:xfrm>
          <a:prstGeom prst="rect">
            <a:avLst/>
          </a:prstGeom>
          <a:solidFill>
            <a:srgbClr val="FAF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57196" y="675245"/>
            <a:ext cx="8220075" cy="692238"/>
          </a:xfrm>
        </p:spPr>
        <p:txBody>
          <a:bodyPr>
            <a:noAutofit/>
          </a:bodyPr>
          <a:lstStyle/>
          <a:p>
            <a:r>
              <a:rPr lang="en-GB" dirty="0"/>
              <a:t>Types of Punishments</a:t>
            </a:r>
          </a:p>
        </p:txBody>
      </p:sp>
      <p:sp>
        <p:nvSpPr>
          <p:cNvPr id="8" name="Content Placeholder 6"/>
          <p:cNvSpPr txBox="1">
            <a:spLocks/>
          </p:cNvSpPr>
          <p:nvPr/>
        </p:nvSpPr>
        <p:spPr>
          <a:xfrm>
            <a:off x="503238" y="1136759"/>
            <a:ext cx="8137525" cy="93100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dirty="0"/>
              <a:t>Here are some typical Anglo-Saxon punishments…</a:t>
            </a:r>
          </a:p>
        </p:txBody>
      </p:sp>
      <p:sp>
        <p:nvSpPr>
          <p:cNvPr id="9" name="Content Placeholder 6"/>
          <p:cNvSpPr txBox="1">
            <a:spLocks/>
          </p:cNvSpPr>
          <p:nvPr/>
        </p:nvSpPr>
        <p:spPr>
          <a:xfrm>
            <a:off x="457196" y="5346037"/>
            <a:ext cx="8137525" cy="93100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Most punishments were carried out in public to make an example of the guilty person and to deter others from committing the same crime.</a:t>
            </a:r>
          </a:p>
        </p:txBody>
      </p:sp>
      <p:sp>
        <p:nvSpPr>
          <p:cNvPr id="10" name="Rectangle 9"/>
          <p:cNvSpPr/>
          <p:nvPr/>
        </p:nvSpPr>
        <p:spPr>
          <a:xfrm>
            <a:off x="3329822" y="1817971"/>
            <a:ext cx="2484356" cy="1180600"/>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76319" y="1817971"/>
            <a:ext cx="2484356" cy="1180600"/>
          </a:xfrm>
          <a:prstGeom prst="rect">
            <a:avLst/>
          </a:prstGeom>
          <a:solidFill>
            <a:srgbClr val="FAF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83325" y="3051058"/>
            <a:ext cx="2484356" cy="1180600"/>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329822" y="3051057"/>
            <a:ext cx="2484356" cy="1180600"/>
          </a:xfrm>
          <a:prstGeom prst="rect">
            <a:avLst/>
          </a:prstGeom>
          <a:solidFill>
            <a:srgbClr val="FAF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876319" y="3051057"/>
            <a:ext cx="2484356" cy="1180600"/>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83325" y="4284144"/>
            <a:ext cx="2484356" cy="1180600"/>
          </a:xfrm>
          <a:prstGeom prst="rect">
            <a:avLst/>
          </a:prstGeom>
          <a:solidFill>
            <a:srgbClr val="FAF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329822" y="4284143"/>
            <a:ext cx="2484356" cy="1180600"/>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876319" y="4284143"/>
            <a:ext cx="2484356" cy="1180600"/>
          </a:xfrm>
          <a:prstGeom prst="rect">
            <a:avLst/>
          </a:prstGeom>
          <a:solidFill>
            <a:srgbClr val="FAF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p:cNvSpPr>
            <a:spLocks noGrp="1"/>
          </p:cNvSpPr>
          <p:nvPr>
            <p:ph idx="1"/>
          </p:nvPr>
        </p:nvSpPr>
        <p:spPr>
          <a:xfrm>
            <a:off x="783325" y="2081710"/>
            <a:ext cx="1440525" cy="481325"/>
          </a:xfrm>
        </p:spPr>
        <p:txBody>
          <a:bodyPr>
            <a:noAutofit/>
          </a:bodyPr>
          <a:lstStyle/>
          <a:p>
            <a:pPr marL="0" indent="0">
              <a:buNone/>
            </a:pPr>
            <a:r>
              <a:rPr lang="en-GB" dirty="0"/>
              <a:t>Stoning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5503" y="1709638"/>
            <a:ext cx="916556" cy="1239795"/>
          </a:xfrm>
          <a:prstGeom prst="rect">
            <a:avLst/>
          </a:prstGeom>
        </p:spPr>
      </p:pic>
      <p:sp>
        <p:nvSpPr>
          <p:cNvPr id="20" name="Content Placeholder 6"/>
          <p:cNvSpPr txBox="1">
            <a:spLocks/>
          </p:cNvSpPr>
          <p:nvPr/>
        </p:nvSpPr>
        <p:spPr>
          <a:xfrm>
            <a:off x="3167544" y="1612680"/>
            <a:ext cx="2071721" cy="48132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Paying a fine </a:t>
            </a:r>
            <a:r>
              <a:rPr lang="en-GB" sz="1600" dirty="0"/>
              <a:t>(if a person could not afford their fine, they could be put into slavery)</a:t>
            </a:r>
          </a:p>
        </p:txBody>
      </p:sp>
      <p:sp>
        <p:nvSpPr>
          <p:cNvPr id="21" name="Content Placeholder 6"/>
          <p:cNvSpPr txBox="1">
            <a:spLocks/>
          </p:cNvSpPr>
          <p:nvPr/>
        </p:nvSpPr>
        <p:spPr>
          <a:xfrm>
            <a:off x="5953327" y="1995478"/>
            <a:ext cx="1440525" cy="48132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Hanging</a:t>
            </a:r>
          </a:p>
        </p:txBody>
      </p:sp>
      <p:sp>
        <p:nvSpPr>
          <p:cNvPr id="22" name="Content Placeholder 6"/>
          <p:cNvSpPr txBox="1">
            <a:spLocks/>
          </p:cNvSpPr>
          <p:nvPr/>
        </p:nvSpPr>
        <p:spPr>
          <a:xfrm>
            <a:off x="589238" y="3278668"/>
            <a:ext cx="1440525" cy="48132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Drowning</a:t>
            </a:r>
          </a:p>
        </p:txBody>
      </p:sp>
      <p:sp>
        <p:nvSpPr>
          <p:cNvPr id="23" name="Content Placeholder 6"/>
          <p:cNvSpPr txBox="1">
            <a:spLocks/>
          </p:cNvSpPr>
          <p:nvPr/>
        </p:nvSpPr>
        <p:spPr>
          <a:xfrm>
            <a:off x="3193491" y="3276263"/>
            <a:ext cx="1440525" cy="48132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Whipping</a:t>
            </a:r>
          </a:p>
        </p:txBody>
      </p:sp>
      <p:sp>
        <p:nvSpPr>
          <p:cNvPr id="24" name="Content Placeholder 6"/>
          <p:cNvSpPr txBox="1">
            <a:spLocks/>
          </p:cNvSpPr>
          <p:nvPr/>
        </p:nvSpPr>
        <p:spPr>
          <a:xfrm>
            <a:off x="5701280" y="2847808"/>
            <a:ext cx="1639823" cy="129433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Mutilation </a:t>
            </a:r>
            <a:r>
              <a:rPr lang="en-GB" sz="1600" dirty="0"/>
              <a:t>(bits of the body cut off)</a:t>
            </a:r>
          </a:p>
        </p:txBody>
      </p:sp>
      <p:sp>
        <p:nvSpPr>
          <p:cNvPr id="25" name="Content Placeholder 6"/>
          <p:cNvSpPr txBox="1">
            <a:spLocks/>
          </p:cNvSpPr>
          <p:nvPr/>
        </p:nvSpPr>
        <p:spPr>
          <a:xfrm>
            <a:off x="756683" y="4183334"/>
            <a:ext cx="1389957" cy="48132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Branding </a:t>
            </a:r>
            <a:r>
              <a:rPr lang="en-GB" sz="1600" dirty="0"/>
              <a:t>(burned with a hot iron rod)</a:t>
            </a:r>
          </a:p>
        </p:txBody>
      </p:sp>
      <p:sp>
        <p:nvSpPr>
          <p:cNvPr id="26" name="Content Placeholder 6"/>
          <p:cNvSpPr txBox="1">
            <a:spLocks/>
          </p:cNvSpPr>
          <p:nvPr/>
        </p:nvSpPr>
        <p:spPr>
          <a:xfrm>
            <a:off x="3401386" y="4548185"/>
            <a:ext cx="1440525" cy="48132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Stocks</a:t>
            </a:r>
          </a:p>
        </p:txBody>
      </p:sp>
      <p:sp>
        <p:nvSpPr>
          <p:cNvPr id="27" name="Content Placeholder 6"/>
          <p:cNvSpPr txBox="1">
            <a:spLocks/>
          </p:cNvSpPr>
          <p:nvPr/>
        </p:nvSpPr>
        <p:spPr>
          <a:xfrm>
            <a:off x="5691888" y="4156027"/>
            <a:ext cx="1505052" cy="48177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Exile </a:t>
            </a:r>
            <a:r>
              <a:rPr lang="en-GB" sz="1600" dirty="0"/>
              <a:t>(being sent away)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644" y="4223186"/>
            <a:ext cx="952782" cy="118526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721" y="3169915"/>
            <a:ext cx="1449024" cy="968914"/>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1940" y="3085154"/>
            <a:ext cx="1532238" cy="1112405"/>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442" y="3303546"/>
            <a:ext cx="1479233" cy="875706"/>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794" y="4661705"/>
            <a:ext cx="1504915" cy="76449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0873" y="1729574"/>
            <a:ext cx="1129654" cy="124789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9295" y="4355880"/>
            <a:ext cx="857895" cy="1099822"/>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4851" y="2144460"/>
            <a:ext cx="819407" cy="685024"/>
          </a:xfrm>
          <a:prstGeom prst="rect">
            <a:avLst/>
          </a:prstGeom>
        </p:spPr>
      </p:pic>
    </p:spTree>
    <p:extLst>
      <p:ext uri="{BB962C8B-B14F-4D97-AF65-F5344CB8AC3E}">
        <p14:creationId xmlns:p14="http://schemas.microsoft.com/office/powerpoint/2010/main" val="115146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1902941"/>
            <a:ext cx="8137525" cy="3501081"/>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57196" y="675245"/>
            <a:ext cx="8220075" cy="692238"/>
          </a:xfrm>
        </p:spPr>
        <p:txBody>
          <a:bodyPr>
            <a:noAutofit/>
          </a:bodyPr>
          <a:lstStyle/>
          <a:p>
            <a:r>
              <a:rPr lang="en-GB" dirty="0"/>
              <a:t>Wergild</a:t>
            </a:r>
          </a:p>
        </p:txBody>
      </p:sp>
      <p:sp>
        <p:nvSpPr>
          <p:cNvPr id="7" name="Content Placeholder 6"/>
          <p:cNvSpPr>
            <a:spLocks noGrp="1"/>
          </p:cNvSpPr>
          <p:nvPr>
            <p:ph idx="1"/>
          </p:nvPr>
        </p:nvSpPr>
        <p:spPr>
          <a:xfrm>
            <a:off x="611059" y="1803425"/>
            <a:ext cx="4488893" cy="3262182"/>
          </a:xfrm>
        </p:spPr>
        <p:txBody>
          <a:bodyPr>
            <a:noAutofit/>
          </a:bodyPr>
          <a:lstStyle/>
          <a:p>
            <a:pPr marL="0" indent="0">
              <a:buNone/>
            </a:pPr>
            <a:r>
              <a:rPr lang="en-GB" sz="2000" dirty="0"/>
              <a:t>Wergild was a payment system used in Anglo-Saxon times to settle disputes between the criminal and the victim or the victim’s family.</a:t>
            </a:r>
          </a:p>
          <a:p>
            <a:pPr marL="0" indent="0">
              <a:buNone/>
            </a:pPr>
            <a:r>
              <a:rPr lang="en-GB" sz="2000" dirty="0"/>
              <a:t>Wergild would be paid if someone was killed and the amount depended on how important the victim was.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61509" y="4223792"/>
            <a:ext cx="2449427" cy="151864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212" y="1534297"/>
            <a:ext cx="2984766" cy="4238368"/>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806" y="4644699"/>
            <a:ext cx="2449427" cy="1518645"/>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83362" y="4475492"/>
            <a:ext cx="2449427" cy="1518645"/>
          </a:xfrm>
          <a:prstGeom prst="rect">
            <a:avLst/>
          </a:prstGeom>
        </p:spPr>
      </p:pic>
    </p:spTree>
    <p:extLst>
      <p:ext uri="{BB962C8B-B14F-4D97-AF65-F5344CB8AC3E}">
        <p14:creationId xmlns:p14="http://schemas.microsoft.com/office/powerpoint/2010/main" val="1381526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0688" y="724673"/>
            <a:ext cx="8220075" cy="692238"/>
          </a:xfrm>
        </p:spPr>
        <p:txBody>
          <a:bodyPr>
            <a:noAutofit/>
          </a:bodyPr>
          <a:lstStyle/>
          <a:p>
            <a:r>
              <a:rPr lang="en-GB" dirty="0"/>
              <a:t>Body Parts</a:t>
            </a:r>
          </a:p>
        </p:txBody>
      </p:sp>
      <p:sp>
        <p:nvSpPr>
          <p:cNvPr id="7" name="Content Placeholder 6"/>
          <p:cNvSpPr>
            <a:spLocks noGrp="1"/>
          </p:cNvSpPr>
          <p:nvPr>
            <p:ph idx="1"/>
          </p:nvPr>
        </p:nvSpPr>
        <p:spPr>
          <a:xfrm>
            <a:off x="503238" y="1178013"/>
            <a:ext cx="7885113" cy="1878225"/>
          </a:xfrm>
        </p:spPr>
        <p:txBody>
          <a:bodyPr>
            <a:noAutofit/>
          </a:bodyPr>
          <a:lstStyle/>
          <a:p>
            <a:pPr marL="0" indent="0" algn="ctr">
              <a:buNone/>
            </a:pPr>
            <a:r>
              <a:rPr lang="en-GB" dirty="0"/>
              <a:t>Different parts of the body even had a wergild value. So if you lost a finger in a fight, your attacker would have to pay you compensation.</a:t>
            </a:r>
          </a:p>
          <a:p>
            <a:pPr marL="0" indent="0" algn="ctr">
              <a:buNone/>
            </a:pPr>
            <a:r>
              <a:rPr lang="en-GB" dirty="0"/>
              <a:t>Look at the chart showing how much different body parts were worth in the wergild system. Use the chart to help you work out how much compensation you would get for the missing body parts on your </a:t>
            </a:r>
            <a:r>
              <a:rPr lang="en-GB" b="1" dirty="0"/>
              <a:t>Missing Body Parts Card.</a:t>
            </a:r>
          </a:p>
        </p:txBody>
      </p:sp>
      <p:graphicFrame>
        <p:nvGraphicFramePr>
          <p:cNvPr id="10" name="Table 9"/>
          <p:cNvGraphicFramePr>
            <a:graphicFrameLocks noGrp="1"/>
          </p:cNvGraphicFramePr>
          <p:nvPr>
            <p:extLst>
              <p:ext uri="{D42A27DB-BD31-4B8C-83A1-F6EECF244321}">
                <p14:modId xmlns:p14="http://schemas.microsoft.com/office/powerpoint/2010/main" val="708618637"/>
              </p:ext>
            </p:extLst>
          </p:nvPr>
        </p:nvGraphicFramePr>
        <p:xfrm>
          <a:off x="815546" y="2899714"/>
          <a:ext cx="5082746" cy="3097537"/>
        </p:xfrm>
        <a:graphic>
          <a:graphicData uri="http://schemas.openxmlformats.org/drawingml/2006/table">
            <a:tbl>
              <a:tblPr firstRow="1" bandRow="1">
                <a:tableStyleId>{5C22544A-7EE6-4342-B048-85BDC9FD1C3A}</a:tableStyleId>
              </a:tblPr>
              <a:tblGrid>
                <a:gridCol w="2957384">
                  <a:extLst>
                    <a:ext uri="{9D8B030D-6E8A-4147-A177-3AD203B41FA5}">
                      <a16:colId xmlns:a16="http://schemas.microsoft.com/office/drawing/2014/main" val="20000"/>
                    </a:ext>
                  </a:extLst>
                </a:gridCol>
                <a:gridCol w="2125362">
                  <a:extLst>
                    <a:ext uri="{9D8B030D-6E8A-4147-A177-3AD203B41FA5}">
                      <a16:colId xmlns:a16="http://schemas.microsoft.com/office/drawing/2014/main" val="20001"/>
                    </a:ext>
                  </a:extLst>
                </a:gridCol>
              </a:tblGrid>
              <a:tr h="395422">
                <a:tc>
                  <a:txBody>
                    <a:bodyPr/>
                    <a:lstStyle/>
                    <a:p>
                      <a:r>
                        <a:rPr lang="en-GB" dirty="0"/>
                        <a:t>Body Part</a:t>
                      </a:r>
                    </a:p>
                  </a:txBody>
                  <a:tcPr>
                    <a:solidFill>
                      <a:srgbClr val="7FAA5B"/>
                    </a:solidFill>
                  </a:tcPr>
                </a:tc>
                <a:tc>
                  <a:txBody>
                    <a:bodyPr/>
                    <a:lstStyle/>
                    <a:p>
                      <a:r>
                        <a:rPr lang="en-GB" dirty="0"/>
                        <a:t>Wergild Value</a:t>
                      </a:r>
                    </a:p>
                  </a:txBody>
                  <a:tcPr>
                    <a:solidFill>
                      <a:srgbClr val="7FAA5B"/>
                    </a:solidFill>
                  </a:tcPr>
                </a:tc>
                <a:extLst>
                  <a:ext uri="{0D108BD9-81ED-4DB2-BD59-A6C34878D82A}">
                    <a16:rowId xmlns:a16="http://schemas.microsoft.com/office/drawing/2014/main" val="10000"/>
                  </a:ext>
                </a:extLst>
              </a:tr>
              <a:tr h="540423">
                <a:tc>
                  <a:txBody>
                    <a:bodyPr/>
                    <a:lstStyle/>
                    <a:p>
                      <a:r>
                        <a:rPr lang="en-GB" dirty="0"/>
                        <a:t>Broken tooth</a:t>
                      </a:r>
                    </a:p>
                  </a:txBody>
                  <a:tcPr anchor="ctr">
                    <a:solidFill>
                      <a:srgbClr val="C6FAD2"/>
                    </a:solidFill>
                  </a:tcPr>
                </a:tc>
                <a:tc>
                  <a:txBody>
                    <a:bodyPr/>
                    <a:lstStyle/>
                    <a:p>
                      <a:r>
                        <a:rPr lang="en-GB" dirty="0"/>
                        <a:t>1 shilling</a:t>
                      </a:r>
                    </a:p>
                  </a:txBody>
                  <a:tcPr anchor="ctr">
                    <a:solidFill>
                      <a:srgbClr val="C6FAD2"/>
                    </a:solidFill>
                  </a:tcPr>
                </a:tc>
                <a:extLst>
                  <a:ext uri="{0D108BD9-81ED-4DB2-BD59-A6C34878D82A}">
                    <a16:rowId xmlns:a16="http://schemas.microsoft.com/office/drawing/2014/main" val="10001"/>
                  </a:ext>
                </a:extLst>
              </a:tr>
              <a:tr h="540423">
                <a:tc>
                  <a:txBody>
                    <a:bodyPr/>
                    <a:lstStyle/>
                    <a:p>
                      <a:r>
                        <a:rPr lang="en-GB" dirty="0"/>
                        <a:t>Broken nose</a:t>
                      </a:r>
                    </a:p>
                  </a:txBody>
                  <a:tcPr anchor="ctr">
                    <a:solidFill>
                      <a:srgbClr val="FAFBC5"/>
                    </a:solidFill>
                  </a:tcPr>
                </a:tc>
                <a:tc>
                  <a:txBody>
                    <a:bodyPr/>
                    <a:lstStyle/>
                    <a:p>
                      <a:r>
                        <a:rPr lang="en-GB" dirty="0"/>
                        <a:t>10 shilling</a:t>
                      </a:r>
                    </a:p>
                  </a:txBody>
                  <a:tcPr anchor="ctr">
                    <a:solidFill>
                      <a:srgbClr val="FAFBC5"/>
                    </a:solidFill>
                  </a:tcPr>
                </a:tc>
                <a:extLst>
                  <a:ext uri="{0D108BD9-81ED-4DB2-BD59-A6C34878D82A}">
                    <a16:rowId xmlns:a16="http://schemas.microsoft.com/office/drawing/2014/main" val="10002"/>
                  </a:ext>
                </a:extLst>
              </a:tr>
              <a:tr h="540423">
                <a:tc>
                  <a:txBody>
                    <a:bodyPr/>
                    <a:lstStyle/>
                    <a:p>
                      <a:r>
                        <a:rPr lang="en-GB" dirty="0"/>
                        <a:t>Lost Finger</a:t>
                      </a:r>
                    </a:p>
                  </a:txBody>
                  <a:tcPr anchor="ctr">
                    <a:solidFill>
                      <a:srgbClr val="C6FAD2"/>
                    </a:solidFill>
                  </a:tcPr>
                </a:tc>
                <a:tc>
                  <a:txBody>
                    <a:bodyPr/>
                    <a:lstStyle/>
                    <a:p>
                      <a:r>
                        <a:rPr lang="en-GB" dirty="0"/>
                        <a:t>6 shillings</a:t>
                      </a:r>
                    </a:p>
                  </a:txBody>
                  <a:tcPr anchor="ctr">
                    <a:solidFill>
                      <a:srgbClr val="C6FAD2"/>
                    </a:solidFill>
                  </a:tcPr>
                </a:tc>
                <a:extLst>
                  <a:ext uri="{0D108BD9-81ED-4DB2-BD59-A6C34878D82A}">
                    <a16:rowId xmlns:a16="http://schemas.microsoft.com/office/drawing/2014/main" val="10003"/>
                  </a:ext>
                </a:extLst>
              </a:tr>
              <a:tr h="540423">
                <a:tc>
                  <a:txBody>
                    <a:bodyPr/>
                    <a:lstStyle/>
                    <a:p>
                      <a:r>
                        <a:rPr lang="en-GB" dirty="0"/>
                        <a:t>Lost thumb</a:t>
                      </a:r>
                    </a:p>
                  </a:txBody>
                  <a:tcPr anchor="ctr">
                    <a:solidFill>
                      <a:srgbClr val="FAFBC5"/>
                    </a:solidFill>
                  </a:tcPr>
                </a:tc>
                <a:tc>
                  <a:txBody>
                    <a:bodyPr/>
                    <a:lstStyle/>
                    <a:p>
                      <a:r>
                        <a:rPr lang="en-GB" dirty="0"/>
                        <a:t>20 shillings</a:t>
                      </a:r>
                    </a:p>
                  </a:txBody>
                  <a:tcPr anchor="ctr">
                    <a:solidFill>
                      <a:srgbClr val="FAFBC5"/>
                    </a:solidFill>
                  </a:tcPr>
                </a:tc>
                <a:extLst>
                  <a:ext uri="{0D108BD9-81ED-4DB2-BD59-A6C34878D82A}">
                    <a16:rowId xmlns:a16="http://schemas.microsoft.com/office/drawing/2014/main" val="10004"/>
                  </a:ext>
                </a:extLst>
              </a:tr>
              <a:tr h="540423">
                <a:tc>
                  <a:txBody>
                    <a:bodyPr/>
                    <a:lstStyle/>
                    <a:p>
                      <a:r>
                        <a:rPr lang="en-GB" dirty="0"/>
                        <a:t>Lost foot</a:t>
                      </a:r>
                    </a:p>
                  </a:txBody>
                  <a:tcPr anchor="ctr">
                    <a:solidFill>
                      <a:srgbClr val="C6FAD2"/>
                    </a:solidFill>
                  </a:tcPr>
                </a:tc>
                <a:tc>
                  <a:txBody>
                    <a:bodyPr/>
                    <a:lstStyle/>
                    <a:p>
                      <a:r>
                        <a:rPr lang="en-GB" dirty="0"/>
                        <a:t>50 shillings</a:t>
                      </a:r>
                    </a:p>
                  </a:txBody>
                  <a:tcPr anchor="ctr">
                    <a:solidFill>
                      <a:srgbClr val="C6FAD2"/>
                    </a:solidFill>
                  </a:tcPr>
                </a:tc>
                <a:extLst>
                  <a:ext uri="{0D108BD9-81ED-4DB2-BD59-A6C34878D82A}">
                    <a16:rowId xmlns:a16="http://schemas.microsoft.com/office/drawing/2014/main" val="10005"/>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8040" y="3325618"/>
            <a:ext cx="427780" cy="48396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860" y="3883451"/>
            <a:ext cx="353335" cy="47040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734" y="4554685"/>
            <a:ext cx="955589" cy="2873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0995" y="5061441"/>
            <a:ext cx="795068" cy="30795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3696" y="5473242"/>
            <a:ext cx="588689" cy="52000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8551" b="68521"/>
          <a:stretch/>
        </p:blipFill>
        <p:spPr>
          <a:xfrm>
            <a:off x="5519324" y="2108886"/>
            <a:ext cx="3361064" cy="4242487"/>
          </a:xfrm>
          <a:prstGeom prst="rect">
            <a:avLst/>
          </a:prstGeom>
        </p:spPr>
      </p:pic>
      <p:pic>
        <p:nvPicPr>
          <p:cNvPr id="18" name="Pair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357397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2142309"/>
            <a:ext cx="8137525" cy="2978331"/>
          </a:xfrm>
          <a:prstGeom prst="rect">
            <a:avLst/>
          </a:prstGeom>
          <a:solidFill>
            <a:srgbClr val="C6F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20688" y="728663"/>
            <a:ext cx="8220075" cy="692238"/>
          </a:xfrm>
        </p:spPr>
        <p:txBody>
          <a:bodyPr>
            <a:noAutofit/>
          </a:bodyPr>
          <a:lstStyle/>
          <a:p>
            <a:r>
              <a:rPr lang="en-GB" dirty="0"/>
              <a:t>Crimes and Punishments</a:t>
            </a:r>
          </a:p>
        </p:txBody>
      </p:sp>
      <p:sp>
        <p:nvSpPr>
          <p:cNvPr id="7" name="Content Placeholder 6"/>
          <p:cNvSpPr>
            <a:spLocks noGrp="1"/>
          </p:cNvSpPr>
          <p:nvPr>
            <p:ph idx="1"/>
          </p:nvPr>
        </p:nvSpPr>
        <p:spPr>
          <a:xfrm>
            <a:off x="755649" y="2120891"/>
            <a:ext cx="3960596" cy="1878225"/>
          </a:xfrm>
        </p:spPr>
        <p:txBody>
          <a:bodyPr>
            <a:noAutofit/>
          </a:bodyPr>
          <a:lstStyle/>
          <a:p>
            <a:pPr marL="0" indent="0">
              <a:buNone/>
            </a:pPr>
            <a:r>
              <a:rPr lang="en-GB" dirty="0"/>
              <a:t>Discuss the scenarios you have been given with the other children in your group. Based on what you have learnt in the lesson so far, can you decide on a likely Anglo-Saxon punishment and a likely modern day punishment. Make sure you are able to explain your choices and be ready to feed your ideas back to the rest of the class.</a:t>
            </a:r>
            <a:endParaRPr lang="en-GB" b="1" dirty="0"/>
          </a:p>
        </p:txBody>
      </p:sp>
      <p:pic>
        <p:nvPicPr>
          <p:cNvPr id="15"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246" y="1533964"/>
            <a:ext cx="3233740" cy="4572985"/>
          </a:xfrm>
          <a:prstGeom prst="rect">
            <a:avLst/>
          </a:prstGeom>
          <a:ln>
            <a:solidFill>
              <a:schemeClr val="tx1"/>
            </a:solidFill>
          </a:ln>
        </p:spPr>
      </p:pic>
    </p:spTree>
    <p:extLst>
      <p:ext uri="{BB962C8B-B14F-4D97-AF65-F5344CB8AC3E}">
        <p14:creationId xmlns:p14="http://schemas.microsoft.com/office/powerpoint/2010/main" val="3651692429"/>
      </p:ext>
    </p:extLst>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1253</TotalTime>
  <Words>1176</Words>
  <Application>Microsoft Office PowerPoint</Application>
  <PresentationFormat>On-screen Show (4:3)</PresentationFormat>
  <Paragraphs>104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Sassoon Infant Md</vt:lpstr>
      <vt:lpstr>BPreplay</vt:lpstr>
      <vt:lpstr>Calibri</vt:lpstr>
      <vt:lpstr>Sassoon Infant Rg</vt:lpstr>
      <vt:lpstr>Office Theme</vt:lpstr>
      <vt:lpstr>History</vt:lpstr>
      <vt:lpstr>PowerPoint Presentation</vt:lpstr>
      <vt:lpstr>PowerPoint Presentation</vt:lpstr>
      <vt:lpstr>Fair or Foul?</vt:lpstr>
      <vt:lpstr>Anglo-Saxon Justice System</vt:lpstr>
      <vt:lpstr>Types of Punishments</vt:lpstr>
      <vt:lpstr>Wergild</vt:lpstr>
      <vt:lpstr>Body Parts</vt:lpstr>
      <vt:lpstr>Crimes and Punishments</vt:lpstr>
      <vt:lpstr>Anglo-Saxon Courts</vt:lpstr>
      <vt:lpstr>Ordeals</vt:lpstr>
      <vt:lpstr>Viking Justice System</vt:lpstr>
      <vt:lpstr>Viking Justice System</vt:lpstr>
      <vt:lpstr>Viking Justice System</vt:lpstr>
      <vt:lpstr>Viking Justice System</vt:lpstr>
      <vt:lpstr>Viking Justice System</vt:lpstr>
      <vt:lpstr>Viking Justice System</vt:lpstr>
      <vt:lpstr>Anglo-Saxons and Vikings Vs Modern Britain Justice Systems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Maurice Stubbs</cp:lastModifiedBy>
  <cp:revision>96</cp:revision>
  <dcterms:created xsi:type="dcterms:W3CDTF">2014-10-01T16:09:27Z</dcterms:created>
  <dcterms:modified xsi:type="dcterms:W3CDTF">2019-03-22T10:54:47Z</dcterms:modified>
</cp:coreProperties>
</file>