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8" r:id="rId4"/>
    <p:sldId id="290" r:id="rId5"/>
    <p:sldId id="279" r:id="rId6"/>
    <p:sldId id="289" r:id="rId7"/>
    <p:sldId id="281" r:id="rId8"/>
    <p:sldId id="282" r:id="rId9"/>
    <p:sldId id="283" r:id="rId10"/>
    <p:sldId id="284" r:id="rId11"/>
    <p:sldId id="286" r:id="rId12"/>
    <p:sldId id="287" r:id="rId13"/>
    <p:sldId id="288" r:id="rId1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0" autoAdjust="0"/>
    <p:restoredTop sz="94660"/>
  </p:normalViewPr>
  <p:slideViewPr>
    <p:cSldViewPr>
      <p:cViewPr varScale="1">
        <p:scale>
          <a:sx n="83" d="100"/>
          <a:sy n="83" d="100"/>
        </p:scale>
        <p:origin x="-19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0156-9F63-432A-AD40-D8B328B326B5}" type="datetimeFigureOut">
              <a:rPr lang="en-GB" smtClean="0"/>
              <a:pPr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884-277C-448C-9E02-3A1B162C698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4204205"/>
              </p:ext>
            </p:extLst>
          </p:nvPr>
        </p:nvGraphicFramePr>
        <p:xfrm>
          <a:off x="179512" y="1052736"/>
          <a:ext cx="8784976" cy="2490463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562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</a:t>
                      </a:r>
                      <a:r>
                        <a:rPr lang="en-GB" sz="16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Y6 (Algebra)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16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1600" dirty="0" smtClean="0">
                          <a:latin typeface="Comic Sans MS"/>
                          <a:ea typeface="Calibri"/>
                          <a:cs typeface="Times New Roman"/>
                        </a:rPr>
                        <a:t>22.2.21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2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solve algebraic calculations and problems using inputs and outputs.</a:t>
                      </a:r>
                      <a:endParaRPr lang="en-GB" sz="2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solve the missing input by working backwards from the output and using the opposite operations.</a:t>
                      </a:r>
                      <a:endParaRPr lang="en-GB" sz="2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https://i.ytimg.com/vi/OU87O69sTLM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283966" cy="3212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87824" y="5013176"/>
            <a:ext cx="123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Lucida Calligraphy" pitchFamily="66" charset="0"/>
              </a:rPr>
              <a:t>Using </a:t>
            </a:r>
          </a:p>
          <a:p>
            <a:pPr algn="ctr"/>
            <a:r>
              <a:rPr lang="en-GB" sz="2400" b="1" dirty="0" smtClean="0">
                <a:latin typeface="Lucida Calligraphy" pitchFamily="66" charset="0"/>
              </a:rPr>
              <a:t>it</a:t>
            </a:r>
            <a:endParaRPr lang="en-GB" sz="2400" b="1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C3B06DA-DA90-4982-B230-D516F334B2D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output for the following rules where a = 10.</a:t>
            </a:r>
            <a:r>
              <a:rPr lang="en-GB" sz="2000" b="1" dirty="0"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E481EBB-769C-554A-AFB0-1D6826BD8262}"/>
              </a:ext>
            </a:extLst>
          </p:cNvPr>
          <p:cNvSpPr/>
          <p:nvPr/>
        </p:nvSpPr>
        <p:spPr>
          <a:xfrm>
            <a:off x="1252164" y="1998809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</a:t>
            </a:r>
            <a:r>
              <a:rPr lang="en-US" sz="2000" b="1" baseline="30000" dirty="0">
                <a:latin typeface="Century Gothic" panose="020B0502020202020204" pitchFamily="34" charset="0"/>
              </a:rPr>
              <a:t>2</a:t>
            </a:r>
            <a:r>
              <a:rPr lang="en-US" sz="2000" b="1" dirty="0">
                <a:latin typeface="Century Gothic" panose="020B0502020202020204" pitchFamily="34" charset="0"/>
              </a:rPr>
              <a:t> + 25</a:t>
            </a:r>
            <a:r>
              <a:rPr lang="en-US" sz="2000" b="1" baseline="30000" dirty="0">
                <a:latin typeface="Century Gothic" panose="020B0502020202020204" pitchFamily="34" charset="0"/>
              </a:rPr>
              <a:t>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FEA578DF-DEA2-7D46-8B78-D6FF03203F44}"/>
              </a:ext>
            </a:extLst>
          </p:cNvPr>
          <p:cNvSpPr/>
          <p:nvPr/>
        </p:nvSpPr>
        <p:spPr>
          <a:xfrm>
            <a:off x="1252164" y="3065630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(2a + 5) ÷ 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85CF3E4-4C8F-BC46-AE6D-CA281C7527E8}"/>
              </a:ext>
            </a:extLst>
          </p:cNvPr>
          <p:cNvSpPr/>
          <p:nvPr/>
        </p:nvSpPr>
        <p:spPr>
          <a:xfrm>
            <a:off x="1252164" y="4132451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(a ÷ 2) x 10 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="" xmlns:a16="http://schemas.microsoft.com/office/drawing/2014/main" id="{1DBC148B-E9BD-46AD-B8C2-824B2FBD2113}"/>
              </a:ext>
            </a:extLst>
          </p:cNvPr>
          <p:cNvSpPr/>
          <p:nvPr/>
        </p:nvSpPr>
        <p:spPr>
          <a:xfrm>
            <a:off x="5979949" y="1998809"/>
            <a:ext cx="1311877" cy="76064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125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="" xmlns:a16="http://schemas.microsoft.com/office/drawing/2014/main" id="{250DA0F5-BFD2-4D7A-8732-CEC515569041}"/>
              </a:ext>
            </a:extLst>
          </p:cNvPr>
          <p:cNvSpPr/>
          <p:nvPr/>
        </p:nvSpPr>
        <p:spPr>
          <a:xfrm>
            <a:off x="5979949" y="3065630"/>
            <a:ext cx="1311877" cy="76064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="" xmlns:a16="http://schemas.microsoft.com/office/drawing/2014/main" id="{E8BB1A71-7C7F-4036-B1F7-87CBBD352A56}"/>
              </a:ext>
            </a:extLst>
          </p:cNvPr>
          <p:cNvSpPr/>
          <p:nvPr/>
        </p:nvSpPr>
        <p:spPr>
          <a:xfrm>
            <a:off x="5979949" y="4132451"/>
            <a:ext cx="1311877" cy="76064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</a:t>
            </a:r>
          </a:p>
        </p:txBody>
      </p:sp>
    </p:spTree>
    <p:extLst>
      <p:ext uri="{BB962C8B-B14F-4D97-AF65-F5344CB8AC3E}">
        <p14:creationId xmlns="" xmlns:p14="http://schemas.microsoft.com/office/powerpoint/2010/main" val="275038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output to the correct expression, where a = 3.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C28A3C08-6267-A848-819F-C4096F1EFE7D}"/>
              </a:ext>
            </a:extLst>
          </p:cNvPr>
          <p:cNvSpPr/>
          <p:nvPr/>
        </p:nvSpPr>
        <p:spPr>
          <a:xfrm>
            <a:off x="977381" y="1596300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10a – a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6ADD4F6-09E6-A24B-AF56-7DF964796F5F}"/>
              </a:ext>
            </a:extLst>
          </p:cNvPr>
          <p:cNvSpPr/>
          <p:nvPr/>
        </p:nvSpPr>
        <p:spPr>
          <a:xfrm>
            <a:off x="977381" y="2767248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(3a – 2) x 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E351C3E-4D91-3E47-BC12-6EB78289E952}"/>
              </a:ext>
            </a:extLst>
          </p:cNvPr>
          <p:cNvSpPr/>
          <p:nvPr/>
        </p:nvSpPr>
        <p:spPr>
          <a:xfrm>
            <a:off x="977381" y="3938196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10a – 7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0E077C4B-8132-B447-ABD7-8015611699E3}"/>
              </a:ext>
            </a:extLst>
          </p:cNvPr>
          <p:cNvSpPr/>
          <p:nvPr/>
        </p:nvSpPr>
        <p:spPr>
          <a:xfrm>
            <a:off x="6232607" y="1596300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8E3E6205-07AE-8247-9B3C-CAFDB0EF170C}"/>
              </a:ext>
            </a:extLst>
          </p:cNvPr>
          <p:cNvSpPr/>
          <p:nvPr/>
        </p:nvSpPr>
        <p:spPr>
          <a:xfrm>
            <a:off x="6232607" y="2767248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C81217D8-9585-5344-BCA9-4FF337EEA464}"/>
              </a:ext>
            </a:extLst>
          </p:cNvPr>
          <p:cNvSpPr/>
          <p:nvPr/>
        </p:nvSpPr>
        <p:spPr>
          <a:xfrm>
            <a:off x="6232607" y="3938196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C91B081-51FE-4187-B7D9-AD234F4DC36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533859" y="1977487"/>
            <a:ext cx="2698748" cy="2466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47F5847-155A-4A17-A938-9A55DE57B5EF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533859" y="2102506"/>
            <a:ext cx="2698748" cy="1241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4D50843-6441-45F3-BE02-2801C0E733D1}"/>
              </a:ext>
            </a:extLst>
          </p:cNvPr>
          <p:cNvCxnSpPr>
            <a:cxnSpLocks/>
          </p:cNvCxnSpPr>
          <p:nvPr/>
        </p:nvCxnSpPr>
        <p:spPr>
          <a:xfrm flipV="1">
            <a:off x="3533859" y="3343510"/>
            <a:ext cx="2698748" cy="1125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3146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8580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Jack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using the expression (2a + 2) ÷ 2. </a:t>
            </a:r>
          </a:p>
          <a:p>
            <a:pPr lvl="0" algn="ctr" defTabSz="685800">
              <a:defRPr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Calculate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value of a when his outputs are: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F294C6-7DBF-7249-B7B6-C2D788760548}"/>
              </a:ext>
            </a:extLst>
          </p:cNvPr>
          <p:cNvSpPr txBox="1"/>
          <p:nvPr/>
        </p:nvSpPr>
        <p:spPr>
          <a:xfrm>
            <a:off x="-983673" y="1870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B64F213-882B-6149-9E2A-3EF2782B826E}"/>
              </a:ext>
            </a:extLst>
          </p:cNvPr>
          <p:cNvSpPr/>
          <p:nvPr/>
        </p:nvSpPr>
        <p:spPr>
          <a:xfrm>
            <a:off x="3059123" y="1884880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0660AAE-B1B7-A947-AE4F-2FC8713A2CCB}"/>
              </a:ext>
            </a:extLst>
          </p:cNvPr>
          <p:cNvSpPr/>
          <p:nvPr/>
        </p:nvSpPr>
        <p:spPr>
          <a:xfrm>
            <a:off x="3059123" y="2446047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9E7F3C49-DC49-4444-9914-C5EAFEAC7F32}"/>
              </a:ext>
            </a:extLst>
          </p:cNvPr>
          <p:cNvSpPr/>
          <p:nvPr/>
        </p:nvSpPr>
        <p:spPr>
          <a:xfrm>
            <a:off x="3059123" y="3007214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60752039-4075-5F4A-B52F-29C1BED026D6}"/>
              </a:ext>
            </a:extLst>
          </p:cNvPr>
          <p:cNvSpPr/>
          <p:nvPr/>
        </p:nvSpPr>
        <p:spPr>
          <a:xfrm>
            <a:off x="5257868" y="1884880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3E7FDF58-DC82-8045-BB17-8DFEC67DFD1C}"/>
              </a:ext>
            </a:extLst>
          </p:cNvPr>
          <p:cNvSpPr/>
          <p:nvPr/>
        </p:nvSpPr>
        <p:spPr>
          <a:xfrm>
            <a:off x="5257868" y="2446047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7E7D8BB-FAB9-3741-8B45-F6767001A93E}"/>
              </a:ext>
            </a:extLst>
          </p:cNvPr>
          <p:cNvSpPr/>
          <p:nvPr/>
        </p:nvSpPr>
        <p:spPr>
          <a:xfrm>
            <a:off x="5257868" y="3007214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7D0E18F1-B249-C644-AF9C-B4BC3E4CA053}"/>
              </a:ext>
            </a:extLst>
          </p:cNvPr>
          <p:cNvCxnSpPr/>
          <p:nvPr/>
        </p:nvCxnSpPr>
        <p:spPr>
          <a:xfrm>
            <a:off x="3675016" y="2124460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97E9D8F-1503-7542-A564-51B2CF40FDD1}"/>
              </a:ext>
            </a:extLst>
          </p:cNvPr>
          <p:cNvCxnSpPr/>
          <p:nvPr/>
        </p:nvCxnSpPr>
        <p:spPr>
          <a:xfrm>
            <a:off x="3672915" y="2669858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CFD772DA-833E-0C4E-B7DF-89900A21F2DD}"/>
              </a:ext>
            </a:extLst>
          </p:cNvPr>
          <p:cNvCxnSpPr/>
          <p:nvPr/>
        </p:nvCxnSpPr>
        <p:spPr>
          <a:xfrm>
            <a:off x="3683365" y="3248133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F688E527-1DDC-1B4C-A9E4-C69B72660DAB}"/>
              </a:ext>
            </a:extLst>
          </p:cNvPr>
          <p:cNvSpPr/>
          <p:nvPr/>
        </p:nvSpPr>
        <p:spPr>
          <a:xfrm>
            <a:off x="3635896" y="1124744"/>
            <a:ext cx="1664287" cy="57398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(2a + 2) ÷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64502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Top tip: </a:t>
            </a:r>
          </a:p>
          <a:p>
            <a:r>
              <a:rPr lang="en-GB" sz="2400" dirty="0" smtClean="0"/>
              <a:t>Start with the answer (OUTPUT), work backwards and do the opposite (inverse).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Start with 8, then x 2, then – 2 then ÷2.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Start with 12, then x 2, then – 2 then ÷2.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Start with 26, then x 2, then – 2 then ÷2.</a:t>
            </a:r>
          </a:p>
        </p:txBody>
      </p:sp>
    </p:spTree>
    <p:extLst>
      <p:ext uri="{BB962C8B-B14F-4D97-AF65-F5344CB8AC3E}">
        <p14:creationId xmlns="" xmlns:p14="http://schemas.microsoft.com/office/powerpoint/2010/main" val="291843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is using the expression (2a + 2) ÷ 2.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value of a when his outputs are: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F294C6-7DBF-7249-B7B6-C2D788760548}"/>
              </a:ext>
            </a:extLst>
          </p:cNvPr>
          <p:cNvSpPr txBox="1"/>
          <p:nvPr/>
        </p:nvSpPr>
        <p:spPr>
          <a:xfrm>
            <a:off x="-983673" y="1870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B64F213-882B-6149-9E2A-3EF2782B826E}"/>
              </a:ext>
            </a:extLst>
          </p:cNvPr>
          <p:cNvSpPr/>
          <p:nvPr/>
        </p:nvSpPr>
        <p:spPr>
          <a:xfrm>
            <a:off x="3175274" y="3344654"/>
            <a:ext cx="609840" cy="47916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0660AAE-B1B7-A947-AE4F-2FC8713A2CCB}"/>
              </a:ext>
            </a:extLst>
          </p:cNvPr>
          <p:cNvSpPr/>
          <p:nvPr/>
        </p:nvSpPr>
        <p:spPr>
          <a:xfrm>
            <a:off x="3175274" y="3905821"/>
            <a:ext cx="609840" cy="47916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9E7F3C49-DC49-4444-9914-C5EAFEAC7F32}"/>
              </a:ext>
            </a:extLst>
          </p:cNvPr>
          <p:cNvSpPr/>
          <p:nvPr/>
        </p:nvSpPr>
        <p:spPr>
          <a:xfrm>
            <a:off x="3175274" y="4466988"/>
            <a:ext cx="609840" cy="47916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60752039-4075-5F4A-B52F-29C1BED026D6}"/>
              </a:ext>
            </a:extLst>
          </p:cNvPr>
          <p:cNvSpPr/>
          <p:nvPr/>
        </p:nvSpPr>
        <p:spPr>
          <a:xfrm>
            <a:off x="5374019" y="3344654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3E7FDF58-DC82-8045-BB17-8DFEC67DFD1C}"/>
              </a:ext>
            </a:extLst>
          </p:cNvPr>
          <p:cNvSpPr/>
          <p:nvPr/>
        </p:nvSpPr>
        <p:spPr>
          <a:xfrm>
            <a:off x="5374019" y="3905821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7E7D8BB-FAB9-3741-8B45-F6767001A93E}"/>
              </a:ext>
            </a:extLst>
          </p:cNvPr>
          <p:cNvSpPr/>
          <p:nvPr/>
        </p:nvSpPr>
        <p:spPr>
          <a:xfrm>
            <a:off x="5374019" y="4466988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7D0E18F1-B249-C644-AF9C-B4BC3E4CA053}"/>
              </a:ext>
            </a:extLst>
          </p:cNvPr>
          <p:cNvCxnSpPr/>
          <p:nvPr/>
        </p:nvCxnSpPr>
        <p:spPr>
          <a:xfrm>
            <a:off x="3791167" y="3584234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97E9D8F-1503-7542-A564-51B2CF40FDD1}"/>
              </a:ext>
            </a:extLst>
          </p:cNvPr>
          <p:cNvCxnSpPr/>
          <p:nvPr/>
        </p:nvCxnSpPr>
        <p:spPr>
          <a:xfrm>
            <a:off x="3789066" y="4129632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CFD772DA-833E-0C4E-B7DF-89900A21F2DD}"/>
              </a:ext>
            </a:extLst>
          </p:cNvPr>
          <p:cNvCxnSpPr/>
          <p:nvPr/>
        </p:nvCxnSpPr>
        <p:spPr>
          <a:xfrm>
            <a:off x="3799516" y="4707907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F688E527-1DDC-1B4C-A9E4-C69B72660DAB}"/>
              </a:ext>
            </a:extLst>
          </p:cNvPr>
          <p:cNvSpPr/>
          <p:nvPr/>
        </p:nvSpPr>
        <p:spPr>
          <a:xfrm>
            <a:off x="3752047" y="2584518"/>
            <a:ext cx="1664287" cy="57398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(2a + 2) ÷ 2</a:t>
            </a:r>
          </a:p>
        </p:txBody>
      </p:sp>
    </p:spTree>
    <p:extLst>
      <p:ext uri="{BB962C8B-B14F-4D97-AF65-F5344CB8AC3E}">
        <p14:creationId xmlns="" xmlns:p14="http://schemas.microsoft.com/office/powerpoint/2010/main" val="15400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b="1" u="sng" dirty="0" smtClean="0">
                <a:latin typeface="Comic Sans MS" pitchFamily="66" charset="0"/>
              </a:rPr>
              <a:t>Year 6</a:t>
            </a: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1)      20 – 4 x 2 =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2)    2/5 </a:t>
            </a:r>
            <a:r>
              <a:rPr lang="en-GB" sz="2800" dirty="0" smtClean="0">
                <a:latin typeface="Comic Sans MS"/>
              </a:rPr>
              <a:t>÷ 2 = </a:t>
            </a:r>
            <a:r>
              <a:rPr lang="en-GB" sz="2800" dirty="0" smtClean="0">
                <a:latin typeface="Comic Sans MS" pitchFamily="66" charset="0"/>
              </a:rPr>
              <a:t>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3)    </a:t>
            </a:r>
            <a:r>
              <a:rPr lang="en-GB" sz="6000" dirty="0" smtClean="0">
                <a:latin typeface="Comic Sans MS" pitchFamily="66" charset="0"/>
              </a:rPr>
              <a:t>1</a:t>
            </a:r>
            <a:r>
              <a:rPr lang="en-GB" sz="2800" dirty="0" smtClean="0">
                <a:latin typeface="Comic Sans MS" pitchFamily="66" charset="0"/>
              </a:rPr>
              <a:t>1/5 – 1/4 =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4)    2,331 </a:t>
            </a:r>
            <a:r>
              <a:rPr lang="en-GB" sz="2800" dirty="0" smtClean="0">
                <a:latin typeface="Comic Sans MS"/>
              </a:rPr>
              <a:t>÷ 37 = </a:t>
            </a:r>
            <a:r>
              <a:rPr lang="en-GB" sz="2800" dirty="0" smtClean="0">
                <a:latin typeface="Comic Sans MS" pitchFamily="66" charset="0"/>
              </a:rPr>
              <a:t>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5)    3/4 + 7/8 =  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6)    3/4 </a:t>
            </a:r>
            <a:r>
              <a:rPr lang="en-GB" sz="2800" dirty="0" smtClean="0">
                <a:latin typeface="Comic Sans MS"/>
              </a:rPr>
              <a:t>÷ 2</a:t>
            </a:r>
            <a:r>
              <a:rPr lang="en-GB" sz="2800" dirty="0" smtClean="0">
                <a:latin typeface="Comic Sans MS" pitchFamily="66" charset="0"/>
              </a:rPr>
              <a:t> =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b="1" u="sng" dirty="0" smtClean="0">
                <a:latin typeface="Comic Sans MS" pitchFamily="66" charset="0"/>
              </a:rPr>
              <a:t>Year 6</a:t>
            </a: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1)   	12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2)   2/10 or 1/5</a:t>
            </a:r>
            <a:r>
              <a:rPr lang="en-GB" sz="2800" dirty="0" smtClean="0">
                <a:latin typeface="Comic Sans MS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3)    19/20 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4)    63</a:t>
            </a:r>
            <a:r>
              <a:rPr lang="en-GB" sz="2800" dirty="0" smtClean="0">
                <a:latin typeface="Comic Sans MS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5)    13/8 or </a:t>
            </a:r>
            <a:r>
              <a:rPr lang="en-GB" sz="6000" dirty="0" smtClean="0">
                <a:latin typeface="Comic Sans MS" pitchFamily="66" charset="0"/>
              </a:rPr>
              <a:t>1 </a:t>
            </a:r>
            <a:r>
              <a:rPr lang="en-GB" sz="2800" dirty="0" smtClean="0">
                <a:latin typeface="Comic Sans MS" pitchFamily="66" charset="0"/>
              </a:rPr>
              <a:t>5/8   </a:t>
            </a:r>
          </a:p>
          <a:p>
            <a:pPr marL="342900" indent="-342900"/>
            <a:endParaRPr lang="en-GB" sz="2800" dirty="0" smtClean="0">
              <a:latin typeface="Comic Sans MS" pitchFamily="66" charset="0"/>
            </a:endParaRPr>
          </a:p>
          <a:p>
            <a:pPr marL="342900" indent="-342900"/>
            <a:r>
              <a:rPr lang="en-GB" sz="2800" dirty="0" smtClean="0">
                <a:latin typeface="Comic Sans MS" pitchFamily="66" charset="0"/>
              </a:rPr>
              <a:t>6)    3/8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what is algebra for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what is algebra for kids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algebra ba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1735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212976"/>
            <a:ext cx="8856984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Algebra is the part of mathematics where the numbers have been replaced, often with letters. It is up to you to calculate what numbers each of the letters represent.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Here is an expression that has come from a function machine: Output = 𝟒</a:t>
            </a:r>
            <a:r>
              <a:rPr lang="en-GB" sz="3600" dirty="0" smtClean="0">
                <a:solidFill>
                  <a:srgbClr val="FF0000"/>
                </a:solidFill>
              </a:rPr>
              <a:t>𝒂</a:t>
            </a:r>
            <a:r>
              <a:rPr lang="en-GB" sz="3600" dirty="0" smtClean="0"/>
              <a:t>+</a:t>
            </a:r>
            <a:r>
              <a:rPr lang="en-GB" sz="3600" dirty="0" smtClean="0"/>
              <a:t>𝟑, which means 4 lots of </a:t>
            </a:r>
            <a:r>
              <a:rPr lang="en-GB" sz="3600" dirty="0" smtClean="0">
                <a:solidFill>
                  <a:srgbClr val="FF0000"/>
                </a:solidFill>
              </a:rPr>
              <a:t>a</a:t>
            </a:r>
            <a:r>
              <a:rPr lang="en-GB" sz="3600" dirty="0" smtClean="0"/>
              <a:t>, then add 3.</a:t>
            </a:r>
            <a:endParaRPr lang="en-GB" sz="3600" dirty="0" smtClean="0"/>
          </a:p>
          <a:p>
            <a:r>
              <a:rPr lang="en-GB" sz="3600" dirty="0" smtClean="0"/>
              <a:t> </a:t>
            </a:r>
          </a:p>
          <a:p>
            <a:r>
              <a:rPr lang="en-GB" sz="3600" dirty="0" smtClean="0"/>
              <a:t>•What is the output if the input, </a:t>
            </a:r>
            <a:r>
              <a:rPr lang="en-GB" sz="3600" dirty="0" smtClean="0">
                <a:solidFill>
                  <a:srgbClr val="FF0000"/>
                </a:solidFill>
              </a:rPr>
              <a:t>a</a:t>
            </a:r>
            <a:r>
              <a:rPr lang="en-GB" sz="3600" dirty="0" smtClean="0"/>
              <a:t>, is 7? </a:t>
            </a:r>
          </a:p>
          <a:p>
            <a:r>
              <a:rPr lang="en-GB" sz="3600" dirty="0" smtClean="0"/>
              <a:t>•What is the output if </a:t>
            </a:r>
            <a:r>
              <a:rPr lang="en-GB" sz="3600" dirty="0" smtClean="0"/>
              <a:t>the </a:t>
            </a:r>
            <a:r>
              <a:rPr lang="en-GB" sz="3600" dirty="0" smtClean="0"/>
              <a:t>input is 2.5? </a:t>
            </a:r>
          </a:p>
          <a:p>
            <a:r>
              <a:rPr lang="en-GB" sz="3600" dirty="0" smtClean="0"/>
              <a:t>•What is the input if the output is 63? </a:t>
            </a:r>
          </a:p>
        </p:txBody>
      </p:sp>
      <p:pic>
        <p:nvPicPr>
          <p:cNvPr id="1026" name="Picture 2" descr="http://1.bp.blogspot.com/-xm1P0al0q6M/UPjVroJ3-7I/AAAAAAAAA14/LTggayoKHKo/w1200-h630-p-k-no-nu/Function+Mach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551944"/>
            <a:ext cx="4392488" cy="23060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566124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4a + 3</a:t>
            </a:r>
            <a:endParaRPr lang="en-GB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Here is an expression that has come from a function machine: Output = 𝟒𝒂+𝟑</a:t>
            </a:r>
          </a:p>
          <a:p>
            <a:r>
              <a:rPr lang="en-GB" sz="3600" dirty="0" smtClean="0"/>
              <a:t> </a:t>
            </a:r>
          </a:p>
          <a:p>
            <a:r>
              <a:rPr lang="en-GB" sz="3600" dirty="0" smtClean="0"/>
              <a:t>•31 </a:t>
            </a:r>
          </a:p>
          <a:p>
            <a:r>
              <a:rPr lang="en-GB" sz="3600" dirty="0" smtClean="0"/>
              <a:t>•13 </a:t>
            </a:r>
          </a:p>
          <a:p>
            <a:r>
              <a:rPr lang="en-GB" sz="3600" dirty="0" smtClean="0"/>
              <a:t>•15 </a:t>
            </a:r>
          </a:p>
        </p:txBody>
      </p:sp>
      <p:pic>
        <p:nvPicPr>
          <p:cNvPr id="1026" name="Picture 2" descr="http://1.bp.blogspot.com/-xm1P0al0q6M/UPjVroJ3-7I/AAAAAAAAA14/LTggayoKHKo/w1200-h630-p-k-no-nu/Function+Mach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5571323" cy="29249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537321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4a + 3</a:t>
            </a:r>
            <a:endParaRPr lang="en-GB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the algebraic rules look like for the following functions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Let’s sa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 that the number going in (INPUT) is ‘a’ and the answer coming out (OUTPUT) is ‘b’.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DB757-2B91-0541-806B-49F27FB4B8EE}"/>
              </a:ext>
            </a:extLst>
          </p:cNvPr>
          <p:cNvSpPr txBox="1"/>
          <p:nvPr/>
        </p:nvSpPr>
        <p:spPr>
          <a:xfrm>
            <a:off x="458222" y="2390551"/>
            <a:ext cx="1468785" cy="9635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a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DD873FB-ED2A-664C-B5E5-F5570DA43404}"/>
              </a:ext>
            </a:extLst>
          </p:cNvPr>
          <p:cNvCxnSpPr>
            <a:cxnSpLocks/>
          </p:cNvCxnSpPr>
          <p:nvPr/>
        </p:nvCxnSpPr>
        <p:spPr>
          <a:xfrm>
            <a:off x="1945663" y="2872307"/>
            <a:ext cx="684000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1F447A2-A135-834C-BB46-0625A2BEAA8C}"/>
              </a:ext>
            </a:extLst>
          </p:cNvPr>
          <p:cNvCxnSpPr>
            <a:cxnSpLocks/>
          </p:cNvCxnSpPr>
          <p:nvPr/>
        </p:nvCxnSpPr>
        <p:spPr>
          <a:xfrm>
            <a:off x="6505329" y="2872306"/>
            <a:ext cx="684000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BC3B4E-A393-BA4C-ACC7-A28A6E8EB6F1}"/>
              </a:ext>
            </a:extLst>
          </p:cNvPr>
          <p:cNvSpPr txBox="1"/>
          <p:nvPr/>
        </p:nvSpPr>
        <p:spPr>
          <a:xfrm>
            <a:off x="7225329" y="2337497"/>
            <a:ext cx="1468785" cy="9635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b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E2A5DA-08A6-F748-84AC-B2220BE46270}"/>
              </a:ext>
            </a:extLst>
          </p:cNvPr>
          <p:cNvSpPr txBox="1"/>
          <p:nvPr/>
        </p:nvSpPr>
        <p:spPr>
          <a:xfrm>
            <a:off x="2651808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093002-E837-E544-A44E-722963E4FAB4}"/>
              </a:ext>
            </a:extLst>
          </p:cNvPr>
          <p:cNvSpPr txBox="1"/>
          <p:nvPr/>
        </p:nvSpPr>
        <p:spPr>
          <a:xfrm>
            <a:off x="3624937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21974B-8FF7-3540-9C5F-BAD74574D2EB}"/>
              </a:ext>
            </a:extLst>
          </p:cNvPr>
          <p:cNvSpPr txBox="1"/>
          <p:nvPr/>
        </p:nvSpPr>
        <p:spPr>
          <a:xfrm>
            <a:off x="4598066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B61142-CA4D-4942-8F38-F6735FE46F6C}"/>
              </a:ext>
            </a:extLst>
          </p:cNvPr>
          <p:cNvSpPr txBox="1"/>
          <p:nvPr/>
        </p:nvSpPr>
        <p:spPr>
          <a:xfrm>
            <a:off x="5571195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5a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 = b</a:t>
            </a:r>
          </a:p>
          <a:p>
            <a:pPr lvl="0" algn="ctr"/>
            <a:endParaRPr lang="en-GB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(5 lots of a, then + 20 = b)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DB757-2B91-0541-806B-49F27FB4B8EE}"/>
              </a:ext>
            </a:extLst>
          </p:cNvPr>
          <p:cNvSpPr txBox="1"/>
          <p:nvPr/>
        </p:nvSpPr>
        <p:spPr>
          <a:xfrm>
            <a:off x="458222" y="2390551"/>
            <a:ext cx="1468785" cy="9635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a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DD873FB-ED2A-664C-B5E5-F5570DA43404}"/>
              </a:ext>
            </a:extLst>
          </p:cNvPr>
          <p:cNvCxnSpPr>
            <a:cxnSpLocks/>
          </p:cNvCxnSpPr>
          <p:nvPr/>
        </p:nvCxnSpPr>
        <p:spPr>
          <a:xfrm>
            <a:off x="1945663" y="2872307"/>
            <a:ext cx="684000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1F447A2-A135-834C-BB46-0625A2BEAA8C}"/>
              </a:ext>
            </a:extLst>
          </p:cNvPr>
          <p:cNvCxnSpPr>
            <a:cxnSpLocks/>
          </p:cNvCxnSpPr>
          <p:nvPr/>
        </p:nvCxnSpPr>
        <p:spPr>
          <a:xfrm>
            <a:off x="6505329" y="2872306"/>
            <a:ext cx="684000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BC3B4E-A393-BA4C-ACC7-A28A6E8EB6F1}"/>
              </a:ext>
            </a:extLst>
          </p:cNvPr>
          <p:cNvSpPr txBox="1"/>
          <p:nvPr/>
        </p:nvSpPr>
        <p:spPr>
          <a:xfrm>
            <a:off x="7225329" y="2337497"/>
            <a:ext cx="1468785" cy="9635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 smtClean="0">
                <a:latin typeface="Century Gothic" panose="020B0502020202020204" pitchFamily="34" charset="0"/>
              </a:rPr>
              <a:t>b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E2A5DA-08A6-F748-84AC-B2220BE46270}"/>
              </a:ext>
            </a:extLst>
          </p:cNvPr>
          <p:cNvSpPr txBox="1"/>
          <p:nvPr/>
        </p:nvSpPr>
        <p:spPr>
          <a:xfrm>
            <a:off x="2651808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093002-E837-E544-A44E-722963E4FAB4}"/>
              </a:ext>
            </a:extLst>
          </p:cNvPr>
          <p:cNvSpPr txBox="1"/>
          <p:nvPr/>
        </p:nvSpPr>
        <p:spPr>
          <a:xfrm>
            <a:off x="3624937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21974B-8FF7-3540-9C5F-BAD74574D2EB}"/>
              </a:ext>
            </a:extLst>
          </p:cNvPr>
          <p:cNvSpPr txBox="1"/>
          <p:nvPr/>
        </p:nvSpPr>
        <p:spPr>
          <a:xfrm>
            <a:off x="4598066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B61142-CA4D-4942-8F38-F6735FE46F6C}"/>
              </a:ext>
            </a:extLst>
          </p:cNvPr>
          <p:cNvSpPr txBox="1"/>
          <p:nvPr/>
        </p:nvSpPr>
        <p:spPr>
          <a:xfrm>
            <a:off x="5571195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="" xmlns:p14="http://schemas.microsoft.com/office/powerpoint/2010/main" val="371669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C3B06DA-DA90-4982-B230-D516F334B2D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output for the following rules where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 10.</a:t>
            </a:r>
            <a:r>
              <a:rPr lang="en-GB" sz="2000" b="1" dirty="0"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E481EBB-769C-554A-AFB0-1D6826BD8262}"/>
              </a:ext>
            </a:extLst>
          </p:cNvPr>
          <p:cNvSpPr/>
          <p:nvPr/>
        </p:nvSpPr>
        <p:spPr>
          <a:xfrm>
            <a:off x="1259632" y="1340768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000" b="1" baseline="30000" dirty="0">
                <a:latin typeface="Century Gothic" panose="020B0502020202020204" pitchFamily="34" charset="0"/>
              </a:rPr>
              <a:t>2</a:t>
            </a:r>
            <a:r>
              <a:rPr lang="en-US" sz="2000" b="1" dirty="0">
                <a:latin typeface="Century Gothic" panose="020B0502020202020204" pitchFamily="34" charset="0"/>
              </a:rPr>
              <a:t> + 25</a:t>
            </a:r>
            <a:r>
              <a:rPr lang="en-US" sz="2000" b="1" baseline="30000" dirty="0">
                <a:latin typeface="Century Gothic" panose="020B0502020202020204" pitchFamily="34" charset="0"/>
              </a:rPr>
              <a:t>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FEA578DF-DEA2-7D46-8B78-D6FF03203F44}"/>
              </a:ext>
            </a:extLst>
          </p:cNvPr>
          <p:cNvSpPr/>
          <p:nvPr/>
        </p:nvSpPr>
        <p:spPr>
          <a:xfrm>
            <a:off x="1259632" y="2407589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(2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000" b="1" dirty="0">
                <a:latin typeface="Century Gothic" panose="020B0502020202020204" pitchFamily="34" charset="0"/>
              </a:rPr>
              <a:t> + 5) ÷ 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85CF3E4-4C8F-BC46-AE6D-CA281C7527E8}"/>
              </a:ext>
            </a:extLst>
          </p:cNvPr>
          <p:cNvSpPr/>
          <p:nvPr/>
        </p:nvSpPr>
        <p:spPr>
          <a:xfrm>
            <a:off x="1259632" y="3474410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000" b="1" dirty="0">
                <a:latin typeface="Century Gothic" panose="020B0502020202020204" pitchFamily="34" charset="0"/>
              </a:rPr>
              <a:t> ÷ 2) x 10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8D013FC1-6A17-BF40-BB84-25B3BAEBB383}"/>
              </a:ext>
            </a:extLst>
          </p:cNvPr>
          <p:cNvSpPr/>
          <p:nvPr/>
        </p:nvSpPr>
        <p:spPr>
          <a:xfrm>
            <a:off x="5987417" y="1340768"/>
            <a:ext cx="1311877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9E9C1A6C-0F5D-0F4A-A508-21EC1C2D270A}"/>
              </a:ext>
            </a:extLst>
          </p:cNvPr>
          <p:cNvSpPr/>
          <p:nvPr/>
        </p:nvSpPr>
        <p:spPr>
          <a:xfrm>
            <a:off x="5987417" y="2407589"/>
            <a:ext cx="1311877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68E599E-0280-EE4B-8198-99316713459C}"/>
              </a:ext>
            </a:extLst>
          </p:cNvPr>
          <p:cNvSpPr/>
          <p:nvPr/>
        </p:nvSpPr>
        <p:spPr>
          <a:xfrm>
            <a:off x="5987417" y="3474410"/>
            <a:ext cx="1311877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509120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u="sng" dirty="0" smtClean="0"/>
              <a:t>Top tip: </a:t>
            </a:r>
          </a:p>
          <a:p>
            <a:r>
              <a:rPr lang="en-GB" sz="2600" dirty="0" smtClean="0"/>
              <a:t>The part in brackets should be completed first.</a:t>
            </a:r>
          </a:p>
          <a:p>
            <a:r>
              <a:rPr lang="en-GB" sz="2600" dirty="0" smtClean="0"/>
              <a:t>If there are no brackets, ‘x’ and ‘÷’ take priority over ‘+’ and ‘-’.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590</Words>
  <Application>Microsoft Office PowerPoint</Application>
  <PresentationFormat>On-screen Show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Hughes</dc:creator>
  <cp:lastModifiedBy>Gareth Hughes</cp:lastModifiedBy>
  <cp:revision>55</cp:revision>
  <cp:lastPrinted>2018-09-17T10:27:39Z</cp:lastPrinted>
  <dcterms:created xsi:type="dcterms:W3CDTF">2018-08-22T10:36:32Z</dcterms:created>
  <dcterms:modified xsi:type="dcterms:W3CDTF">2021-02-18T17:44:15Z</dcterms:modified>
</cp:coreProperties>
</file>