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8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6" r:id="rId12"/>
    <p:sldId id="277" r:id="rId13"/>
    <p:sldId id="279" r:id="rId14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0" autoAdjust="0"/>
    <p:restoredTop sz="94660"/>
  </p:normalViewPr>
  <p:slideViewPr>
    <p:cSldViewPr>
      <p:cViewPr varScale="1">
        <p:scale>
          <a:sx n="83" d="100"/>
          <a:sy n="83" d="100"/>
        </p:scale>
        <p:origin x="-19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204205"/>
              </p:ext>
            </p:extLst>
          </p:nvPr>
        </p:nvGraphicFramePr>
        <p:xfrm>
          <a:off x="179512" y="1052736"/>
          <a:ext cx="8784976" cy="3364992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Y5 (adding</a:t>
                      </a:r>
                      <a:r>
                        <a:rPr lang="en-GB" sz="2400" b="1" u="sng" baseline="0" dirty="0" smtClean="0">
                          <a:latin typeface="Comic Sans MS"/>
                          <a:ea typeface="Calibri"/>
                          <a:cs typeface="Times New Roman"/>
                        </a:rPr>
                        <a:t> fractions)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22.2.21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add mixed numbers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and fractions.</a:t>
                      </a:r>
                      <a:endParaRPr lang="en-GB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convert mixed numbers into improper</a:t>
                      </a:r>
                      <a:r>
                        <a:rPr lang="en-GB" sz="24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fractions and find a common denominator.</a:t>
                      </a:r>
                      <a:endParaRPr lang="en-GB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(Sophie,</a:t>
                      </a:r>
                      <a:r>
                        <a:rPr lang="en-GB" sz="2400" b="1" u="sng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Ollie and </a:t>
                      </a:r>
                      <a:r>
                        <a:rPr lang="en-GB" sz="2400" b="1" u="sng" baseline="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Esme</a:t>
                      </a:r>
                      <a:r>
                        <a:rPr lang="en-GB" sz="2400" b="1" u="sng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2400" b="1" u="sng" dirty="0" smtClean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add fractions with different denominators.</a:t>
                      </a:r>
                      <a:endParaRPr lang="en-GB" sz="2400" b="1" u="sng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 descr="http://2.bp.blogspot.com/-gg-lffV70iI/VFZQmZzDpfI/AAAAAAAAFyA/bI-s_Pc7m2s/s1600/decomposing%2Bfractions%2B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3039725" cy="2348880"/>
          </a:xfrm>
          <a:prstGeom prst="rect">
            <a:avLst/>
          </a:prstGeom>
          <a:noFill/>
        </p:spPr>
      </p:pic>
      <p:pic>
        <p:nvPicPr>
          <p:cNvPr id="15364" name="Picture 4" descr="https://2.bp.blogspot.com/-upb8sZho7Us/WWjCYvDtSXI/AAAAAAAAVdE/B3X7YtR7mrEWum3PZ4FNm5e6hoy3etnvwCLcBGAs/s1600/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73767"/>
            <a:ext cx="3131840" cy="235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BFF2FB-EBE8-426F-9B3A-2332193AA2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3B9426F-2817-418A-A362-ABD9EF9F6E7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Esme has completed the following calculation.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she correct?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31809DDE-3801-43BC-960C-4C06476F5D78}"/>
              </a:ext>
            </a:extLst>
          </p:cNvPr>
          <p:cNvSpPr/>
          <p:nvPr/>
        </p:nvSpPr>
        <p:spPr>
          <a:xfrm>
            <a:off x="2020386" y="1957231"/>
            <a:ext cx="3111904" cy="1110821"/>
          </a:xfrm>
          <a:prstGeom prst="wedgeRoundRectCallout">
            <a:avLst>
              <a:gd name="adj1" fmla="val 74394"/>
              <a:gd name="adj2" fmla="val 3688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D4E09616-EB2C-450E-9C24-714A29B83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553482"/>
              </p:ext>
            </p:extLst>
          </p:nvPr>
        </p:nvGraphicFramePr>
        <p:xfrm>
          <a:off x="2208338" y="2146881"/>
          <a:ext cx="273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9739638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35439683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886677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1654192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5863837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164091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187735327"/>
                    </a:ext>
                  </a:extLst>
                </a:gridCol>
              </a:tblGrid>
              <a:tr h="353332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6331738"/>
                  </a:ext>
                </a:extLst>
              </a:tr>
              <a:tr h="3533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71412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07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BFF2FB-EBE8-426F-9B3A-2332193AA2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3B9426F-2817-418A-A362-ABD9EF9F6E7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she correct?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She is incorrect because the correct answer is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 is equivalent to 4 which added to        makes           .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31809DDE-3801-43BC-960C-4C06476F5D78}"/>
              </a:ext>
            </a:extLst>
          </p:cNvPr>
          <p:cNvSpPr/>
          <p:nvPr/>
        </p:nvSpPr>
        <p:spPr>
          <a:xfrm>
            <a:off x="2020386" y="1957231"/>
            <a:ext cx="3111904" cy="1110821"/>
          </a:xfrm>
          <a:prstGeom prst="wedgeRoundRectCallout">
            <a:avLst>
              <a:gd name="adj1" fmla="val 74394"/>
              <a:gd name="adj2" fmla="val 3688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D4E09616-EB2C-450E-9C24-714A29B838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08338" y="2146881"/>
          <a:ext cx="2736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9739638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35439683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886677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1654192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5863837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164091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187735327"/>
                    </a:ext>
                  </a:extLst>
                </a:gridCol>
              </a:tblGrid>
              <a:tr h="353332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6331738"/>
                  </a:ext>
                </a:extLst>
              </a:tr>
              <a:tr h="3533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714128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DB04B4A8-FA10-4D76-A11A-24584F77F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413129"/>
              </p:ext>
            </p:extLst>
          </p:nvPr>
        </p:nvGraphicFramePr>
        <p:xfrm>
          <a:off x="6047026" y="5037513"/>
          <a:ext cx="57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390866704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81657130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467718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2938728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4178F1F3-FE29-439A-8559-B1245A012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9571420"/>
              </p:ext>
            </p:extLst>
          </p:nvPr>
        </p:nvGraphicFramePr>
        <p:xfrm>
          <a:off x="193394" y="5658084"/>
          <a:ext cx="468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390866704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81657130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467718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2938728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BD46DAB0-AA36-4AF6-A5B0-BEBF406F4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172087"/>
              </p:ext>
            </p:extLst>
          </p:nvPr>
        </p:nvGraphicFramePr>
        <p:xfrm>
          <a:off x="4850553" y="5613634"/>
          <a:ext cx="39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390866704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181657130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467718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2938728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102859A7-111B-4549-8243-E1578E1E7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3858080"/>
              </p:ext>
            </p:extLst>
          </p:nvPr>
        </p:nvGraphicFramePr>
        <p:xfrm>
          <a:off x="6333808" y="5613634"/>
          <a:ext cx="57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xmlns="" val="390866704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81657130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467718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2938728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5536" y="404664"/>
            <a:ext cx="83529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Comic Sans MS" pitchFamily="66" charset="0"/>
              </a:rPr>
              <a:t>53/6 + 24/6 = 77/6 = </a:t>
            </a:r>
            <a:r>
              <a:rPr lang="en-GB" sz="3500" dirty="0" smtClean="0">
                <a:latin typeface="Comic Sans MS" pitchFamily="66" charset="0"/>
              </a:rPr>
              <a:t>12</a:t>
            </a:r>
            <a:r>
              <a:rPr lang="en-GB" sz="2200" dirty="0" smtClean="0">
                <a:latin typeface="Comic Sans MS" pitchFamily="66" charset="0"/>
              </a:rPr>
              <a:t> 5/6</a:t>
            </a:r>
            <a:endParaRPr lang="en-US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27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What’s my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9144000" cy="193899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thinking of a number.</a:t>
            </a:r>
          </a:p>
          <a:p>
            <a:pPr algn="ctr"/>
            <a:r>
              <a:rPr lang="en-GB" sz="2400" dirty="0" smtClean="0"/>
              <a:t>I add 4.</a:t>
            </a:r>
          </a:p>
          <a:p>
            <a:pPr algn="ctr"/>
            <a:r>
              <a:rPr lang="en-GB" sz="2400" dirty="0" smtClean="0"/>
              <a:t>Then I multiply it by 3.</a:t>
            </a:r>
          </a:p>
          <a:p>
            <a:pPr algn="ctr"/>
            <a:r>
              <a:rPr lang="en-GB" sz="2400" dirty="0" smtClean="0"/>
              <a:t>The answer is 27.</a:t>
            </a:r>
          </a:p>
          <a:p>
            <a:pPr algn="ctr"/>
            <a:r>
              <a:rPr lang="en-GB" sz="2400" dirty="0" smtClean="0"/>
              <a:t>What is my number?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636912"/>
            <a:ext cx="9144000" cy="1938992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thinking of a number.</a:t>
            </a:r>
          </a:p>
          <a:p>
            <a:pPr algn="ctr"/>
            <a:r>
              <a:rPr lang="en-GB" sz="2400" dirty="0" smtClean="0"/>
              <a:t>I subtract 50.</a:t>
            </a:r>
          </a:p>
          <a:p>
            <a:pPr algn="ctr"/>
            <a:r>
              <a:rPr lang="en-GB" sz="2400" dirty="0" smtClean="0"/>
              <a:t>Then I divide it by 5.</a:t>
            </a:r>
          </a:p>
          <a:p>
            <a:pPr algn="ctr"/>
            <a:r>
              <a:rPr lang="en-GB" sz="2400" dirty="0" smtClean="0"/>
              <a:t>The answer is 2.</a:t>
            </a:r>
          </a:p>
          <a:p>
            <a:pPr algn="ctr"/>
            <a:r>
              <a:rPr lang="en-GB" sz="2400" dirty="0" smtClean="0"/>
              <a:t>What is my number?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653136"/>
            <a:ext cx="9144000" cy="2308324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thinking of a number.</a:t>
            </a:r>
          </a:p>
          <a:p>
            <a:pPr algn="ctr"/>
            <a:r>
              <a:rPr lang="en-GB" sz="2400" dirty="0" smtClean="0"/>
              <a:t>I multiply it by 9.</a:t>
            </a:r>
          </a:p>
          <a:p>
            <a:pPr algn="ctr"/>
            <a:r>
              <a:rPr lang="en-GB" sz="2400" dirty="0" smtClean="0"/>
              <a:t>Then I subtract 14.</a:t>
            </a:r>
          </a:p>
          <a:p>
            <a:pPr algn="ctr"/>
            <a:r>
              <a:rPr lang="en-GB" sz="2400" dirty="0" smtClean="0"/>
              <a:t>Next I divide it by 8.</a:t>
            </a:r>
          </a:p>
          <a:p>
            <a:pPr algn="ctr"/>
            <a:r>
              <a:rPr lang="en-GB" sz="2400" dirty="0" smtClean="0"/>
              <a:t>My answer is 5.</a:t>
            </a:r>
          </a:p>
          <a:p>
            <a:pPr algn="ctr"/>
            <a:r>
              <a:rPr lang="en-GB" sz="2400" dirty="0" smtClean="0"/>
              <a:t>What is my number?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764704"/>
            <a:ext cx="216024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TOP TIP: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Work backwards, starting from the answer and do the opposite (inverse)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692696"/>
            <a:ext cx="216024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So, start on 27, divide it by 3, then subtract 4.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708920"/>
            <a:ext cx="216024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TOP TIP: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Work backwards, starting from the answer and do the opposite (inverse)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2636912"/>
            <a:ext cx="216024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So, start on 2, multiply it by 5, then add 50.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869160"/>
            <a:ext cx="216024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TOP TIP: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Work backwards, starting from the answer and do the opposite (inverse)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4797152"/>
            <a:ext cx="216024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So, start on 5, multiply it by 8, then add 14 and finally divide it by 9.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What’s my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9144000" cy="193899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thinking of a number.</a:t>
            </a:r>
          </a:p>
          <a:p>
            <a:pPr algn="ctr"/>
            <a:r>
              <a:rPr lang="en-GB" sz="2400" dirty="0" smtClean="0"/>
              <a:t>I add 4.</a:t>
            </a:r>
          </a:p>
          <a:p>
            <a:pPr algn="ctr"/>
            <a:r>
              <a:rPr lang="en-GB" sz="2400" dirty="0" smtClean="0"/>
              <a:t>Then I multiply it by 3.</a:t>
            </a:r>
          </a:p>
          <a:p>
            <a:pPr algn="ctr"/>
            <a:r>
              <a:rPr lang="en-GB" sz="2400" dirty="0" smtClean="0"/>
              <a:t>The answer is 27.</a:t>
            </a:r>
          </a:p>
          <a:p>
            <a:pPr algn="ctr"/>
            <a:r>
              <a:rPr lang="en-GB" sz="2400" dirty="0" smtClean="0"/>
              <a:t>What is my number?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636912"/>
            <a:ext cx="9144000" cy="1938992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thinking of a number.</a:t>
            </a:r>
          </a:p>
          <a:p>
            <a:pPr algn="ctr"/>
            <a:r>
              <a:rPr lang="en-GB" sz="2400" dirty="0" smtClean="0"/>
              <a:t>I subtract 50.</a:t>
            </a:r>
          </a:p>
          <a:p>
            <a:pPr algn="ctr"/>
            <a:r>
              <a:rPr lang="en-GB" sz="2400" dirty="0" smtClean="0"/>
              <a:t>Then I divide it by 5.</a:t>
            </a:r>
          </a:p>
          <a:p>
            <a:pPr algn="ctr"/>
            <a:r>
              <a:rPr lang="en-GB" sz="2400" dirty="0" smtClean="0"/>
              <a:t>The answer is 2.</a:t>
            </a:r>
          </a:p>
          <a:p>
            <a:pPr algn="ctr"/>
            <a:r>
              <a:rPr lang="en-GB" sz="2400" dirty="0" smtClean="0"/>
              <a:t>What is my number?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653136"/>
            <a:ext cx="9144000" cy="2308324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I’m thinking of a number.</a:t>
            </a:r>
          </a:p>
          <a:p>
            <a:pPr algn="ctr"/>
            <a:r>
              <a:rPr lang="en-GB" sz="2400" dirty="0" smtClean="0"/>
              <a:t>I multiply it by 9.</a:t>
            </a:r>
          </a:p>
          <a:p>
            <a:pPr algn="ctr"/>
            <a:r>
              <a:rPr lang="en-GB" sz="2400" dirty="0" smtClean="0"/>
              <a:t>Then I subtract 14.</a:t>
            </a:r>
          </a:p>
          <a:p>
            <a:pPr algn="ctr"/>
            <a:r>
              <a:rPr lang="en-GB" sz="2400" dirty="0" smtClean="0"/>
              <a:t>Next I divide it by 8.</a:t>
            </a:r>
          </a:p>
          <a:p>
            <a:pPr algn="ctr"/>
            <a:r>
              <a:rPr lang="en-GB" sz="2400" dirty="0" smtClean="0"/>
              <a:t>My answer is 5.</a:t>
            </a:r>
          </a:p>
          <a:p>
            <a:pPr algn="ctr"/>
            <a:r>
              <a:rPr lang="en-GB" sz="2400" dirty="0" smtClean="0"/>
              <a:t>What is my number?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80312" y="5229200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solidFill>
                  <a:srgbClr val="FF0000"/>
                </a:solidFill>
              </a:rPr>
              <a:t>6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2996952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solidFill>
                  <a:srgbClr val="FF0000"/>
                </a:solidFill>
              </a:rPr>
              <a:t>60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8696" y="1133128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solidFill>
                  <a:srgbClr val="FF0000"/>
                </a:solidFill>
              </a:rPr>
              <a:t>5</a:t>
            </a:r>
            <a:endParaRPr lang="en-US" sz="9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Balancing Equations – Fill in the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4788024" cy="67710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/>
              <a:t>4 x ___   =  5 x 8 </a:t>
            </a:r>
            <a:endParaRPr lang="en-GB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4788024" cy="677108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/>
              <a:t>___ x 10    =   240 - 50</a:t>
            </a:r>
            <a:endParaRPr lang="en-GB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04864"/>
            <a:ext cx="4788024" cy="67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42 ÷ 6   </a:t>
            </a:r>
            <a:r>
              <a:rPr lang="en-GB" sz="3800" dirty="0" smtClean="0"/>
              <a:t>=   ½ of ___</a:t>
            </a:r>
            <a:endParaRPr lang="en-GB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996952"/>
            <a:ext cx="4788024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7 x 4    </a:t>
            </a:r>
            <a:r>
              <a:rPr lang="en-GB" sz="3800" dirty="0" smtClean="0"/>
              <a:t>=   50 - ___</a:t>
            </a:r>
            <a:endParaRPr lang="en-GB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89040"/>
            <a:ext cx="4788024" cy="677108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360 ÷ 10 </a:t>
            </a:r>
            <a:r>
              <a:rPr lang="en-GB" sz="3800" dirty="0" smtClean="0"/>
              <a:t>= 9 x ___</a:t>
            </a:r>
            <a:endParaRPr lang="en-GB" sz="3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581128"/>
            <a:ext cx="4788024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/>
              <a:t>____ + 50  = 8²</a:t>
            </a:r>
            <a:endParaRPr lang="en-GB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620688"/>
            <a:ext cx="3960440" cy="360098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b="1" u="sng" dirty="0" smtClean="0"/>
              <a:t>Extra challenge!</a:t>
            </a:r>
          </a:p>
          <a:p>
            <a:pPr algn="ctr"/>
            <a:r>
              <a:rPr lang="en-GB" sz="3800" dirty="0" smtClean="0"/>
              <a:t>4³ = ½ of ____</a:t>
            </a:r>
          </a:p>
          <a:p>
            <a:pPr algn="ctr"/>
            <a:endParaRPr lang="en-GB" sz="3800" dirty="0" smtClean="0"/>
          </a:p>
          <a:p>
            <a:pPr algn="ctr"/>
            <a:r>
              <a:rPr lang="en-GB" sz="3800" dirty="0" smtClean="0"/>
              <a:t>31.5 x 2 = 7 x ___</a:t>
            </a:r>
          </a:p>
          <a:p>
            <a:pPr algn="ctr"/>
            <a:endParaRPr lang="en-GB" sz="3800" dirty="0" smtClean="0"/>
          </a:p>
          <a:p>
            <a:pPr algn="ctr"/>
            <a:r>
              <a:rPr lang="en-GB" sz="3800" dirty="0" smtClean="0"/>
              <a:t>8.1 x __ = 90² </a:t>
            </a:r>
            <a:endParaRPr lang="en-GB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Balancing Equations – Fill in the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0688"/>
            <a:ext cx="4788024" cy="67710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/>
              <a:t>4 x </a:t>
            </a:r>
            <a:r>
              <a:rPr lang="en-GB" sz="3800" dirty="0" smtClean="0">
                <a:solidFill>
                  <a:srgbClr val="FF0000"/>
                </a:solidFill>
              </a:rPr>
              <a:t>10</a:t>
            </a:r>
            <a:r>
              <a:rPr lang="en-GB" sz="3800" dirty="0" smtClean="0"/>
              <a:t>   =  5 x 8 </a:t>
            </a:r>
            <a:endParaRPr lang="en-GB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4788024" cy="677108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solidFill>
                  <a:srgbClr val="FF0000"/>
                </a:solidFill>
              </a:rPr>
              <a:t>19</a:t>
            </a:r>
            <a:r>
              <a:rPr lang="en-GB" sz="3800" dirty="0" smtClean="0"/>
              <a:t> x 10    =   240 - 50</a:t>
            </a:r>
            <a:endParaRPr lang="en-GB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04864"/>
            <a:ext cx="4788024" cy="67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42 ÷ 6   </a:t>
            </a:r>
            <a:r>
              <a:rPr lang="en-GB" sz="3800" dirty="0" smtClean="0"/>
              <a:t>=   ½ of </a:t>
            </a:r>
            <a:r>
              <a:rPr lang="en-GB" sz="3800" dirty="0" smtClean="0">
                <a:solidFill>
                  <a:srgbClr val="FF0000"/>
                </a:solidFill>
              </a:rPr>
              <a:t>14</a:t>
            </a:r>
            <a:endParaRPr lang="en-GB" sz="3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96952"/>
            <a:ext cx="4788024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7 x 4    </a:t>
            </a:r>
            <a:r>
              <a:rPr lang="en-GB" sz="3800" dirty="0" smtClean="0"/>
              <a:t>=   50 - </a:t>
            </a:r>
            <a:r>
              <a:rPr lang="en-GB" sz="3800" dirty="0" smtClean="0">
                <a:solidFill>
                  <a:srgbClr val="FF0000"/>
                </a:solidFill>
              </a:rPr>
              <a:t>22</a:t>
            </a:r>
            <a:endParaRPr lang="en-GB" sz="3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89040"/>
            <a:ext cx="4788024" cy="677108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latin typeface="+mj-lt"/>
              </a:rPr>
              <a:t>360 ÷ 10 </a:t>
            </a:r>
            <a:r>
              <a:rPr lang="en-GB" sz="3800" dirty="0" smtClean="0"/>
              <a:t>= 9 x </a:t>
            </a:r>
            <a:r>
              <a:rPr lang="en-GB" sz="3800" dirty="0" smtClean="0">
                <a:solidFill>
                  <a:srgbClr val="FF0000"/>
                </a:solidFill>
              </a:rPr>
              <a:t>4</a:t>
            </a:r>
            <a:endParaRPr lang="en-GB" sz="3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81128"/>
            <a:ext cx="4788024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dirty="0" smtClean="0">
                <a:solidFill>
                  <a:srgbClr val="FF0000"/>
                </a:solidFill>
              </a:rPr>
              <a:t>14</a:t>
            </a:r>
            <a:r>
              <a:rPr lang="en-GB" sz="3800" dirty="0" smtClean="0"/>
              <a:t> + 50  = 8²</a:t>
            </a:r>
            <a:endParaRPr lang="en-GB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620688"/>
            <a:ext cx="3960440" cy="360098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800" b="1" u="sng" dirty="0" smtClean="0"/>
              <a:t>Extra challenge!</a:t>
            </a:r>
          </a:p>
          <a:p>
            <a:pPr algn="ctr"/>
            <a:r>
              <a:rPr lang="en-GB" sz="3800" dirty="0" smtClean="0"/>
              <a:t>4³ = ½ of </a:t>
            </a:r>
            <a:r>
              <a:rPr lang="en-GB" sz="3800" dirty="0" smtClean="0">
                <a:solidFill>
                  <a:srgbClr val="FF0000"/>
                </a:solidFill>
              </a:rPr>
              <a:t>128</a:t>
            </a:r>
          </a:p>
          <a:p>
            <a:pPr algn="ctr"/>
            <a:endParaRPr lang="en-GB" sz="3800" dirty="0" smtClean="0"/>
          </a:p>
          <a:p>
            <a:pPr algn="ctr"/>
            <a:r>
              <a:rPr lang="en-GB" sz="3800" dirty="0" smtClean="0"/>
              <a:t>31.5 x 2 = 7 x </a:t>
            </a:r>
            <a:r>
              <a:rPr lang="en-GB" sz="3800" dirty="0" smtClean="0">
                <a:solidFill>
                  <a:srgbClr val="FF0000"/>
                </a:solidFill>
              </a:rPr>
              <a:t>9</a:t>
            </a:r>
          </a:p>
          <a:p>
            <a:pPr algn="ctr"/>
            <a:endParaRPr lang="en-GB" sz="3800" dirty="0" smtClean="0"/>
          </a:p>
          <a:p>
            <a:pPr algn="ctr"/>
            <a:r>
              <a:rPr lang="en-GB" sz="3800" dirty="0" smtClean="0"/>
              <a:t>8.1 x </a:t>
            </a:r>
            <a:r>
              <a:rPr lang="en-GB" sz="3800" dirty="0" smtClean="0">
                <a:solidFill>
                  <a:srgbClr val="FF0000"/>
                </a:solidFill>
              </a:rPr>
              <a:t>1,000</a:t>
            </a:r>
            <a:r>
              <a:rPr lang="en-GB" sz="3800" dirty="0" smtClean="0"/>
              <a:t> = 90² </a:t>
            </a:r>
            <a:endParaRPr lang="en-GB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4340" y="273565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Can you turn the mixed number into an improper fraction with the same denominator?</a:t>
            </a:r>
          </a:p>
          <a:p>
            <a:pPr algn="ctr"/>
            <a:endParaRPr lang="en-GB" sz="16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Then, look at the symbols in between each fraction. Are they correct? Yes or No?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354D6DC-ECE2-4C77-B894-5AD01A655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6229042"/>
              </p:ext>
            </p:extLst>
          </p:nvPr>
        </p:nvGraphicFramePr>
        <p:xfrm>
          <a:off x="1799934" y="2049292"/>
          <a:ext cx="2052000" cy="73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8167674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10142043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405528731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1033309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862262546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356828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26450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73759B2-78C4-42FB-B0EA-1814AE00A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9800983"/>
              </p:ext>
            </p:extLst>
          </p:nvPr>
        </p:nvGraphicFramePr>
        <p:xfrm>
          <a:off x="1799934" y="3984294"/>
          <a:ext cx="3861306" cy="73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8167674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10142043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405528731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10333097"/>
                    </a:ext>
                  </a:extLst>
                </a:gridCol>
                <a:gridCol w="328653">
                  <a:extLst>
                    <a:ext uri="{9D8B030D-6E8A-4147-A177-3AD203B41FA5}">
                      <a16:colId xmlns:a16="http://schemas.microsoft.com/office/drawing/2014/main" xmlns="" val="155311246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1254084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8622625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828989564"/>
                    </a:ext>
                  </a:extLst>
                </a:gridCol>
                <a:gridCol w="328653">
                  <a:extLst>
                    <a:ext uri="{9D8B030D-6E8A-4147-A177-3AD203B41FA5}">
                      <a16:colId xmlns:a16="http://schemas.microsoft.com/office/drawing/2014/main" xmlns="" val="271720747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3815798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4178749904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356828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26450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96D240C1-821C-4DE8-8ACD-7E649CE21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8263240"/>
              </p:ext>
            </p:extLst>
          </p:nvPr>
        </p:nvGraphicFramePr>
        <p:xfrm>
          <a:off x="1799934" y="3047307"/>
          <a:ext cx="2092503" cy="717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816767419"/>
                    </a:ext>
                  </a:extLst>
                </a:gridCol>
                <a:gridCol w="184503">
                  <a:extLst>
                    <a:ext uri="{9D8B030D-6E8A-4147-A177-3AD203B41FA5}">
                      <a16:colId xmlns:a16="http://schemas.microsoft.com/office/drawing/2014/main" xmlns="" val="25839039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10142043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1033309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1254084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862262546"/>
                    </a:ext>
                  </a:extLst>
                </a:gridCol>
              </a:tblGrid>
              <a:tr h="367740">
                <a:tc rowSpan="3"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35682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692371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264504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8CA5A6-F571-401C-A993-76C82081C513}"/>
              </a:ext>
            </a:extLst>
          </p:cNvPr>
          <p:cNvSpPr/>
          <p:nvPr/>
        </p:nvSpPr>
        <p:spPr>
          <a:xfrm>
            <a:off x="6051920" y="4203619"/>
            <a:ext cx="516155" cy="5161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0E80A13-EEC9-481F-BD81-E19F52259EB9}"/>
              </a:ext>
            </a:extLst>
          </p:cNvPr>
          <p:cNvSpPr/>
          <p:nvPr/>
        </p:nvSpPr>
        <p:spPr>
          <a:xfrm>
            <a:off x="6051920" y="2268617"/>
            <a:ext cx="516155" cy="5161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AAD5EB-BBE8-4FF8-A98D-EC791EA4B26C}"/>
              </a:ext>
            </a:extLst>
          </p:cNvPr>
          <p:cNvSpPr/>
          <p:nvPr/>
        </p:nvSpPr>
        <p:spPr>
          <a:xfrm>
            <a:off x="6051921" y="3248292"/>
            <a:ext cx="516155" cy="5161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972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4345" y="273565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354D6DC-ECE2-4C77-B894-5AD01A655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478321"/>
              </p:ext>
            </p:extLst>
          </p:nvPr>
        </p:nvGraphicFramePr>
        <p:xfrm>
          <a:off x="1799934" y="2049292"/>
          <a:ext cx="2052000" cy="73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8167674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10142043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405528731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1033309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862262546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356828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264504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73759B2-78C4-42FB-B0EA-1814AE00A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5498387"/>
              </p:ext>
            </p:extLst>
          </p:nvPr>
        </p:nvGraphicFramePr>
        <p:xfrm>
          <a:off x="1799934" y="3984294"/>
          <a:ext cx="3861306" cy="73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8167674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10142043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405528731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10333097"/>
                    </a:ext>
                  </a:extLst>
                </a:gridCol>
                <a:gridCol w="328653">
                  <a:extLst>
                    <a:ext uri="{9D8B030D-6E8A-4147-A177-3AD203B41FA5}">
                      <a16:colId xmlns:a16="http://schemas.microsoft.com/office/drawing/2014/main" xmlns="" val="155311246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1254084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8622625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828989564"/>
                    </a:ext>
                  </a:extLst>
                </a:gridCol>
                <a:gridCol w="328653">
                  <a:extLst>
                    <a:ext uri="{9D8B030D-6E8A-4147-A177-3AD203B41FA5}">
                      <a16:colId xmlns:a16="http://schemas.microsoft.com/office/drawing/2014/main" xmlns="" val="271720747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3815798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4178749904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356828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26450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96D240C1-821C-4DE8-8ACD-7E649CE21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8312811"/>
              </p:ext>
            </p:extLst>
          </p:nvPr>
        </p:nvGraphicFramePr>
        <p:xfrm>
          <a:off x="1799934" y="3047307"/>
          <a:ext cx="2092503" cy="717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816767419"/>
                    </a:ext>
                  </a:extLst>
                </a:gridCol>
                <a:gridCol w="184503">
                  <a:extLst>
                    <a:ext uri="{9D8B030D-6E8A-4147-A177-3AD203B41FA5}">
                      <a16:colId xmlns:a16="http://schemas.microsoft.com/office/drawing/2014/main" xmlns="" val="25839039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10142043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1033309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01254084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862262546"/>
                    </a:ext>
                  </a:extLst>
                </a:gridCol>
              </a:tblGrid>
              <a:tr h="367740">
                <a:tc rowSpan="3"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35682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692371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264504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8CA5A6-F571-401C-A993-76C82081C513}"/>
              </a:ext>
            </a:extLst>
          </p:cNvPr>
          <p:cNvSpPr/>
          <p:nvPr/>
        </p:nvSpPr>
        <p:spPr>
          <a:xfrm>
            <a:off x="6051920" y="4203619"/>
            <a:ext cx="516155" cy="5161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0E80A13-EEC9-481F-BD81-E19F52259EB9}"/>
              </a:ext>
            </a:extLst>
          </p:cNvPr>
          <p:cNvSpPr/>
          <p:nvPr/>
        </p:nvSpPr>
        <p:spPr>
          <a:xfrm>
            <a:off x="6051920" y="2268617"/>
            <a:ext cx="516155" cy="5161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AAD5EB-BBE8-4FF8-A98D-EC791EA4B26C}"/>
              </a:ext>
            </a:extLst>
          </p:cNvPr>
          <p:cNvSpPr/>
          <p:nvPr/>
        </p:nvSpPr>
        <p:spPr>
          <a:xfrm>
            <a:off x="6051921" y="3248292"/>
            <a:ext cx="516155" cy="5161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1400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1FF1296-4990-4942-8209-F8184430E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2742099"/>
              </p:ext>
            </p:extLst>
          </p:nvPr>
        </p:nvGraphicFramePr>
        <p:xfrm>
          <a:off x="6747884" y="2049292"/>
          <a:ext cx="1932302" cy="73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816767419"/>
                    </a:ext>
                  </a:extLst>
                </a:gridCol>
                <a:gridCol w="240302">
                  <a:extLst>
                    <a:ext uri="{9D8B030D-6E8A-4147-A177-3AD203B41FA5}">
                      <a16:colId xmlns:a16="http://schemas.microsoft.com/office/drawing/2014/main" xmlns="" val="310142043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405528731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1033309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862262546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356828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264504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CFF15671-E1DC-4B60-B331-E0F6E22B4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9770393"/>
              </p:ext>
            </p:extLst>
          </p:nvPr>
        </p:nvGraphicFramePr>
        <p:xfrm>
          <a:off x="6747884" y="3043253"/>
          <a:ext cx="1898858" cy="783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816767419"/>
                    </a:ext>
                  </a:extLst>
                </a:gridCol>
                <a:gridCol w="184503">
                  <a:extLst>
                    <a:ext uri="{9D8B030D-6E8A-4147-A177-3AD203B41FA5}">
                      <a16:colId xmlns:a16="http://schemas.microsoft.com/office/drawing/2014/main" xmlns="" val="25839039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10142043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10333097"/>
                    </a:ext>
                  </a:extLst>
                </a:gridCol>
                <a:gridCol w="202355">
                  <a:extLst>
                    <a:ext uri="{9D8B030D-6E8A-4147-A177-3AD203B41FA5}">
                      <a16:colId xmlns:a16="http://schemas.microsoft.com/office/drawing/2014/main" xmlns="" val="201254084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xmlns="" val="862262546"/>
                    </a:ext>
                  </a:extLst>
                </a:gridCol>
              </a:tblGrid>
              <a:tr h="367740">
                <a:tc rowSpan="3"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50292" marB="50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50292" marB="5029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3568284"/>
                  </a:ext>
                </a:extLst>
              </a:tr>
              <a:tr h="915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50292" marB="5029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692371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264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911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Add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two fractions together making sure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your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answer is in its simplest form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Convert them into improper fractions with the same denominator to help you.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B1BE974E-098F-432B-A403-25586CD98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1236991"/>
              </p:ext>
            </p:extLst>
          </p:nvPr>
        </p:nvGraphicFramePr>
        <p:xfrm>
          <a:off x="2169348" y="3347363"/>
          <a:ext cx="1773092" cy="545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032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1028">
                  <a:extLst>
                    <a:ext uri="{9D8B030D-6E8A-4147-A177-3AD203B41FA5}">
                      <a16:colId xmlns:a16="http://schemas.microsoft.com/office/drawing/2014/main" xmlns="" val="3618430878"/>
                    </a:ext>
                  </a:extLst>
                </a:gridCol>
                <a:gridCol w="591032">
                  <a:extLst>
                    <a:ext uri="{9D8B030D-6E8A-4147-A177-3AD203B41FA5}">
                      <a16:colId xmlns:a16="http://schemas.microsoft.com/office/drawing/2014/main" xmlns="" val="237007310"/>
                    </a:ext>
                  </a:extLst>
                </a:gridCol>
              </a:tblGrid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07282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C562222-42A8-4863-87F9-C706EB41A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8317009"/>
              </p:ext>
            </p:extLst>
          </p:nvPr>
        </p:nvGraphicFramePr>
        <p:xfrm>
          <a:off x="5097875" y="3347363"/>
          <a:ext cx="1777164" cy="468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388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2121472764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344980659"/>
                    </a:ext>
                  </a:extLst>
                </a:gridCol>
              </a:tblGrid>
              <a:tr h="468424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0A6189A-692A-4951-8221-25AD757B8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8578526"/>
              </p:ext>
            </p:extLst>
          </p:nvPr>
        </p:nvGraphicFramePr>
        <p:xfrm>
          <a:off x="2169348" y="4040343"/>
          <a:ext cx="1773092" cy="545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032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1028">
                  <a:extLst>
                    <a:ext uri="{9D8B030D-6E8A-4147-A177-3AD203B41FA5}">
                      <a16:colId xmlns:a16="http://schemas.microsoft.com/office/drawing/2014/main" xmlns="" val="3618430878"/>
                    </a:ext>
                  </a:extLst>
                </a:gridCol>
                <a:gridCol w="591032">
                  <a:extLst>
                    <a:ext uri="{9D8B030D-6E8A-4147-A177-3AD203B41FA5}">
                      <a16:colId xmlns:a16="http://schemas.microsoft.com/office/drawing/2014/main" xmlns="" val="237007310"/>
                    </a:ext>
                  </a:extLst>
                </a:gridCol>
              </a:tblGrid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07282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92FA29C0-3477-4F7F-84E2-40A797642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9378406"/>
              </p:ext>
            </p:extLst>
          </p:nvPr>
        </p:nvGraphicFramePr>
        <p:xfrm>
          <a:off x="2169348" y="4733323"/>
          <a:ext cx="1773092" cy="545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032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1028">
                  <a:extLst>
                    <a:ext uri="{9D8B030D-6E8A-4147-A177-3AD203B41FA5}">
                      <a16:colId xmlns:a16="http://schemas.microsoft.com/office/drawing/2014/main" xmlns="" val="3618430878"/>
                    </a:ext>
                  </a:extLst>
                </a:gridCol>
                <a:gridCol w="591032">
                  <a:extLst>
                    <a:ext uri="{9D8B030D-6E8A-4147-A177-3AD203B41FA5}">
                      <a16:colId xmlns:a16="http://schemas.microsoft.com/office/drawing/2014/main" xmlns="" val="237007310"/>
                    </a:ext>
                  </a:extLst>
                </a:gridCol>
              </a:tblGrid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0728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7D1A5C5A-D31C-4DA8-A3EE-2A93586F5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7122610"/>
              </p:ext>
            </p:extLst>
          </p:nvPr>
        </p:nvGraphicFramePr>
        <p:xfrm>
          <a:off x="2169348" y="5426303"/>
          <a:ext cx="1773092" cy="545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032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1028">
                  <a:extLst>
                    <a:ext uri="{9D8B030D-6E8A-4147-A177-3AD203B41FA5}">
                      <a16:colId xmlns:a16="http://schemas.microsoft.com/office/drawing/2014/main" xmlns="" val="3618430878"/>
                    </a:ext>
                  </a:extLst>
                </a:gridCol>
                <a:gridCol w="591032">
                  <a:extLst>
                    <a:ext uri="{9D8B030D-6E8A-4147-A177-3AD203B41FA5}">
                      <a16:colId xmlns:a16="http://schemas.microsoft.com/office/drawing/2014/main" xmlns="" val="237007310"/>
                    </a:ext>
                  </a:extLst>
                </a:gridCol>
              </a:tblGrid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07282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3B9C7D2-5E50-499F-BB4F-8B69E0143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7357350"/>
              </p:ext>
            </p:extLst>
          </p:nvPr>
        </p:nvGraphicFramePr>
        <p:xfrm>
          <a:off x="5097875" y="3876708"/>
          <a:ext cx="1777164" cy="468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388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2121472764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344980659"/>
                    </a:ext>
                  </a:extLst>
                </a:gridCol>
              </a:tblGrid>
              <a:tr h="468424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7267BBEE-BD0E-4B88-B056-B30CAB1FB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5641422"/>
              </p:ext>
            </p:extLst>
          </p:nvPr>
        </p:nvGraphicFramePr>
        <p:xfrm>
          <a:off x="5097875" y="4406053"/>
          <a:ext cx="1777164" cy="468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388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2121472764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344980659"/>
                    </a:ext>
                  </a:extLst>
                </a:gridCol>
              </a:tblGrid>
              <a:tr h="468424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3C01981C-E56E-4A8E-8B96-FBD3EBA6E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6402435"/>
              </p:ext>
            </p:extLst>
          </p:nvPr>
        </p:nvGraphicFramePr>
        <p:xfrm>
          <a:off x="5097875" y="4935398"/>
          <a:ext cx="1777164" cy="468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388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2121472764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344980659"/>
                    </a:ext>
                  </a:extLst>
                </a:gridCol>
              </a:tblGrid>
              <a:tr h="468424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4FCB101D-61C0-4325-B5AB-691172414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593080"/>
              </p:ext>
            </p:extLst>
          </p:nvPr>
        </p:nvGraphicFramePr>
        <p:xfrm>
          <a:off x="5097875" y="5464741"/>
          <a:ext cx="1777164" cy="468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388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2121472764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344980659"/>
                    </a:ext>
                  </a:extLst>
                </a:gridCol>
              </a:tblGrid>
              <a:tr h="468424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782BBF99-6DFD-4E94-BB6A-9E1280377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3273791"/>
              </p:ext>
            </p:extLst>
          </p:nvPr>
        </p:nvGraphicFramePr>
        <p:xfrm>
          <a:off x="2782259" y="1855143"/>
          <a:ext cx="3827548" cy="1202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97396384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354396836"/>
                    </a:ext>
                  </a:extLst>
                </a:gridCol>
                <a:gridCol w="800423">
                  <a:extLst>
                    <a:ext uri="{9D8B030D-6E8A-4147-A177-3AD203B41FA5}">
                      <a16:colId xmlns:a16="http://schemas.microsoft.com/office/drawing/2014/main" xmlns="" val="88667779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165419245"/>
                    </a:ext>
                  </a:extLst>
                </a:gridCol>
                <a:gridCol w="800423">
                  <a:extLst>
                    <a:ext uri="{9D8B030D-6E8A-4147-A177-3AD203B41FA5}">
                      <a16:colId xmlns:a16="http://schemas.microsoft.com/office/drawing/2014/main" xmlns="" val="358638377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545367256"/>
                    </a:ext>
                  </a:extLst>
                </a:gridCol>
                <a:gridCol w="66702">
                  <a:extLst>
                    <a:ext uri="{9D8B030D-6E8A-4147-A177-3AD203B41FA5}">
                      <a16:colId xmlns:a16="http://schemas.microsoft.com/office/drawing/2014/main" xmlns="" val="419613508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305460877"/>
                    </a:ext>
                  </a:extLst>
                </a:gridCol>
              </a:tblGrid>
              <a:tr h="550211"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331738"/>
                  </a:ext>
                </a:extLst>
              </a:tr>
              <a:tr h="50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44970651"/>
                  </a:ext>
                </a:extLst>
              </a:tr>
              <a:tr h="50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71412826"/>
                  </a:ext>
                </a:extLst>
              </a:tr>
              <a:tr h="5502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15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B1BE974E-098F-432B-A403-25586CD98B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69348" y="3347363"/>
          <a:ext cx="1773092" cy="545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032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1028">
                  <a:extLst>
                    <a:ext uri="{9D8B030D-6E8A-4147-A177-3AD203B41FA5}">
                      <a16:colId xmlns:a16="http://schemas.microsoft.com/office/drawing/2014/main" xmlns="" val="3618430878"/>
                    </a:ext>
                  </a:extLst>
                </a:gridCol>
                <a:gridCol w="591032">
                  <a:extLst>
                    <a:ext uri="{9D8B030D-6E8A-4147-A177-3AD203B41FA5}">
                      <a16:colId xmlns:a16="http://schemas.microsoft.com/office/drawing/2014/main" xmlns="" val="237007310"/>
                    </a:ext>
                  </a:extLst>
                </a:gridCol>
              </a:tblGrid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07282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C562222-42A8-4863-87F9-C706EB41AE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7875" y="3347363"/>
          <a:ext cx="1777164" cy="468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388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2121472764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344980659"/>
                    </a:ext>
                  </a:extLst>
                </a:gridCol>
              </a:tblGrid>
              <a:tr h="468424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0A6189A-692A-4951-8221-25AD757B84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69348" y="4040343"/>
          <a:ext cx="1773092" cy="545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032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1028">
                  <a:extLst>
                    <a:ext uri="{9D8B030D-6E8A-4147-A177-3AD203B41FA5}">
                      <a16:colId xmlns:a16="http://schemas.microsoft.com/office/drawing/2014/main" xmlns="" val="3618430878"/>
                    </a:ext>
                  </a:extLst>
                </a:gridCol>
                <a:gridCol w="591032">
                  <a:extLst>
                    <a:ext uri="{9D8B030D-6E8A-4147-A177-3AD203B41FA5}">
                      <a16:colId xmlns:a16="http://schemas.microsoft.com/office/drawing/2014/main" xmlns="" val="237007310"/>
                    </a:ext>
                  </a:extLst>
                </a:gridCol>
              </a:tblGrid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07282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92FA29C0-3477-4F7F-84E2-40A7976420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69348" y="4733323"/>
          <a:ext cx="1773092" cy="545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032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1028">
                  <a:extLst>
                    <a:ext uri="{9D8B030D-6E8A-4147-A177-3AD203B41FA5}">
                      <a16:colId xmlns:a16="http://schemas.microsoft.com/office/drawing/2014/main" xmlns="" val="3618430878"/>
                    </a:ext>
                  </a:extLst>
                </a:gridCol>
                <a:gridCol w="591032">
                  <a:extLst>
                    <a:ext uri="{9D8B030D-6E8A-4147-A177-3AD203B41FA5}">
                      <a16:colId xmlns:a16="http://schemas.microsoft.com/office/drawing/2014/main" xmlns="" val="237007310"/>
                    </a:ext>
                  </a:extLst>
                </a:gridCol>
              </a:tblGrid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07282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7D1A5C5A-D31C-4DA8-A3EE-2A93586F52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69348" y="5426303"/>
          <a:ext cx="1773092" cy="545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032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1028">
                  <a:extLst>
                    <a:ext uri="{9D8B030D-6E8A-4147-A177-3AD203B41FA5}">
                      <a16:colId xmlns:a16="http://schemas.microsoft.com/office/drawing/2014/main" xmlns="" val="3618430878"/>
                    </a:ext>
                  </a:extLst>
                </a:gridCol>
                <a:gridCol w="591032">
                  <a:extLst>
                    <a:ext uri="{9D8B030D-6E8A-4147-A177-3AD203B41FA5}">
                      <a16:colId xmlns:a16="http://schemas.microsoft.com/office/drawing/2014/main" xmlns="" val="237007310"/>
                    </a:ext>
                  </a:extLst>
                </a:gridCol>
              </a:tblGrid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272650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46923" marR="46923" marT="23461" marB="23461"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07282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3B9C7D2-5E50-499F-BB4F-8B69E0143A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7875" y="3876708"/>
          <a:ext cx="1777164" cy="468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388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2121472764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344980659"/>
                    </a:ext>
                  </a:extLst>
                </a:gridCol>
              </a:tblGrid>
              <a:tr h="468424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7267BBEE-BD0E-4B88-B056-B30CAB1FBF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7875" y="4406053"/>
          <a:ext cx="1777164" cy="468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388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2121472764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344980659"/>
                    </a:ext>
                  </a:extLst>
                </a:gridCol>
              </a:tblGrid>
              <a:tr h="468424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3C01981C-E56E-4A8E-8B96-FBD3EBA6E9E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7875" y="4935398"/>
          <a:ext cx="1777164" cy="468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388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2121472764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344980659"/>
                    </a:ext>
                  </a:extLst>
                </a:gridCol>
              </a:tblGrid>
              <a:tr h="468424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4FCB101D-61C0-4325-B5AB-6911724141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7875" y="5464741"/>
          <a:ext cx="1777164" cy="468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388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2121472764"/>
                    </a:ext>
                  </a:extLst>
                </a:gridCol>
                <a:gridCol w="592388">
                  <a:extLst>
                    <a:ext uri="{9D8B030D-6E8A-4147-A177-3AD203B41FA5}">
                      <a16:colId xmlns:a16="http://schemas.microsoft.com/office/drawing/2014/main" xmlns="" val="344980659"/>
                    </a:ext>
                  </a:extLst>
                </a:gridCol>
              </a:tblGrid>
              <a:tr h="468424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62455" marR="62455" marT="31227" marB="3122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1FA92305-8472-40A8-9D60-64B8367BD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6022767"/>
              </p:ext>
            </p:extLst>
          </p:nvPr>
        </p:nvGraphicFramePr>
        <p:xfrm>
          <a:off x="2782259" y="1855143"/>
          <a:ext cx="3827548" cy="1202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97396384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354396836"/>
                    </a:ext>
                  </a:extLst>
                </a:gridCol>
                <a:gridCol w="800423">
                  <a:extLst>
                    <a:ext uri="{9D8B030D-6E8A-4147-A177-3AD203B41FA5}">
                      <a16:colId xmlns:a16="http://schemas.microsoft.com/office/drawing/2014/main" xmlns="" val="88667779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165419245"/>
                    </a:ext>
                  </a:extLst>
                </a:gridCol>
                <a:gridCol w="800423">
                  <a:extLst>
                    <a:ext uri="{9D8B030D-6E8A-4147-A177-3AD203B41FA5}">
                      <a16:colId xmlns:a16="http://schemas.microsoft.com/office/drawing/2014/main" xmlns="" val="358638377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545367256"/>
                    </a:ext>
                  </a:extLst>
                </a:gridCol>
                <a:gridCol w="66702">
                  <a:extLst>
                    <a:ext uri="{9D8B030D-6E8A-4147-A177-3AD203B41FA5}">
                      <a16:colId xmlns:a16="http://schemas.microsoft.com/office/drawing/2014/main" xmlns="" val="419613508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305460877"/>
                    </a:ext>
                  </a:extLst>
                </a:gridCol>
              </a:tblGrid>
              <a:tr h="550211"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331738"/>
                  </a:ext>
                </a:extLst>
              </a:tr>
              <a:tr h="50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44970651"/>
                  </a:ext>
                </a:extLst>
              </a:tr>
              <a:tr h="50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971412826"/>
                  </a:ext>
                </a:extLst>
              </a:tr>
              <a:tr h="5502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15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830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Can you add together these two fractions? Which of the totals is correct?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D463163-3DDA-4F08-AD09-830F80E3A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390476"/>
              </p:ext>
            </p:extLst>
          </p:nvPr>
        </p:nvGraphicFramePr>
        <p:xfrm>
          <a:off x="1049110" y="1563512"/>
          <a:ext cx="1171158" cy="623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193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067496777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129089938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787143100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286854199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862437018"/>
                    </a:ext>
                  </a:extLst>
                </a:gridCol>
              </a:tblGrid>
              <a:tr h="311969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311969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8431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297B521-5A8C-41FB-8661-6CB873AA1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0792653"/>
              </p:ext>
            </p:extLst>
          </p:nvPr>
        </p:nvGraphicFramePr>
        <p:xfrm>
          <a:off x="2360866" y="4492253"/>
          <a:ext cx="462499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799">
                  <a:extLst>
                    <a:ext uri="{9D8B030D-6E8A-4147-A177-3AD203B41FA5}">
                      <a16:colId xmlns:a16="http://schemas.microsoft.com/office/drawing/2014/main" xmlns="" val="8167674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101420438"/>
                    </a:ext>
                  </a:extLst>
                </a:gridCol>
                <a:gridCol w="360599">
                  <a:extLst>
                    <a:ext uri="{9D8B030D-6E8A-4147-A177-3AD203B41FA5}">
                      <a16:colId xmlns:a16="http://schemas.microsoft.com/office/drawing/2014/main" xmlns="" val="4055287314"/>
                    </a:ext>
                  </a:extLst>
                </a:gridCol>
                <a:gridCol w="721198">
                  <a:extLst>
                    <a:ext uri="{9D8B030D-6E8A-4147-A177-3AD203B41FA5}">
                      <a16:colId xmlns:a16="http://schemas.microsoft.com/office/drawing/2014/main" xmlns="" val="155311246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12540849"/>
                    </a:ext>
                  </a:extLst>
                </a:gridCol>
                <a:gridCol w="360599">
                  <a:extLst>
                    <a:ext uri="{9D8B030D-6E8A-4147-A177-3AD203B41FA5}">
                      <a16:colId xmlns:a16="http://schemas.microsoft.com/office/drawing/2014/main" xmlns="" val="862262546"/>
                    </a:ext>
                  </a:extLst>
                </a:gridCol>
                <a:gridCol w="721198">
                  <a:extLst>
                    <a:ext uri="{9D8B030D-6E8A-4147-A177-3AD203B41FA5}">
                      <a16:colId xmlns:a16="http://schemas.microsoft.com/office/drawing/2014/main" xmlns="" val="271720747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381579819"/>
                    </a:ext>
                  </a:extLst>
                </a:gridCol>
                <a:gridCol w="360599">
                  <a:extLst>
                    <a:ext uri="{9D8B030D-6E8A-4147-A177-3AD203B41FA5}">
                      <a16:colId xmlns:a16="http://schemas.microsoft.com/office/drawing/2014/main" xmlns="" val="4178749904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356828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26450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D53B0C1-24A8-47E6-BAC4-F4DD66330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0133872"/>
              </p:ext>
            </p:extLst>
          </p:nvPr>
        </p:nvGraphicFramePr>
        <p:xfrm>
          <a:off x="3335366" y="2279436"/>
          <a:ext cx="447933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3113">
                  <a:extLst>
                    <a:ext uri="{9D8B030D-6E8A-4147-A177-3AD203B41FA5}">
                      <a16:colId xmlns:a16="http://schemas.microsoft.com/office/drawing/2014/main" xmlns="" val="430035325"/>
                    </a:ext>
                  </a:extLst>
                </a:gridCol>
                <a:gridCol w="1493113">
                  <a:extLst>
                    <a:ext uri="{9D8B030D-6E8A-4147-A177-3AD203B41FA5}">
                      <a16:colId xmlns:a16="http://schemas.microsoft.com/office/drawing/2014/main" xmlns="" val="3152605724"/>
                    </a:ext>
                  </a:extLst>
                </a:gridCol>
                <a:gridCol w="1493113">
                  <a:extLst>
                    <a:ext uri="{9D8B030D-6E8A-4147-A177-3AD203B41FA5}">
                      <a16:colId xmlns:a16="http://schemas.microsoft.com/office/drawing/2014/main" xmlns="" val="237420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   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281921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B5DD1B14-5CE7-47F3-9555-398E0F85F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9554850"/>
              </p:ext>
            </p:extLst>
          </p:nvPr>
        </p:nvGraphicFramePr>
        <p:xfrm>
          <a:off x="4488523" y="1563512"/>
          <a:ext cx="2268156" cy="412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26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2983897226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910627644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1349605591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3875685470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2626575407"/>
                    </a:ext>
                  </a:extLst>
                </a:gridCol>
              </a:tblGrid>
              <a:tr h="412116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6E6099B6-56C1-47E0-A90B-06D69C8DC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1217904"/>
              </p:ext>
            </p:extLst>
          </p:nvPr>
        </p:nvGraphicFramePr>
        <p:xfrm>
          <a:off x="1044540" y="2278820"/>
          <a:ext cx="1171159" cy="623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193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067496777"/>
                    </a:ext>
                  </a:extLst>
                </a:gridCol>
                <a:gridCol w="210298">
                  <a:extLst>
                    <a:ext uri="{9D8B030D-6E8A-4147-A177-3AD203B41FA5}">
                      <a16:colId xmlns:a16="http://schemas.microsoft.com/office/drawing/2014/main" xmlns="" val="1129089938"/>
                    </a:ext>
                  </a:extLst>
                </a:gridCol>
                <a:gridCol w="180089">
                  <a:extLst>
                    <a:ext uri="{9D8B030D-6E8A-4147-A177-3AD203B41FA5}">
                      <a16:colId xmlns:a16="http://schemas.microsoft.com/office/drawing/2014/main" xmlns="" val="2787143100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286854199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862437018"/>
                    </a:ext>
                  </a:extLst>
                </a:gridCol>
              </a:tblGrid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84312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A4403192-241B-457A-B506-0F4CB14BD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9066643"/>
              </p:ext>
            </p:extLst>
          </p:nvPr>
        </p:nvGraphicFramePr>
        <p:xfrm>
          <a:off x="1044541" y="2988172"/>
          <a:ext cx="1171158" cy="636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193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067496777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129089938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787143100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286854199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862437018"/>
                    </a:ext>
                  </a:extLst>
                </a:gridCol>
              </a:tblGrid>
              <a:tr h="325044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84312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F1029846-5483-4D11-A7D9-57BBCA7BC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9385255"/>
              </p:ext>
            </p:extLst>
          </p:nvPr>
        </p:nvGraphicFramePr>
        <p:xfrm>
          <a:off x="2397808" y="1563512"/>
          <a:ext cx="1171158" cy="623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193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067496777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129089938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787143100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286854199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862437018"/>
                    </a:ext>
                  </a:extLst>
                </a:gridCol>
              </a:tblGrid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84312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D11716C0-F872-4BB7-A011-482793A5D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583613"/>
              </p:ext>
            </p:extLst>
          </p:nvPr>
        </p:nvGraphicFramePr>
        <p:xfrm>
          <a:off x="2397808" y="2278820"/>
          <a:ext cx="1171158" cy="623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193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067496777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129089938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787143100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286854199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862437018"/>
                    </a:ext>
                  </a:extLst>
                </a:gridCol>
              </a:tblGrid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84312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31D04630-B987-405C-A03B-FFD651511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6691748"/>
              </p:ext>
            </p:extLst>
          </p:nvPr>
        </p:nvGraphicFramePr>
        <p:xfrm>
          <a:off x="4488523" y="2278820"/>
          <a:ext cx="2268156" cy="412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26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2983897226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910627644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1349605591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3875685470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2626575407"/>
                    </a:ext>
                  </a:extLst>
                </a:gridCol>
              </a:tblGrid>
              <a:tr h="412116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2A77BE32-4838-460B-A8BD-339AA6ADA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1474697"/>
              </p:ext>
            </p:extLst>
          </p:nvPr>
        </p:nvGraphicFramePr>
        <p:xfrm>
          <a:off x="4488523" y="2988172"/>
          <a:ext cx="2268156" cy="412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26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2983897226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910627644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1349605591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3875685470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2626575407"/>
                    </a:ext>
                  </a:extLst>
                </a:gridCol>
              </a:tblGrid>
              <a:tr h="412116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347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GB" sz="3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3/12 + </a:t>
            </a:r>
            <a:r>
              <a:rPr lang="en-GB" sz="3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3/6        so    51/12 + 15/6      so    51/12 + 30/12 = 81/12</a:t>
            </a:r>
          </a:p>
          <a:p>
            <a:pPr lvl="0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81/12 can be simplified to 27/4 because 3 is a common factor!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D463163-3DDA-4F08-AD09-830F80E3A0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3608" y="2348880"/>
          <a:ext cx="1171158" cy="623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193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067496777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129089938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787143100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286854199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862437018"/>
                    </a:ext>
                  </a:extLst>
                </a:gridCol>
              </a:tblGrid>
              <a:tr h="311969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311969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19389" marB="19389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8431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297B521-5A8C-41FB-8661-6CB873AA1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5662727"/>
              </p:ext>
            </p:extLst>
          </p:nvPr>
        </p:nvGraphicFramePr>
        <p:xfrm>
          <a:off x="2360866" y="4492253"/>
          <a:ext cx="4624992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799">
                  <a:extLst>
                    <a:ext uri="{9D8B030D-6E8A-4147-A177-3AD203B41FA5}">
                      <a16:colId xmlns:a16="http://schemas.microsoft.com/office/drawing/2014/main" xmlns="" val="8167674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3101420438"/>
                    </a:ext>
                  </a:extLst>
                </a:gridCol>
                <a:gridCol w="360599">
                  <a:extLst>
                    <a:ext uri="{9D8B030D-6E8A-4147-A177-3AD203B41FA5}">
                      <a16:colId xmlns:a16="http://schemas.microsoft.com/office/drawing/2014/main" xmlns="" val="4055287314"/>
                    </a:ext>
                  </a:extLst>
                </a:gridCol>
                <a:gridCol w="721198">
                  <a:extLst>
                    <a:ext uri="{9D8B030D-6E8A-4147-A177-3AD203B41FA5}">
                      <a16:colId xmlns:a16="http://schemas.microsoft.com/office/drawing/2014/main" xmlns="" val="155311246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12540849"/>
                    </a:ext>
                  </a:extLst>
                </a:gridCol>
                <a:gridCol w="360599">
                  <a:extLst>
                    <a:ext uri="{9D8B030D-6E8A-4147-A177-3AD203B41FA5}">
                      <a16:colId xmlns:a16="http://schemas.microsoft.com/office/drawing/2014/main" xmlns="" val="862262546"/>
                    </a:ext>
                  </a:extLst>
                </a:gridCol>
                <a:gridCol w="721198">
                  <a:extLst>
                    <a:ext uri="{9D8B030D-6E8A-4147-A177-3AD203B41FA5}">
                      <a16:colId xmlns:a16="http://schemas.microsoft.com/office/drawing/2014/main" xmlns="" val="271720747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381579819"/>
                    </a:ext>
                  </a:extLst>
                </a:gridCol>
                <a:gridCol w="360599">
                  <a:extLst>
                    <a:ext uri="{9D8B030D-6E8A-4147-A177-3AD203B41FA5}">
                      <a16:colId xmlns:a16="http://schemas.microsoft.com/office/drawing/2014/main" xmlns="" val="4178749904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a.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c.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356828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226450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D53B0C1-24A8-47E6-BAC4-F4DD66330A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29864" y="3064804"/>
          <a:ext cx="447933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3113">
                  <a:extLst>
                    <a:ext uri="{9D8B030D-6E8A-4147-A177-3AD203B41FA5}">
                      <a16:colId xmlns:a16="http://schemas.microsoft.com/office/drawing/2014/main" xmlns="" val="430035325"/>
                    </a:ext>
                  </a:extLst>
                </a:gridCol>
                <a:gridCol w="1493113">
                  <a:extLst>
                    <a:ext uri="{9D8B030D-6E8A-4147-A177-3AD203B41FA5}">
                      <a16:colId xmlns:a16="http://schemas.microsoft.com/office/drawing/2014/main" xmlns="" val="3152605724"/>
                    </a:ext>
                  </a:extLst>
                </a:gridCol>
                <a:gridCol w="1493113">
                  <a:extLst>
                    <a:ext uri="{9D8B030D-6E8A-4147-A177-3AD203B41FA5}">
                      <a16:colId xmlns:a16="http://schemas.microsoft.com/office/drawing/2014/main" xmlns="" val="237420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   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281921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B5DD1B14-5CE7-47F3-9555-398E0F85F9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83021" y="2348880"/>
          <a:ext cx="2268156" cy="412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26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2983897226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910627644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1349605591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3875685470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2626575407"/>
                    </a:ext>
                  </a:extLst>
                </a:gridCol>
              </a:tblGrid>
              <a:tr h="412116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6E6099B6-56C1-47E0-A90B-06D69C8DC3F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39038" y="3064188"/>
          <a:ext cx="1171159" cy="623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193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067496777"/>
                    </a:ext>
                  </a:extLst>
                </a:gridCol>
                <a:gridCol w="210298">
                  <a:extLst>
                    <a:ext uri="{9D8B030D-6E8A-4147-A177-3AD203B41FA5}">
                      <a16:colId xmlns:a16="http://schemas.microsoft.com/office/drawing/2014/main" xmlns="" val="1129089938"/>
                    </a:ext>
                  </a:extLst>
                </a:gridCol>
                <a:gridCol w="180089">
                  <a:extLst>
                    <a:ext uri="{9D8B030D-6E8A-4147-A177-3AD203B41FA5}">
                      <a16:colId xmlns:a16="http://schemas.microsoft.com/office/drawing/2014/main" xmlns="" val="2787143100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286854199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862437018"/>
                    </a:ext>
                  </a:extLst>
                </a:gridCol>
              </a:tblGrid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84312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A4403192-241B-457A-B506-0F4CB14BD2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39039" y="3773540"/>
          <a:ext cx="1171158" cy="636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193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067496777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129089938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787143100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286854199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862437018"/>
                    </a:ext>
                  </a:extLst>
                </a:gridCol>
              </a:tblGrid>
              <a:tr h="325044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84312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F1029846-5483-4D11-A7D9-57BBCA7BC5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92306" y="2348880"/>
          <a:ext cx="1171158" cy="623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193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067496777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129089938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787143100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286854199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862437018"/>
                    </a:ext>
                  </a:extLst>
                </a:gridCol>
              </a:tblGrid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84312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D11716C0-F872-4BB7-A011-482793A5DE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92306" y="3064188"/>
          <a:ext cx="1171158" cy="623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193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067496777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129089938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787143100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1286854199"/>
                    </a:ext>
                  </a:extLst>
                </a:gridCol>
                <a:gridCol w="195193">
                  <a:extLst>
                    <a:ext uri="{9D8B030D-6E8A-4147-A177-3AD203B41FA5}">
                      <a16:colId xmlns:a16="http://schemas.microsoft.com/office/drawing/2014/main" xmlns="" val="2862437018"/>
                    </a:ext>
                  </a:extLst>
                </a:gridCol>
              </a:tblGrid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  <a:tr h="311778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 marL="42657" marR="42657" marT="21328" marB="213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84312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31D04630-B987-405C-A03B-FFD651511A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83021" y="3064188"/>
          <a:ext cx="2268156" cy="412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26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2983897226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910627644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1349605591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3875685470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2626575407"/>
                    </a:ext>
                  </a:extLst>
                </a:gridCol>
              </a:tblGrid>
              <a:tr h="412116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2A77BE32-4838-460B-A8BD-339AA6ADAA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83021" y="3773540"/>
          <a:ext cx="2268156" cy="412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26">
                  <a:extLst>
                    <a:ext uri="{9D8B030D-6E8A-4147-A177-3AD203B41FA5}">
                      <a16:colId xmlns:a16="http://schemas.microsoft.com/office/drawing/2014/main" xmlns="" val="2220727182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2983897226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910627644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1349605591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3875685470"/>
                    </a:ext>
                  </a:extLst>
                </a:gridCol>
                <a:gridCol w="378026">
                  <a:extLst>
                    <a:ext uri="{9D8B030D-6E8A-4147-A177-3AD203B41FA5}">
                      <a16:colId xmlns:a16="http://schemas.microsoft.com/office/drawing/2014/main" xmlns="" val="2626575407"/>
                    </a:ext>
                  </a:extLst>
                </a:gridCol>
              </a:tblGrid>
              <a:tr h="412116"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rgbClr val="C642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51615" marR="51615" marT="25807" marB="2580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7278"/>
                  </a:ext>
                </a:extLst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H="1" flipV="1">
            <a:off x="5004048" y="5085184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60032" y="580526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27/4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305602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846</Words>
  <Application>Microsoft Office PowerPoint</Application>
  <PresentationFormat>On-screen Show (4:3)</PresentationFormat>
  <Paragraphs>285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Gareth Hughes</cp:lastModifiedBy>
  <cp:revision>55</cp:revision>
  <cp:lastPrinted>2018-09-17T10:27:39Z</cp:lastPrinted>
  <dcterms:created xsi:type="dcterms:W3CDTF">2018-08-22T10:36:32Z</dcterms:created>
  <dcterms:modified xsi:type="dcterms:W3CDTF">2021-02-18T17:22:04Z</dcterms:modified>
</cp:coreProperties>
</file>