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3" r:id="rId4"/>
    <p:sldId id="290" r:id="rId5"/>
    <p:sldId id="291" r:id="rId6"/>
    <p:sldId id="292" r:id="rId7"/>
    <p:sldId id="289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pic>
        <p:nvPicPr>
          <p:cNvPr id="7" name="Picture 2" descr="http://www.instantdisplay.co.uk/fdpb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9014335" cy="2132856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107504" y="908720"/>
          <a:ext cx="8928992" cy="325983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20.1.21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3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calculate a % of an amount by understanding the fraction equivalent of that %.</a:t>
                      </a:r>
                      <a:endParaRPr lang="en-GB" sz="23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know and can use how to calculate a fraction of an amount, </a:t>
                      </a:r>
                      <a:r>
                        <a:rPr lang="en-GB" sz="2300" b="1" kern="1200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23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, divide by the denominator and multiply by the numerator.</a:t>
                      </a:r>
                      <a:endParaRPr lang="en-GB" sz="23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700 x 70 = 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594 </a:t>
            </a:r>
            <a:r>
              <a:rPr lang="en-GB" sz="2600" dirty="0" smtClean="0">
                <a:latin typeface="Comic Sans MS"/>
              </a:rPr>
              <a:t>÷ 9 =</a:t>
            </a:r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3)  0.5 </a:t>
            </a:r>
            <a:r>
              <a:rPr lang="en-GB" sz="2600" dirty="0" smtClean="0">
                <a:latin typeface="Comic Sans MS"/>
              </a:rPr>
              <a:t>÷ 100 = </a:t>
            </a: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4)  1,000 x 65 = </a:t>
            </a:r>
          </a:p>
          <a:p>
            <a:pPr marL="514350" indent="-514350"/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5)  10 – 5.23 = 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600" dirty="0" smtClean="0">
                <a:latin typeface="Comic Sans MS" pitchFamily="66" charset="0"/>
              </a:rPr>
              <a:t>7,243 </a:t>
            </a: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     </a:t>
            </a:r>
            <a:r>
              <a:rPr lang="en-GB" sz="2600" u="sng" dirty="0" smtClean="0">
                <a:latin typeface="Comic Sans MS" pitchFamily="66" charset="0"/>
              </a:rPr>
              <a:t>x    82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7)  4² + 90 = 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0939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700 x 70 = 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49,000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600" dirty="0" smtClean="0">
                <a:latin typeface="Comic Sans MS" pitchFamily="66" charset="0"/>
              </a:rPr>
              <a:t>594 </a:t>
            </a:r>
            <a:r>
              <a:rPr lang="en-GB" sz="2600" dirty="0" smtClean="0">
                <a:latin typeface="Comic Sans MS"/>
              </a:rPr>
              <a:t>÷ 9 = </a:t>
            </a:r>
            <a:r>
              <a:rPr lang="en-GB" sz="2600" dirty="0" smtClean="0">
                <a:solidFill>
                  <a:srgbClr val="FF0000"/>
                </a:solidFill>
                <a:latin typeface="Comic Sans MS"/>
              </a:rPr>
              <a:t>66</a:t>
            </a:r>
            <a:endParaRPr lang="en-GB" sz="2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/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3)  0.5 </a:t>
            </a:r>
            <a:r>
              <a:rPr lang="en-GB" sz="2600" dirty="0" smtClean="0">
                <a:latin typeface="Comic Sans MS"/>
              </a:rPr>
              <a:t>÷ 100 = </a:t>
            </a:r>
            <a:r>
              <a:rPr lang="en-GB" sz="2600" dirty="0" smtClean="0">
                <a:solidFill>
                  <a:srgbClr val="FF0000"/>
                </a:solidFill>
                <a:latin typeface="Comic Sans MS"/>
              </a:rPr>
              <a:t>0.005</a:t>
            </a:r>
            <a:endParaRPr lang="en-GB" sz="2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4)  1,000 x 65 =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65,000</a:t>
            </a:r>
          </a:p>
          <a:p>
            <a:pPr marL="514350" indent="-514350"/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5)  10 – 5.23 =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4.77</a:t>
            </a:r>
            <a:r>
              <a:rPr lang="en-GB" sz="2600" dirty="0" smtClean="0">
                <a:latin typeface="Comic Sans MS" pitchFamily="66" charset="0"/>
              </a:rPr>
              <a:t> </a:t>
            </a:r>
          </a:p>
          <a:p>
            <a:pPr marL="514350" indent="-514350">
              <a:buAutoNum type="arabicParenR"/>
            </a:pPr>
            <a:endParaRPr lang="en-GB" sz="26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600" dirty="0" smtClean="0">
                <a:latin typeface="Comic Sans MS" pitchFamily="66" charset="0"/>
              </a:rPr>
              <a:t>7,243 </a:t>
            </a: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     </a:t>
            </a:r>
            <a:r>
              <a:rPr lang="en-GB" sz="2600" u="sng" dirty="0" smtClean="0">
                <a:latin typeface="Comic Sans MS" pitchFamily="66" charset="0"/>
              </a:rPr>
              <a:t>x    82 </a:t>
            </a: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  </a:t>
            </a:r>
            <a:r>
              <a:rPr lang="en-GB" sz="2600" u="sng" dirty="0" smtClean="0">
                <a:solidFill>
                  <a:srgbClr val="FF0000"/>
                </a:solidFill>
                <a:latin typeface="Comic Sans MS" pitchFamily="66" charset="0"/>
              </a:rPr>
              <a:t>593,926</a:t>
            </a:r>
          </a:p>
          <a:p>
            <a:pPr marL="514350" indent="-514350"/>
            <a:endParaRPr lang="en-GB" sz="2600" dirty="0" smtClean="0">
              <a:latin typeface="Comic Sans MS" pitchFamily="66" charset="0"/>
            </a:endParaRPr>
          </a:p>
          <a:p>
            <a:pPr marL="514350" indent="-514350"/>
            <a:r>
              <a:rPr lang="en-GB" sz="2600" dirty="0" smtClean="0">
                <a:latin typeface="Comic Sans MS" pitchFamily="66" charset="0"/>
              </a:rPr>
              <a:t>7)  4² + 90 = 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106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0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u="sng" dirty="0" smtClean="0"/>
              <a:t>To find a % of an amount</a:t>
            </a:r>
            <a:endParaRPr lang="en-GB" sz="6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30% </a:t>
            </a:r>
            <a:r>
              <a:rPr lang="en-GB" sz="6000" dirty="0" smtClean="0">
                <a:latin typeface="Comic Sans MS" pitchFamily="66" charset="0"/>
              </a:rPr>
              <a:t>of £80?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70892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C00000"/>
                </a:solidFill>
                <a:latin typeface="Comic Sans MS" pitchFamily="66" charset="0"/>
              </a:rPr>
              <a:t>3/10</a:t>
            </a:r>
            <a:r>
              <a:rPr lang="en-GB" sz="6000" dirty="0" smtClean="0">
                <a:latin typeface="Comic Sans MS" pitchFamily="66" charset="0"/>
              </a:rPr>
              <a:t> of £80?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£80 </a:t>
            </a:r>
            <a:r>
              <a:rPr lang="en-GB" sz="6000" dirty="0" smtClean="0">
                <a:latin typeface="Comic Sans MS"/>
              </a:rPr>
              <a:t>÷ </a:t>
            </a:r>
            <a:r>
              <a:rPr lang="en-GB" sz="6000" dirty="0" smtClean="0">
                <a:solidFill>
                  <a:srgbClr val="C00000"/>
                </a:solidFill>
                <a:latin typeface="Comic Sans MS"/>
              </a:rPr>
              <a:t>10</a:t>
            </a:r>
            <a:r>
              <a:rPr lang="en-GB" sz="6000" dirty="0" smtClean="0">
                <a:latin typeface="Comic Sans MS"/>
              </a:rPr>
              <a:t> = 8 </a:t>
            </a:r>
          </a:p>
          <a:p>
            <a:pPr algn="ctr"/>
            <a:r>
              <a:rPr lang="en-GB" sz="6000" dirty="0" smtClean="0">
                <a:latin typeface="Comic Sans MS"/>
              </a:rPr>
              <a:t>Then x </a:t>
            </a:r>
            <a:r>
              <a:rPr lang="en-GB" sz="6000" dirty="0" smtClean="0">
                <a:solidFill>
                  <a:srgbClr val="C00000"/>
                </a:solidFill>
                <a:latin typeface="Comic Sans MS"/>
              </a:rPr>
              <a:t>3</a:t>
            </a:r>
            <a:r>
              <a:rPr lang="en-GB" sz="6000" dirty="0" smtClean="0">
                <a:latin typeface="Comic Sans MS"/>
              </a:rPr>
              <a:t> = £24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u="sng" dirty="0" smtClean="0"/>
              <a:t>Sometimes, you may need to use equivalent fractions</a:t>
            </a:r>
            <a:endParaRPr lang="en-GB" sz="3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35% </a:t>
            </a:r>
            <a:r>
              <a:rPr lang="en-GB" sz="6000" dirty="0" smtClean="0">
                <a:latin typeface="Comic Sans MS" pitchFamily="66" charset="0"/>
              </a:rPr>
              <a:t>of £80?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C00000"/>
                </a:solidFill>
                <a:latin typeface="Comic Sans MS" pitchFamily="66" charset="0"/>
              </a:rPr>
              <a:t>35/100</a:t>
            </a:r>
            <a:r>
              <a:rPr lang="en-GB" sz="6000" dirty="0" smtClean="0">
                <a:latin typeface="Comic Sans MS" pitchFamily="66" charset="0"/>
              </a:rPr>
              <a:t> of £80?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25144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£80 </a:t>
            </a:r>
            <a:r>
              <a:rPr lang="en-GB" sz="6000" dirty="0" smtClean="0">
                <a:latin typeface="Comic Sans MS"/>
              </a:rPr>
              <a:t>÷ </a:t>
            </a:r>
            <a:r>
              <a:rPr lang="en-GB" sz="6000" dirty="0" smtClean="0">
                <a:solidFill>
                  <a:srgbClr val="C00000"/>
                </a:solidFill>
                <a:latin typeface="Comic Sans MS"/>
              </a:rPr>
              <a:t>20</a:t>
            </a:r>
            <a:r>
              <a:rPr lang="en-GB" sz="6000" dirty="0" smtClean="0">
                <a:latin typeface="Comic Sans MS"/>
              </a:rPr>
              <a:t> = 4 </a:t>
            </a:r>
          </a:p>
          <a:p>
            <a:pPr algn="ctr"/>
            <a:r>
              <a:rPr lang="en-GB" sz="6000" dirty="0" smtClean="0">
                <a:latin typeface="Comic Sans MS"/>
              </a:rPr>
              <a:t>Then x </a:t>
            </a:r>
            <a:r>
              <a:rPr lang="en-GB" sz="6000" dirty="0" smtClean="0">
                <a:solidFill>
                  <a:srgbClr val="C00000"/>
                </a:solidFill>
                <a:latin typeface="Comic Sans MS"/>
              </a:rPr>
              <a:t>7</a:t>
            </a:r>
            <a:r>
              <a:rPr lang="en-GB" sz="6000" dirty="0" smtClean="0">
                <a:latin typeface="Comic Sans MS"/>
              </a:rPr>
              <a:t> = £28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5293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C00000"/>
                </a:solidFill>
                <a:latin typeface="Comic Sans MS" pitchFamily="66" charset="0"/>
              </a:rPr>
              <a:t>7/20</a:t>
            </a:r>
            <a:r>
              <a:rPr lang="en-GB" sz="6000" dirty="0" smtClean="0">
                <a:latin typeface="Comic Sans MS" pitchFamily="66" charset="0"/>
              </a:rPr>
              <a:t> of £80?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SPECIAL AWARD – Sometimes you have to be really clever!</a:t>
            </a:r>
            <a:endParaRPr lang="en-GB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What is </a:t>
            </a:r>
            <a:r>
              <a:rPr lang="en-GB" sz="6000" dirty="0" smtClean="0">
                <a:solidFill>
                  <a:srgbClr val="FF0000"/>
                </a:solidFill>
                <a:latin typeface="Comic Sans MS" pitchFamily="66" charset="0"/>
              </a:rPr>
              <a:t>28% </a:t>
            </a:r>
            <a:r>
              <a:rPr lang="en-GB" sz="6000" dirty="0" smtClean="0">
                <a:latin typeface="Comic Sans MS" pitchFamily="66" charset="0"/>
              </a:rPr>
              <a:t>of £80?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Calculate </a:t>
            </a:r>
            <a:r>
              <a:rPr lang="en-GB" sz="3000" dirty="0" smtClean="0">
                <a:solidFill>
                  <a:srgbClr val="C00000"/>
                </a:solidFill>
                <a:latin typeface="Comic Sans MS" pitchFamily="66" charset="0"/>
              </a:rPr>
              <a:t>20% </a:t>
            </a:r>
            <a:r>
              <a:rPr lang="en-GB" sz="3000" dirty="0" smtClean="0">
                <a:latin typeface="Comic Sans MS" pitchFamily="66" charset="0"/>
              </a:rPr>
              <a:t>of £80 (2/10 of £80)</a:t>
            </a:r>
            <a:endParaRPr lang="en-GB" sz="3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208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Calculate 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5% </a:t>
            </a:r>
            <a:r>
              <a:rPr lang="en-GB" sz="2800" dirty="0" smtClean="0">
                <a:latin typeface="Comic Sans MS" pitchFamily="66" charset="0"/>
              </a:rPr>
              <a:t>of £80 (by finding 10% then halving it!)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996952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Calculate </a:t>
            </a:r>
            <a:r>
              <a:rPr lang="en-GB" sz="3000" dirty="0" smtClean="0">
                <a:solidFill>
                  <a:srgbClr val="C00000"/>
                </a:solidFill>
                <a:latin typeface="Comic Sans MS" pitchFamily="66" charset="0"/>
              </a:rPr>
              <a:t>1% </a:t>
            </a:r>
            <a:r>
              <a:rPr lang="en-GB" sz="3000" dirty="0" smtClean="0">
                <a:latin typeface="Comic Sans MS" pitchFamily="66" charset="0"/>
              </a:rPr>
              <a:t>of £80 (by dividing by 100) </a:t>
            </a:r>
          </a:p>
          <a:p>
            <a:r>
              <a:rPr lang="en-GB" sz="3000" dirty="0" smtClean="0">
                <a:latin typeface="Comic Sans MS" pitchFamily="66" charset="0"/>
              </a:rPr>
              <a:t>Calculate another </a:t>
            </a:r>
            <a:r>
              <a:rPr lang="en-GB" sz="3000" dirty="0" smtClean="0">
                <a:solidFill>
                  <a:srgbClr val="C00000"/>
                </a:solidFill>
                <a:latin typeface="Comic Sans MS" pitchFamily="66" charset="0"/>
              </a:rPr>
              <a:t>1% </a:t>
            </a:r>
          </a:p>
          <a:p>
            <a:r>
              <a:rPr lang="en-GB" sz="3000" dirty="0" smtClean="0">
                <a:latin typeface="Comic Sans MS" pitchFamily="66" charset="0"/>
              </a:rPr>
              <a:t>And another </a:t>
            </a:r>
            <a:r>
              <a:rPr lang="en-GB" sz="3000" dirty="0" smtClean="0">
                <a:solidFill>
                  <a:srgbClr val="C00000"/>
                </a:solidFill>
                <a:latin typeface="Comic Sans MS" pitchFamily="66" charset="0"/>
              </a:rPr>
              <a:t>1%</a:t>
            </a:r>
          </a:p>
          <a:p>
            <a:endParaRPr lang="en-GB" sz="3000" dirty="0" smtClean="0">
              <a:latin typeface="Comic Sans MS" pitchFamily="66" charset="0"/>
            </a:endParaRPr>
          </a:p>
          <a:p>
            <a:r>
              <a:rPr lang="en-GB" sz="3000" dirty="0" smtClean="0">
                <a:latin typeface="Comic Sans MS" pitchFamily="66" charset="0"/>
              </a:rPr>
              <a:t>Then add your </a:t>
            </a:r>
            <a:r>
              <a:rPr lang="en-GB" sz="3000" dirty="0" smtClean="0">
                <a:solidFill>
                  <a:srgbClr val="C00000"/>
                </a:solidFill>
                <a:latin typeface="Comic Sans MS" pitchFamily="66" charset="0"/>
              </a:rPr>
              <a:t>20%, 5%, 1%, 1% and 1% </a:t>
            </a:r>
            <a:r>
              <a:rPr lang="en-GB" sz="3000" dirty="0" smtClean="0">
                <a:latin typeface="Comic Sans MS" pitchFamily="66" charset="0"/>
              </a:rPr>
              <a:t>together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1880" y="5589240"/>
            <a:ext cx="1833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EASY!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7848872" cy="954107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3/5 of 60   =  4 x ___</a:t>
            </a:r>
            <a:endParaRPr lang="en-GB" sz="5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7848872" cy="954107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>
                <a:latin typeface="+mj-lt"/>
              </a:rPr>
              <a:t>240   ÷ 3   </a:t>
            </a:r>
            <a:r>
              <a:rPr lang="en-GB" sz="5600" dirty="0" smtClean="0"/>
              <a:t>=   Half of ___</a:t>
            </a:r>
            <a:endParaRPr lang="en-GB" sz="5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708920"/>
            <a:ext cx="78488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3.2 x 100   =   300 + ___</a:t>
            </a:r>
            <a:endParaRPr lang="en-GB" sz="56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78488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0.65 + ___   =   1</a:t>
            </a:r>
            <a:endParaRPr lang="en-GB" sz="5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25144"/>
            <a:ext cx="7848872" cy="954107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130 – 80 = Double ___</a:t>
            </a:r>
            <a:endParaRPr lang="en-GB" sz="5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733256"/>
            <a:ext cx="7848872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dirty="0" smtClean="0"/>
              <a:t>4/8 = ¾ - ___  </a:t>
            </a:r>
            <a:endParaRPr lang="en-GB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345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51</cp:revision>
  <cp:lastPrinted>2018-09-17T10:27:39Z</cp:lastPrinted>
  <dcterms:created xsi:type="dcterms:W3CDTF">2018-08-22T10:36:32Z</dcterms:created>
  <dcterms:modified xsi:type="dcterms:W3CDTF">2020-12-21T17:36:19Z</dcterms:modified>
</cp:coreProperties>
</file>