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81" r:id="rId3"/>
    <p:sldId id="282" r:id="rId4"/>
    <p:sldId id="271" r:id="rId5"/>
    <p:sldId id="272" r:id="rId6"/>
    <p:sldId id="273" r:id="rId7"/>
    <p:sldId id="274" r:id="rId8"/>
    <p:sldId id="277" r:id="rId9"/>
    <p:sldId id="278" r:id="rId10"/>
    <p:sldId id="270" r:id="rId11"/>
    <p:sldId id="268" r:id="rId12"/>
    <p:sldId id="269" r:id="rId13"/>
    <p:sldId id="275" r:id="rId14"/>
    <p:sldId id="276" r:id="rId15"/>
    <p:sldId id="279" r:id="rId16"/>
    <p:sldId id="280" r:id="rId17"/>
    <p:sldId id="267" r:id="rId18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50" autoAdjust="0"/>
    <p:restoredTop sz="94660"/>
  </p:normalViewPr>
  <p:slideViewPr>
    <p:cSldViewPr>
      <p:cViewPr varScale="1">
        <p:scale>
          <a:sx n="83" d="100"/>
          <a:sy n="83" d="100"/>
        </p:scale>
        <p:origin x="-197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26/01/2021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7658013"/>
              </p:ext>
            </p:extLst>
          </p:nvPr>
        </p:nvGraphicFramePr>
        <p:xfrm>
          <a:off x="179512" y="980729"/>
          <a:ext cx="8784976" cy="2676423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75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Y6 (Missing %)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27.1.21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1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can calculate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% of amounts by using equivalent fractions and %.</a:t>
                      </a:r>
                      <a:endParaRPr lang="en-GB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3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*I can solve the missing number in a % calculation.</a:t>
                      </a:r>
                      <a:endParaRPr lang="en-GB" sz="2400" b="1" dirty="0">
                        <a:solidFill>
                          <a:srgbClr val="FF000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122" name="Picture 2" descr="https://esol.britishcouncil.org/sites/default/files/styles/activity_image_full/public/images/activity/percentages_prices_sales_44443912_thumbnail_0.jpg?itok=V61ioyD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653136"/>
            <a:ext cx="2808312" cy="1248139"/>
          </a:xfrm>
          <a:prstGeom prst="rect">
            <a:avLst/>
          </a:prstGeom>
          <a:noFill/>
        </p:spPr>
      </p:pic>
      <p:pic>
        <p:nvPicPr>
          <p:cNvPr id="5124" name="Picture 4" descr="http://www.3minutemaths.co.uk/wp-content/uploads/2012/08/Fotolia_45931817_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293096"/>
            <a:ext cx="1530727" cy="1700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600" dirty="0" smtClean="0"/>
              <a:t>350,000 people visited the Natural History Museum last week.</a:t>
            </a:r>
          </a:p>
          <a:p>
            <a:endParaRPr lang="en-GB" sz="4600" dirty="0" smtClean="0"/>
          </a:p>
          <a:p>
            <a:r>
              <a:rPr lang="en-GB" sz="4600" dirty="0" smtClean="0"/>
              <a:t>15% of people visited on Monday.</a:t>
            </a:r>
          </a:p>
          <a:p>
            <a:r>
              <a:rPr lang="en-GB" sz="4600" dirty="0" smtClean="0"/>
              <a:t>40% of people visited on Saturday.</a:t>
            </a:r>
          </a:p>
          <a:p>
            <a:endParaRPr lang="en-GB" sz="4600" dirty="0" smtClean="0"/>
          </a:p>
          <a:p>
            <a:r>
              <a:rPr lang="en-GB" sz="4600" dirty="0" smtClean="0"/>
              <a:t>How many people visited the Natural History Museum the rest of the week?</a:t>
            </a:r>
            <a:endParaRPr lang="en-GB" sz="4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60648"/>
            <a:ext cx="87849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If 7 is 10% of a number, what is the number?</a:t>
            </a:r>
          </a:p>
          <a:p>
            <a:r>
              <a:rPr lang="en-GB" sz="3600" dirty="0" smtClean="0"/>
              <a:t>Use the bar model</a:t>
            </a:r>
          </a:p>
          <a:p>
            <a:r>
              <a:rPr lang="en-GB" sz="3600" dirty="0" smtClean="0"/>
              <a:t>to help you.</a:t>
            </a:r>
            <a:endParaRPr lang="en-GB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7544" y="2276872"/>
          <a:ext cx="82809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0840">
                <a:tc gridSpan="10">
                  <a:txBody>
                    <a:bodyPr/>
                    <a:lstStyle/>
                    <a:p>
                      <a:endParaRPr lang="en-GB" sz="3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000" b="1" dirty="0" smtClean="0"/>
                        <a:t>7</a:t>
                      </a:r>
                      <a:endParaRPr lang="en-GB" sz="3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71296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000" b="1" u="sng" dirty="0" smtClean="0"/>
              <a:t>Complete: Use a bar model to help you if you need</a:t>
            </a:r>
            <a:r>
              <a:rPr lang="en-GB" sz="3000" dirty="0" smtClean="0"/>
              <a:t>.</a:t>
            </a:r>
          </a:p>
          <a:p>
            <a:r>
              <a:rPr lang="en-GB" sz="3000" dirty="0" smtClean="0"/>
              <a:t>10% of ____ = 15    </a:t>
            </a:r>
          </a:p>
          <a:p>
            <a:endParaRPr lang="en-GB" sz="3000" dirty="0" smtClean="0"/>
          </a:p>
          <a:p>
            <a:endParaRPr lang="en-GB" sz="3000" dirty="0" smtClean="0"/>
          </a:p>
          <a:p>
            <a:endParaRPr lang="en-GB" sz="3000" dirty="0" smtClean="0"/>
          </a:p>
          <a:p>
            <a:endParaRPr lang="en-GB" sz="3000" dirty="0" smtClean="0"/>
          </a:p>
          <a:p>
            <a:r>
              <a:rPr lang="en-GB" sz="3000" dirty="0" smtClean="0"/>
              <a:t>___% of 150 = 45</a:t>
            </a:r>
          </a:p>
          <a:p>
            <a:endParaRPr lang="en-GB" sz="3000" dirty="0" smtClean="0"/>
          </a:p>
          <a:p>
            <a:endParaRPr lang="en-GB" sz="3000" dirty="0" smtClean="0"/>
          </a:p>
          <a:p>
            <a:endParaRPr lang="en-GB" sz="3000" dirty="0" smtClean="0"/>
          </a:p>
          <a:p>
            <a:endParaRPr lang="en-GB" sz="3000" dirty="0" smtClean="0"/>
          </a:p>
          <a:p>
            <a:r>
              <a:rPr lang="en-GB" sz="3000" dirty="0" smtClean="0"/>
              <a:t>30% of ___ = 90 </a:t>
            </a:r>
          </a:p>
          <a:p>
            <a:endParaRPr lang="en-GB" sz="30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1520" y="1268760"/>
          <a:ext cx="82809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0840">
                <a:tc gridSpan="10">
                  <a:txBody>
                    <a:bodyPr/>
                    <a:lstStyle/>
                    <a:p>
                      <a:endParaRPr lang="en-GB" sz="3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000" b="1" dirty="0" smtClean="0"/>
                        <a:t>15</a:t>
                      </a:r>
                      <a:endParaRPr lang="en-GB" sz="3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3573016"/>
          <a:ext cx="82809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en-GB" sz="3000" dirty="0" smtClean="0">
                          <a:solidFill>
                            <a:srgbClr val="FF0000"/>
                          </a:solidFill>
                        </a:rPr>
                        <a:t>150</a:t>
                      </a:r>
                      <a:endParaRPr lang="en-GB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000" b="1" dirty="0" smtClean="0"/>
                        <a:t>15</a:t>
                      </a:r>
                      <a:endParaRPr lang="en-GB" sz="3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1" dirty="0" smtClean="0"/>
                        <a:t>30</a:t>
                      </a:r>
                      <a:endParaRPr lang="en-GB" sz="3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1" dirty="0" smtClean="0"/>
                        <a:t>45</a:t>
                      </a:r>
                      <a:endParaRPr lang="en-GB" sz="3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5760720"/>
          <a:ext cx="828092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2809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0840">
                <a:tc gridSpan="10">
                  <a:txBody>
                    <a:bodyPr/>
                    <a:lstStyle/>
                    <a:p>
                      <a:pPr algn="ctr"/>
                      <a:endParaRPr lang="en-GB" sz="3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000" b="1" dirty="0" smtClean="0"/>
                        <a:t>90</a:t>
                      </a:r>
                      <a:endParaRPr lang="en-GB" sz="3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missing values.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06890C69-6668-B348-B25D-9A6EEDD7B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3526466"/>
              </p:ext>
            </p:extLst>
          </p:nvPr>
        </p:nvGraphicFramePr>
        <p:xfrm>
          <a:off x="2235272" y="1629000"/>
          <a:ext cx="4673455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0910">
                  <a:extLst>
                    <a:ext uri="{9D8B030D-6E8A-4147-A177-3AD203B41FA5}">
                      <a16:colId xmlns:a16="http://schemas.microsoft.com/office/drawing/2014/main" xmlns="" val="2047500955"/>
                    </a:ext>
                  </a:extLst>
                </a:gridCol>
                <a:gridCol w="402545">
                  <a:extLst>
                    <a:ext uri="{9D8B030D-6E8A-4147-A177-3AD203B41FA5}">
                      <a16:colId xmlns:a16="http://schemas.microsoft.com/office/drawing/2014/main" xmlns="" val="122926608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122239107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360263874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26167904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413697103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753663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82439199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895497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66462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16071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missing values.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06890C69-6668-B348-B25D-9A6EEDD7B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413945"/>
              </p:ext>
            </p:extLst>
          </p:nvPr>
        </p:nvGraphicFramePr>
        <p:xfrm>
          <a:off x="2235272" y="1629000"/>
          <a:ext cx="4673455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0910">
                  <a:extLst>
                    <a:ext uri="{9D8B030D-6E8A-4147-A177-3AD203B41FA5}">
                      <a16:colId xmlns:a16="http://schemas.microsoft.com/office/drawing/2014/main" xmlns="" val="2047500955"/>
                    </a:ext>
                  </a:extLst>
                </a:gridCol>
                <a:gridCol w="402545">
                  <a:extLst>
                    <a:ext uri="{9D8B030D-6E8A-4147-A177-3AD203B41FA5}">
                      <a16:colId xmlns:a16="http://schemas.microsoft.com/office/drawing/2014/main" xmlns="" val="122926608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122239107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3602638742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26167904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xmlns="" val="4136971030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4.5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7536638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82439199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8954975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algn="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of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66462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71777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 a survey of 250 people, 90% of people reported exercising regularly each week.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Of those people: 80% ran; 12% went to the gym; and 8% played team sports.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people play team sports?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D7B6F6D2-4FDF-4AD2-9BC5-E25FBDDF570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42319" y="3456501"/>
          <a:ext cx="4859362" cy="11198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0881">
                  <a:extLst>
                    <a:ext uri="{9D8B030D-6E8A-4147-A177-3AD203B41FA5}">
                      <a16:colId xmlns:a16="http://schemas.microsoft.com/office/drawing/2014/main" xmlns="" val="414652982"/>
                    </a:ext>
                  </a:extLst>
                </a:gridCol>
                <a:gridCol w="4258481">
                  <a:extLst>
                    <a:ext uri="{9D8B030D-6E8A-4147-A177-3AD203B41FA5}">
                      <a16:colId xmlns:a16="http://schemas.microsoft.com/office/drawing/2014/main" xmlns="" val="238663533"/>
                    </a:ext>
                  </a:extLst>
                </a:gridCol>
              </a:tblGrid>
              <a:tr h="549729"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90% of 250</a:t>
                      </a:r>
                    </a:p>
                  </a:txBody>
                  <a:tcPr marL="112905" marR="112905" marT="56453" marB="5645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0117347"/>
                  </a:ext>
                </a:extLst>
              </a:tr>
              <a:tr h="549729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4097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93008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 a survey of 250 people, 90% of people reported exercising regularly each week.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Of those people: 80% ran; 12% went to the gym; and 8% played team sports.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people play team sports?</a:t>
            </a: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90% of 250 is 225, and 8% of 225 is 18.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A33060FC-6314-FB40-B62B-FB8961F35CF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42319" y="3456501"/>
          <a:ext cx="4859362" cy="11198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0881">
                  <a:extLst>
                    <a:ext uri="{9D8B030D-6E8A-4147-A177-3AD203B41FA5}">
                      <a16:colId xmlns:a16="http://schemas.microsoft.com/office/drawing/2014/main" xmlns="" val="414652982"/>
                    </a:ext>
                  </a:extLst>
                </a:gridCol>
                <a:gridCol w="4258481">
                  <a:extLst>
                    <a:ext uri="{9D8B030D-6E8A-4147-A177-3AD203B41FA5}">
                      <a16:colId xmlns:a16="http://schemas.microsoft.com/office/drawing/2014/main" xmlns="" val="238663533"/>
                    </a:ext>
                  </a:extLst>
                </a:gridCol>
              </a:tblGrid>
              <a:tr h="549729">
                <a:tc gridSpan="2">
                  <a:txBody>
                    <a:bodyPr/>
                    <a:lstStyle/>
                    <a:p>
                      <a:pPr algn="ctr"/>
                      <a:r>
                        <a:rPr lang="en-US" sz="3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90% of 250</a:t>
                      </a:r>
                    </a:p>
                  </a:txBody>
                  <a:tcPr marL="112905" marR="112905" marT="56453" marB="5645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0117347"/>
                  </a:ext>
                </a:extLst>
              </a:tr>
              <a:tr h="549729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4097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9228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Balancing Equations – Fill in the missing number</a:t>
            </a:r>
            <a:endParaRPr lang="en-US" sz="35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0688"/>
            <a:ext cx="4788024" cy="677108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4/9 of 54   =  3 x __ </a:t>
            </a:r>
            <a:endParaRPr lang="en-GB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12776"/>
            <a:ext cx="4788024" cy="677108"/>
          </a:xfrm>
          <a:prstGeom prst="rect">
            <a:avLst/>
          </a:prstGeom>
          <a:solidFill>
            <a:srgbClr val="66FF33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___ </a:t>
            </a:r>
            <a:r>
              <a:rPr lang="en-GB" sz="3800" dirty="0" smtClean="0">
                <a:latin typeface="Comic Sans MS"/>
              </a:rPr>
              <a:t>÷</a:t>
            </a:r>
            <a:r>
              <a:rPr lang="en-GB" sz="3800" dirty="0" smtClean="0"/>
              <a:t> 10    =   0.4 + 0.35</a:t>
            </a:r>
            <a:endParaRPr lang="en-GB" sz="3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204864"/>
            <a:ext cx="4788024" cy="67710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121 ÷ 11   </a:t>
            </a:r>
            <a:r>
              <a:rPr lang="en-GB" sz="3800" dirty="0" smtClean="0"/>
              <a:t>=   Double __</a:t>
            </a:r>
            <a:endParaRPr lang="en-GB" sz="3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996952"/>
            <a:ext cx="4788024" cy="6771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30% of 45 </a:t>
            </a:r>
            <a:r>
              <a:rPr lang="en-GB" sz="3800" dirty="0" smtClean="0"/>
              <a:t>=   20 - ___</a:t>
            </a:r>
            <a:endParaRPr lang="en-GB" sz="3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789040"/>
            <a:ext cx="4788024" cy="677108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+mj-lt"/>
              </a:rPr>
              <a:t>1% of 1,000 </a:t>
            </a:r>
            <a:r>
              <a:rPr lang="en-GB" sz="3800" dirty="0" smtClean="0"/>
              <a:t>= ¼ of ___</a:t>
            </a:r>
            <a:endParaRPr lang="en-GB" sz="38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581128"/>
            <a:ext cx="4788024" cy="6771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/>
              <a:t>____ + 80  = 5³</a:t>
            </a:r>
            <a:endParaRPr lang="en-GB" sz="3800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620688"/>
            <a:ext cx="3960440" cy="3600986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b="1" u="sng" dirty="0" smtClean="0"/>
              <a:t>Extra challenge!</a:t>
            </a:r>
          </a:p>
          <a:p>
            <a:pPr algn="ctr"/>
            <a:r>
              <a:rPr lang="en-GB" sz="3800" dirty="0" smtClean="0"/>
              <a:t>10³ = ½ of ____</a:t>
            </a:r>
          </a:p>
          <a:p>
            <a:pPr algn="ctr"/>
            <a:endParaRPr lang="en-GB" sz="3800" dirty="0" smtClean="0"/>
          </a:p>
          <a:p>
            <a:pPr algn="ctr"/>
            <a:r>
              <a:rPr lang="en-GB" sz="3800" dirty="0" smtClean="0"/>
              <a:t>9.5 x 4 = 50 - ___</a:t>
            </a:r>
          </a:p>
          <a:p>
            <a:pPr algn="ctr"/>
            <a:endParaRPr lang="en-GB" sz="3800" dirty="0" smtClean="0"/>
          </a:p>
          <a:p>
            <a:pPr algn="ctr"/>
            <a:r>
              <a:rPr lang="en-GB" sz="3800" dirty="0" smtClean="0"/>
              <a:t>4.5 x __ = 50 x 90 </a:t>
            </a:r>
            <a:endParaRPr lang="en-GB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b="1" u="sng" dirty="0" smtClean="0"/>
              <a:t>Y6s</a:t>
            </a:r>
            <a:endParaRPr lang="en-GB" sz="26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" y="487025"/>
            <a:ext cx="9144000" cy="63094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/>
            <a:r>
              <a:rPr lang="en-GB" sz="2300" dirty="0" smtClean="0">
                <a:latin typeface="Comic Sans MS" pitchFamily="66" charset="0"/>
              </a:rPr>
              <a:t>1)</a:t>
            </a:r>
            <a:r>
              <a:rPr lang="en-GB" sz="4000" dirty="0" smtClean="0">
                <a:latin typeface="Comic Sans MS" pitchFamily="66" charset="0"/>
              </a:rPr>
              <a:t> </a:t>
            </a:r>
            <a:r>
              <a:rPr lang="en-GB" sz="2800" dirty="0" smtClean="0">
                <a:latin typeface="Comic Sans MS" pitchFamily="66" charset="0"/>
              </a:rPr>
              <a:t>10 x 11 x 2 = _____</a:t>
            </a:r>
            <a:r>
              <a:rPr lang="en-GB" sz="2300" dirty="0" smtClean="0">
                <a:latin typeface="Comic Sans MS" pitchFamily="66" charset="0"/>
              </a:rPr>
              <a:t>   </a:t>
            </a: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2)  </a:t>
            </a:r>
            <a:r>
              <a:rPr lang="en-GB" sz="2800" dirty="0" smtClean="0">
                <a:latin typeface="Comic Sans MS" pitchFamily="66" charset="0"/>
              </a:rPr>
              <a:t>683 + 917 = ______</a:t>
            </a:r>
          </a:p>
          <a:p>
            <a:pPr marL="514350" indent="-514350"/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 startAt="3"/>
            </a:pPr>
            <a:r>
              <a:rPr lang="en-GB" sz="2800" dirty="0" smtClean="0">
                <a:latin typeface="Comic Sans MS" pitchFamily="66" charset="0"/>
              </a:rPr>
              <a:t>5/12 + 10/12 = </a:t>
            </a:r>
            <a:r>
              <a:rPr lang="en-GB" sz="2300" dirty="0" smtClean="0">
                <a:latin typeface="Comic Sans MS" pitchFamily="66" charset="0"/>
              </a:rPr>
              <a:t>______</a:t>
            </a:r>
            <a:endParaRPr lang="en-GB" sz="2300" u="sng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4)  </a:t>
            </a:r>
            <a:r>
              <a:rPr lang="en-GB" sz="2800" dirty="0" smtClean="0">
                <a:latin typeface="Comic Sans MS" pitchFamily="66" charset="0"/>
              </a:rPr>
              <a:t>66 x 1 = </a:t>
            </a:r>
            <a:r>
              <a:rPr lang="en-GB" sz="2300" dirty="0" smtClean="0">
                <a:latin typeface="Comic Sans MS" pitchFamily="66" charset="0"/>
              </a:rPr>
              <a:t>______  </a:t>
            </a:r>
          </a:p>
          <a:p>
            <a:pPr marL="514350" indent="-514350"/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5)  </a:t>
            </a:r>
            <a:r>
              <a:rPr lang="en-GB" sz="2800" dirty="0" smtClean="0">
                <a:latin typeface="Comic Sans MS" pitchFamily="66" charset="0"/>
              </a:rPr>
              <a:t>75 x 38 =  </a:t>
            </a:r>
            <a:r>
              <a:rPr lang="en-GB" sz="2300" dirty="0" smtClean="0">
                <a:latin typeface="Comic Sans MS" pitchFamily="66" charset="0"/>
              </a:rPr>
              <a:t>______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 startAt="6"/>
            </a:pPr>
            <a:r>
              <a:rPr lang="en-GB" sz="2800" dirty="0" smtClean="0">
                <a:latin typeface="Comic Sans MS" pitchFamily="66" charset="0"/>
              </a:rPr>
              <a:t>6.1 + 3.317 = _____</a:t>
            </a:r>
          </a:p>
          <a:p>
            <a:pPr marL="514350" indent="-514350">
              <a:buAutoNum type="arabicParenR" startAt="6"/>
            </a:pP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6"/>
            </a:pPr>
            <a:r>
              <a:rPr lang="en-GB" sz="2800" dirty="0" smtClean="0">
                <a:latin typeface="Comic Sans MS" pitchFamily="66" charset="0"/>
              </a:rPr>
              <a:t>100,000 + _____ + 60 = 106,060</a:t>
            </a:r>
          </a:p>
          <a:p>
            <a:pPr marL="514350" indent="-514350">
              <a:buAutoNum type="arabicParenR" startAt="6"/>
            </a:pP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6"/>
            </a:pPr>
            <a:r>
              <a:rPr lang="en-GB" sz="2800" dirty="0" smtClean="0">
                <a:latin typeface="Comic Sans MS" pitchFamily="66" charset="0"/>
              </a:rPr>
              <a:t>9 x 48 = ______</a:t>
            </a:r>
            <a:r>
              <a:rPr lang="en-GB" sz="2400" dirty="0" smtClean="0">
                <a:latin typeface="Comic Sans M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0" cy="66787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/>
            <a:r>
              <a:rPr lang="en-GB" sz="2300" dirty="0" smtClean="0">
                <a:latin typeface="Comic Sans MS" pitchFamily="66" charset="0"/>
              </a:rPr>
              <a:t>1)</a:t>
            </a:r>
            <a:r>
              <a:rPr lang="en-GB" sz="4000" dirty="0" smtClean="0">
                <a:latin typeface="Comic Sans MS" pitchFamily="66" charset="0"/>
              </a:rPr>
              <a:t> </a:t>
            </a:r>
            <a:r>
              <a:rPr lang="en-GB" sz="2800" dirty="0" smtClean="0">
                <a:latin typeface="Comic Sans MS" pitchFamily="66" charset="0"/>
              </a:rPr>
              <a:t>10 x 11 x 2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220</a:t>
            </a:r>
            <a:r>
              <a:rPr lang="en-GB" sz="2300" dirty="0" smtClean="0">
                <a:latin typeface="Comic Sans MS" pitchFamily="66" charset="0"/>
              </a:rPr>
              <a:t>   </a:t>
            </a: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2)  </a:t>
            </a:r>
            <a:r>
              <a:rPr lang="en-GB" sz="2800" dirty="0" smtClean="0">
                <a:latin typeface="Comic Sans MS" pitchFamily="66" charset="0"/>
              </a:rPr>
              <a:t>683 + 917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1,600</a:t>
            </a:r>
          </a:p>
          <a:p>
            <a:pPr marL="514350" indent="-514350"/>
            <a:endParaRPr lang="en-GB" sz="2300" dirty="0" smtClean="0">
              <a:latin typeface="Comic Sans MS" pitchFamily="66" charset="0"/>
            </a:endParaRPr>
          </a:p>
          <a:p>
            <a:pPr marL="514350" indent="-514350">
              <a:buAutoNum type="arabicParenR" startAt="3"/>
            </a:pPr>
            <a:r>
              <a:rPr lang="en-GB" sz="2800" dirty="0" smtClean="0">
                <a:latin typeface="Comic Sans MS" pitchFamily="66" charset="0"/>
              </a:rPr>
              <a:t>5/12 + 10/12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17/12 or </a:t>
            </a:r>
            <a:r>
              <a:rPr lang="en-GB" sz="4800" dirty="0" smtClean="0">
                <a:solidFill>
                  <a:srgbClr val="FF0000"/>
                </a:solidFill>
                <a:latin typeface="Comic Sans MS" pitchFamily="66" charset="0"/>
              </a:rPr>
              <a:t>1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5/12</a:t>
            </a:r>
            <a:endParaRPr lang="en-GB" sz="2800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4)  </a:t>
            </a:r>
            <a:r>
              <a:rPr lang="en-GB" sz="2800" dirty="0" smtClean="0">
                <a:latin typeface="Comic Sans MS" pitchFamily="66" charset="0"/>
              </a:rPr>
              <a:t>66 x 1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66</a:t>
            </a:r>
            <a:r>
              <a:rPr lang="en-GB" sz="2300" dirty="0" smtClean="0">
                <a:latin typeface="Comic Sans MS" pitchFamily="66" charset="0"/>
              </a:rPr>
              <a:t> </a:t>
            </a:r>
          </a:p>
          <a:p>
            <a:pPr marL="514350" indent="-514350"/>
            <a:endParaRPr lang="en-GB" sz="2300" dirty="0" smtClean="0">
              <a:latin typeface="Comic Sans MS" pitchFamily="66" charset="0"/>
            </a:endParaRPr>
          </a:p>
          <a:p>
            <a:pPr marL="514350" indent="-514350"/>
            <a:r>
              <a:rPr lang="en-GB" sz="2300" dirty="0" smtClean="0">
                <a:latin typeface="Comic Sans MS" pitchFamily="66" charset="0"/>
              </a:rPr>
              <a:t>5)  </a:t>
            </a:r>
            <a:r>
              <a:rPr lang="en-GB" sz="2800" dirty="0" smtClean="0">
                <a:latin typeface="Comic Sans MS" pitchFamily="66" charset="0"/>
              </a:rPr>
              <a:t>75 x 38 = 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2,850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 startAt="6"/>
            </a:pPr>
            <a:r>
              <a:rPr lang="en-GB" sz="2800" dirty="0" smtClean="0">
                <a:latin typeface="Comic Sans MS" pitchFamily="66" charset="0"/>
              </a:rPr>
              <a:t>6.1 + 3.317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9.417</a:t>
            </a:r>
          </a:p>
          <a:p>
            <a:pPr marL="514350" indent="-514350">
              <a:buAutoNum type="arabicParenR" startAt="6"/>
            </a:pP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6"/>
            </a:pPr>
            <a:r>
              <a:rPr lang="en-GB" sz="2800" dirty="0" smtClean="0">
                <a:latin typeface="Comic Sans MS" pitchFamily="66" charset="0"/>
              </a:rPr>
              <a:t>100,000 +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6,000</a:t>
            </a:r>
            <a:r>
              <a:rPr lang="en-GB" sz="2800" dirty="0" smtClean="0">
                <a:latin typeface="Comic Sans MS" pitchFamily="66" charset="0"/>
              </a:rPr>
              <a:t> + 60 = 106,060</a:t>
            </a:r>
          </a:p>
          <a:p>
            <a:pPr marL="514350" indent="-514350">
              <a:buAutoNum type="arabicParenR" startAt="6"/>
            </a:pP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AutoNum type="arabicParenR" startAt="6"/>
            </a:pPr>
            <a:r>
              <a:rPr lang="en-GB" sz="2800" dirty="0" smtClean="0">
                <a:latin typeface="Comic Sans MS" pitchFamily="66" charset="0"/>
              </a:rPr>
              <a:t>9 x 48 = 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432</a:t>
            </a:r>
            <a:r>
              <a:rPr lang="en-GB" sz="2400" dirty="0" smtClean="0">
                <a:solidFill>
                  <a:srgbClr val="FF0000"/>
                </a:solidFill>
                <a:latin typeface="Comic Sans M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243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fractions, decimals and percentages.</a:t>
            </a: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26FF4086-E5DD-8541-84B4-475CE3038F4F}"/>
              </a:ext>
            </a:extLst>
          </p:cNvPr>
          <p:cNvSpPr/>
          <p:nvPr/>
        </p:nvSpPr>
        <p:spPr>
          <a:xfrm>
            <a:off x="1236321" y="1515128"/>
            <a:ext cx="1466425" cy="914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0.25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1671D54F-5E03-D443-8221-6819CBBBBF65}"/>
              </a:ext>
            </a:extLst>
          </p:cNvPr>
          <p:cNvSpPr>
            <a:spLocks noChangeAspect="1"/>
          </p:cNvSpPr>
          <p:nvPr/>
        </p:nvSpPr>
        <p:spPr>
          <a:xfrm>
            <a:off x="3995149" y="1515128"/>
            <a:ext cx="914400" cy="914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0D73B0A2-67DF-5743-ACE2-65636AC4EFF1}"/>
              </a:ext>
            </a:extLst>
          </p:cNvPr>
          <p:cNvSpPr/>
          <p:nvPr/>
        </p:nvSpPr>
        <p:spPr>
          <a:xfrm>
            <a:off x="1236321" y="3220740"/>
            <a:ext cx="1466425" cy="914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0.75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A9416B5D-FCF6-A34C-B243-89A0A946769C}"/>
              </a:ext>
            </a:extLst>
          </p:cNvPr>
          <p:cNvSpPr>
            <a:spLocks noChangeAspect="1"/>
          </p:cNvSpPr>
          <p:nvPr/>
        </p:nvSpPr>
        <p:spPr>
          <a:xfrm>
            <a:off x="3995149" y="3170081"/>
            <a:ext cx="914400" cy="914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E4D2155-F8D0-0B48-8AAB-96A40241E2DD}"/>
              </a:ext>
            </a:extLst>
          </p:cNvPr>
          <p:cNvSpPr/>
          <p:nvPr/>
        </p:nvSpPr>
        <p:spPr>
          <a:xfrm>
            <a:off x="1236320" y="4926351"/>
            <a:ext cx="1466425" cy="914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BBE2FBDE-68EB-C34B-863D-794E4DD5F396}"/>
              </a:ext>
            </a:extLst>
          </p:cNvPr>
          <p:cNvSpPr>
            <a:spLocks noChangeAspect="1"/>
          </p:cNvSpPr>
          <p:nvPr/>
        </p:nvSpPr>
        <p:spPr>
          <a:xfrm>
            <a:off x="3995149" y="4825034"/>
            <a:ext cx="914400" cy="914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xmlns="" id="{68B28F7B-38A5-1F47-82DB-1A4E9EE0705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44347" y="1575269"/>
          <a:ext cx="216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xmlns="" val="1049564737"/>
                    </a:ext>
                  </a:extLst>
                </a:gridCol>
              </a:tblGrid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67904936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91557931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xmlns="" id="{51F9A046-4732-A246-948E-02B2C2D0C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7320909"/>
              </p:ext>
            </p:extLst>
          </p:nvPr>
        </p:nvGraphicFramePr>
        <p:xfrm>
          <a:off x="4344347" y="3284352"/>
          <a:ext cx="216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xmlns="" val="1049564737"/>
                    </a:ext>
                  </a:extLst>
                </a:gridCol>
              </a:tblGrid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67904936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91557931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xmlns="" id="{FAB420A0-BA3E-0E4A-A3C3-5F3F0CCD92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7864707"/>
              </p:ext>
            </p:extLst>
          </p:nvPr>
        </p:nvGraphicFramePr>
        <p:xfrm>
          <a:off x="4272347" y="4916971"/>
          <a:ext cx="360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1049564737"/>
                    </a:ext>
                  </a:extLst>
                </a:gridCol>
              </a:tblGrid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67904936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91557931"/>
                  </a:ext>
                </a:extLst>
              </a:tr>
            </a:tbl>
          </a:graphicData>
        </a:graphic>
      </p:graphicFrame>
      <p:sp>
        <p:nvSpPr>
          <p:cNvPr id="39" name="Triangle 38">
            <a:extLst>
              <a:ext uri="{FF2B5EF4-FFF2-40B4-BE49-F238E27FC236}">
                <a16:creationId xmlns:a16="http://schemas.microsoft.com/office/drawing/2014/main" xmlns="" id="{A00B6667-D0A9-5B48-9A0F-964D0BA430AB}"/>
              </a:ext>
            </a:extLst>
          </p:cNvPr>
          <p:cNvSpPr/>
          <p:nvPr/>
        </p:nvSpPr>
        <p:spPr>
          <a:xfrm>
            <a:off x="6047978" y="1515128"/>
            <a:ext cx="2058273" cy="914400"/>
          </a:xfrm>
          <a:prstGeom prst="triangl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bIns="251999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75%</a:t>
            </a:r>
          </a:p>
        </p:txBody>
      </p:sp>
      <p:sp>
        <p:nvSpPr>
          <p:cNvPr id="40" name="Triangle 39">
            <a:extLst>
              <a:ext uri="{FF2B5EF4-FFF2-40B4-BE49-F238E27FC236}">
                <a16:creationId xmlns:a16="http://schemas.microsoft.com/office/drawing/2014/main" xmlns="" id="{E2D90D24-477D-FA48-8E2E-00C464C4E0C8}"/>
              </a:ext>
            </a:extLst>
          </p:cNvPr>
          <p:cNvSpPr/>
          <p:nvPr/>
        </p:nvSpPr>
        <p:spPr>
          <a:xfrm>
            <a:off x="6047978" y="3220740"/>
            <a:ext cx="2058273" cy="914400"/>
          </a:xfrm>
          <a:prstGeom prst="triangl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bIns="251999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10%</a:t>
            </a:r>
          </a:p>
        </p:txBody>
      </p:sp>
      <p:sp>
        <p:nvSpPr>
          <p:cNvPr id="42" name="Triangle 41">
            <a:extLst>
              <a:ext uri="{FF2B5EF4-FFF2-40B4-BE49-F238E27FC236}">
                <a16:creationId xmlns:a16="http://schemas.microsoft.com/office/drawing/2014/main" xmlns="" id="{9AFF42FE-940C-3B4F-B073-2051B2051074}"/>
              </a:ext>
            </a:extLst>
          </p:cNvPr>
          <p:cNvSpPr/>
          <p:nvPr/>
        </p:nvSpPr>
        <p:spPr>
          <a:xfrm>
            <a:off x="6047978" y="4926351"/>
            <a:ext cx="2058273" cy="914400"/>
          </a:xfrm>
          <a:prstGeom prst="triangl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bIns="251999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25%</a:t>
            </a:r>
          </a:p>
        </p:txBody>
      </p:sp>
    </p:spTree>
    <p:extLst>
      <p:ext uri="{BB962C8B-B14F-4D97-AF65-F5344CB8AC3E}">
        <p14:creationId xmlns:p14="http://schemas.microsoft.com/office/powerpoint/2010/main" xmlns="" val="569522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fractions, decimals and percentages.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26FF4086-E5DD-8541-84B4-475CE3038F4F}"/>
              </a:ext>
            </a:extLst>
          </p:cNvPr>
          <p:cNvSpPr/>
          <p:nvPr/>
        </p:nvSpPr>
        <p:spPr>
          <a:xfrm>
            <a:off x="1236321" y="1515128"/>
            <a:ext cx="1466425" cy="914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0.25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1671D54F-5E03-D443-8221-6819CBBBBF65}"/>
              </a:ext>
            </a:extLst>
          </p:cNvPr>
          <p:cNvSpPr>
            <a:spLocks noChangeAspect="1"/>
          </p:cNvSpPr>
          <p:nvPr/>
        </p:nvSpPr>
        <p:spPr>
          <a:xfrm>
            <a:off x="3995149" y="1515128"/>
            <a:ext cx="914400" cy="914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0D73B0A2-67DF-5743-ACE2-65636AC4EFF1}"/>
              </a:ext>
            </a:extLst>
          </p:cNvPr>
          <p:cNvSpPr/>
          <p:nvPr/>
        </p:nvSpPr>
        <p:spPr>
          <a:xfrm>
            <a:off x="1236321" y="3220740"/>
            <a:ext cx="1466425" cy="914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0.75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A9416B5D-FCF6-A34C-B243-89A0A946769C}"/>
              </a:ext>
            </a:extLst>
          </p:cNvPr>
          <p:cNvSpPr>
            <a:spLocks noChangeAspect="1"/>
          </p:cNvSpPr>
          <p:nvPr/>
        </p:nvSpPr>
        <p:spPr>
          <a:xfrm>
            <a:off x="3995149" y="3170081"/>
            <a:ext cx="914400" cy="914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E4D2155-F8D0-0B48-8AAB-96A40241E2DD}"/>
              </a:ext>
            </a:extLst>
          </p:cNvPr>
          <p:cNvSpPr/>
          <p:nvPr/>
        </p:nvSpPr>
        <p:spPr>
          <a:xfrm>
            <a:off x="1236320" y="4926351"/>
            <a:ext cx="1466425" cy="914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BBE2FBDE-68EB-C34B-863D-794E4DD5F396}"/>
              </a:ext>
            </a:extLst>
          </p:cNvPr>
          <p:cNvSpPr>
            <a:spLocks noChangeAspect="1"/>
          </p:cNvSpPr>
          <p:nvPr/>
        </p:nvSpPr>
        <p:spPr>
          <a:xfrm>
            <a:off x="3995149" y="4825034"/>
            <a:ext cx="914400" cy="9144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xmlns="" id="{68B28F7B-38A5-1F47-82DB-1A4E9EE0705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44347" y="1575269"/>
          <a:ext cx="216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xmlns="" val="1049564737"/>
                    </a:ext>
                  </a:extLst>
                </a:gridCol>
              </a:tblGrid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67904936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91557931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xmlns="" id="{51F9A046-4732-A246-948E-02B2C2D0CAD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44347" y="3284352"/>
          <a:ext cx="216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">
                  <a:extLst>
                    <a:ext uri="{9D8B030D-6E8A-4147-A177-3AD203B41FA5}">
                      <a16:colId xmlns:a16="http://schemas.microsoft.com/office/drawing/2014/main" xmlns="" val="1049564737"/>
                    </a:ext>
                  </a:extLst>
                </a:gridCol>
              </a:tblGrid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67904936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91557931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xmlns="" id="{FAB420A0-BA3E-0E4A-A3C3-5F3F0CCD923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72347" y="4916971"/>
          <a:ext cx="36000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xmlns="" val="1049564737"/>
                    </a:ext>
                  </a:extLst>
                </a:gridCol>
              </a:tblGrid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367904936"/>
                  </a:ext>
                </a:extLst>
              </a:tr>
              <a:tr h="2448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91557931"/>
                  </a:ext>
                </a:extLst>
              </a:tr>
            </a:tbl>
          </a:graphicData>
        </a:graphic>
      </p:graphicFrame>
      <p:sp>
        <p:nvSpPr>
          <p:cNvPr id="39" name="Triangle 38">
            <a:extLst>
              <a:ext uri="{FF2B5EF4-FFF2-40B4-BE49-F238E27FC236}">
                <a16:creationId xmlns:a16="http://schemas.microsoft.com/office/drawing/2014/main" xmlns="" id="{A00B6667-D0A9-5B48-9A0F-964D0BA430AB}"/>
              </a:ext>
            </a:extLst>
          </p:cNvPr>
          <p:cNvSpPr/>
          <p:nvPr/>
        </p:nvSpPr>
        <p:spPr>
          <a:xfrm>
            <a:off x="6047978" y="1515128"/>
            <a:ext cx="2058273" cy="914400"/>
          </a:xfrm>
          <a:prstGeom prst="triangl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bIns="251999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75%</a:t>
            </a:r>
          </a:p>
        </p:txBody>
      </p:sp>
      <p:sp>
        <p:nvSpPr>
          <p:cNvPr id="40" name="Triangle 39">
            <a:extLst>
              <a:ext uri="{FF2B5EF4-FFF2-40B4-BE49-F238E27FC236}">
                <a16:creationId xmlns:a16="http://schemas.microsoft.com/office/drawing/2014/main" xmlns="" id="{E2D90D24-477D-FA48-8E2E-00C464C4E0C8}"/>
              </a:ext>
            </a:extLst>
          </p:cNvPr>
          <p:cNvSpPr/>
          <p:nvPr/>
        </p:nvSpPr>
        <p:spPr>
          <a:xfrm>
            <a:off x="6047978" y="3220740"/>
            <a:ext cx="2058273" cy="914400"/>
          </a:xfrm>
          <a:prstGeom prst="triangl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bIns="251999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10%</a:t>
            </a:r>
          </a:p>
        </p:txBody>
      </p:sp>
      <p:sp>
        <p:nvSpPr>
          <p:cNvPr id="42" name="Triangle 41">
            <a:extLst>
              <a:ext uri="{FF2B5EF4-FFF2-40B4-BE49-F238E27FC236}">
                <a16:creationId xmlns:a16="http://schemas.microsoft.com/office/drawing/2014/main" xmlns="" id="{9AFF42FE-940C-3B4F-B073-2051B2051074}"/>
              </a:ext>
            </a:extLst>
          </p:cNvPr>
          <p:cNvSpPr/>
          <p:nvPr/>
        </p:nvSpPr>
        <p:spPr>
          <a:xfrm>
            <a:off x="6047978" y="4926351"/>
            <a:ext cx="2058273" cy="914400"/>
          </a:xfrm>
          <a:prstGeom prst="triangl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bIns="251999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25%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30E2DD46-F2F7-40F2-805F-352FB4E045F0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2702746" y="1962150"/>
            <a:ext cx="1292403" cy="171579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CD0D9C6F-01A6-4ABA-BDE3-1A5BD2B0C580}"/>
              </a:ext>
            </a:extLst>
          </p:cNvPr>
          <p:cNvCxnSpPr>
            <a:cxnSpLocks/>
          </p:cNvCxnSpPr>
          <p:nvPr/>
        </p:nvCxnSpPr>
        <p:spPr>
          <a:xfrm>
            <a:off x="2702742" y="2073646"/>
            <a:ext cx="1349053" cy="13470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B4C8F738-6B2A-415E-935E-E9BDCFEA94CA}"/>
              </a:ext>
            </a:extLst>
          </p:cNvPr>
          <p:cNvCxnSpPr>
            <a:cxnSpLocks/>
            <a:stCxn id="28" idx="6"/>
            <a:endCxn id="39" idx="1"/>
          </p:cNvCxnSpPr>
          <p:nvPr/>
        </p:nvCxnSpPr>
        <p:spPr>
          <a:xfrm>
            <a:off x="4909549" y="1972328"/>
            <a:ext cx="165299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7F7A3828-6FFA-4C7A-8341-52F441016C80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4835651" y="3825201"/>
            <a:ext cx="1726895" cy="1558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2D64EC62-795F-410B-9B0B-E1443B2CEF22}"/>
              </a:ext>
            </a:extLst>
          </p:cNvPr>
          <p:cNvCxnSpPr>
            <a:cxnSpLocks/>
          </p:cNvCxnSpPr>
          <p:nvPr/>
        </p:nvCxnSpPr>
        <p:spPr>
          <a:xfrm>
            <a:off x="2728642" y="5383551"/>
            <a:ext cx="126650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2D3849B3-5A41-4214-BB9C-2F4E1892371A}"/>
              </a:ext>
            </a:extLst>
          </p:cNvPr>
          <p:cNvCxnSpPr>
            <a:cxnSpLocks/>
            <a:endCxn id="40" idx="3"/>
          </p:cNvCxnSpPr>
          <p:nvPr/>
        </p:nvCxnSpPr>
        <p:spPr>
          <a:xfrm flipV="1">
            <a:off x="4876866" y="4135140"/>
            <a:ext cx="2200249" cy="9908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90797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B4062B03-05B4-8646-B2F0-B7CC21B792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1599004"/>
              </p:ext>
            </p:extLst>
          </p:nvPr>
        </p:nvGraphicFramePr>
        <p:xfrm>
          <a:off x="2111227" y="1612790"/>
          <a:ext cx="4921547" cy="7453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7547">
                  <a:extLst>
                    <a:ext uri="{9D8B030D-6E8A-4147-A177-3AD203B41FA5}">
                      <a16:colId xmlns:a16="http://schemas.microsoft.com/office/drawing/2014/main" xmlns="" val="2089531825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xmlns="" val="1315387610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xmlns="" val="1426405157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xmlns="" val="130166886"/>
                    </a:ext>
                  </a:extLst>
                </a:gridCol>
              </a:tblGrid>
              <a:tr h="745399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16% = 48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then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4% = 4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4345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40424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4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False; 4% = 12  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02709465-C249-43B2-920F-3C8E01E06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4881522"/>
              </p:ext>
            </p:extLst>
          </p:nvPr>
        </p:nvGraphicFramePr>
        <p:xfrm>
          <a:off x="2111227" y="1612790"/>
          <a:ext cx="4921547" cy="7453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7547">
                  <a:extLst>
                    <a:ext uri="{9D8B030D-6E8A-4147-A177-3AD203B41FA5}">
                      <a16:colId xmlns:a16="http://schemas.microsoft.com/office/drawing/2014/main" xmlns="" val="2089531825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xmlns="" val="1315387610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xmlns="" val="1426405157"/>
                    </a:ext>
                  </a:extLst>
                </a:gridCol>
                <a:gridCol w="1368000">
                  <a:extLst>
                    <a:ext uri="{9D8B030D-6E8A-4147-A177-3AD203B41FA5}">
                      <a16:colId xmlns:a16="http://schemas.microsoft.com/office/drawing/2014/main" xmlns="" val="130166886"/>
                    </a:ext>
                  </a:extLst>
                </a:gridCol>
              </a:tblGrid>
              <a:tr h="745399"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If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16% = 48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then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4% = 4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04345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18881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5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gardener grows peonies and sunflowers in his garden.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150 flowers in his garden altogether, and 52% of those are peonies. 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sunflowers does he have? 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xmlns="" val="3247848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xmlns="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5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gardener grows peonies and sunflowers in his garden.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150 flowers in his garden altogether, and 52% of those are peonies. 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many sunflowers does he have?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72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xmlns="" val="336531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718</Words>
  <Application>Microsoft Office PowerPoint</Application>
  <PresentationFormat>On-screen Show (4:3)</PresentationFormat>
  <Paragraphs>258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Gareth Hughes</cp:lastModifiedBy>
  <cp:revision>51</cp:revision>
  <cp:lastPrinted>2018-09-17T10:27:39Z</cp:lastPrinted>
  <dcterms:created xsi:type="dcterms:W3CDTF">2018-08-22T10:36:32Z</dcterms:created>
  <dcterms:modified xsi:type="dcterms:W3CDTF">2021-01-26T18:56:25Z</dcterms:modified>
</cp:coreProperties>
</file>