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1561249"/>
              </p:ext>
            </p:extLst>
          </p:nvPr>
        </p:nvGraphicFramePr>
        <p:xfrm>
          <a:off x="179512" y="1052736"/>
          <a:ext cx="8784976" cy="210312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(Calculate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% of amounts)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25.1.21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calculate % of amounts using different strategies depending on the question.</a:t>
                      </a:r>
                      <a:endParaRPr lang="en-GB" sz="2400" b="1" u="sng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4" descr="http://www.3minutemaths.co.uk/wp-content/uploads/2012/08/Fotolia_45931817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645024"/>
            <a:ext cx="2438027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110799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 smtClean="0"/>
              <a:t>	</a:t>
            </a:r>
            <a:endParaRPr lang="en-US" sz="4500" dirty="0"/>
          </a:p>
        </p:txBody>
      </p:sp>
      <p:sp>
        <p:nvSpPr>
          <p:cNvPr id="3" name="Rectangle 2"/>
          <p:cNvSpPr/>
          <p:nvPr/>
        </p:nvSpPr>
        <p:spPr>
          <a:xfrm>
            <a:off x="395536" y="404664"/>
            <a:ext cx="426591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 smtClean="0"/>
              <a:t>6)	99% of 200 = 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140968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Possible method if unsure</a:t>
            </a:r>
          </a:p>
          <a:p>
            <a:endParaRPr lang="en-US" dirty="0" smtClean="0"/>
          </a:p>
          <a:p>
            <a:r>
              <a:rPr lang="en-US" dirty="0" smtClean="0"/>
              <a:t>100% of 200 = </a:t>
            </a:r>
          </a:p>
          <a:p>
            <a:endParaRPr lang="en-US" dirty="0" smtClean="0"/>
          </a:p>
          <a:p>
            <a:r>
              <a:rPr lang="en-US" dirty="0" smtClean="0"/>
              <a:t>1% of 200 = </a:t>
            </a:r>
          </a:p>
          <a:p>
            <a:endParaRPr lang="en-US" dirty="0" smtClean="0"/>
          </a:p>
          <a:p>
            <a:r>
              <a:rPr lang="en-US" dirty="0" smtClean="0"/>
              <a:t>So 99% of 200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110799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 smtClean="0"/>
              <a:t>	</a:t>
            </a:r>
            <a:endParaRPr lang="en-US" sz="4500" dirty="0"/>
          </a:p>
        </p:txBody>
      </p:sp>
      <p:sp>
        <p:nvSpPr>
          <p:cNvPr id="5" name="Rectangle 4"/>
          <p:cNvSpPr/>
          <p:nvPr/>
        </p:nvSpPr>
        <p:spPr>
          <a:xfrm>
            <a:off x="539552" y="404664"/>
            <a:ext cx="396454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 smtClean="0"/>
              <a:t>7)	28% of 650 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140968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Possible method if unsure</a:t>
            </a:r>
          </a:p>
          <a:p>
            <a:endParaRPr lang="en-US" dirty="0" smtClean="0"/>
          </a:p>
          <a:p>
            <a:r>
              <a:rPr lang="en-US" dirty="0" smtClean="0"/>
              <a:t>10% of 650 =</a:t>
            </a:r>
          </a:p>
          <a:p>
            <a:r>
              <a:rPr lang="en-US" dirty="0" smtClean="0"/>
              <a:t>10% of 650 =</a:t>
            </a:r>
          </a:p>
          <a:p>
            <a:r>
              <a:rPr lang="en-US" dirty="0" smtClean="0"/>
              <a:t>5% of 650 =</a:t>
            </a:r>
          </a:p>
          <a:p>
            <a:r>
              <a:rPr lang="en-US" dirty="0" smtClean="0"/>
              <a:t>1% of 650 =</a:t>
            </a:r>
          </a:p>
          <a:p>
            <a:r>
              <a:rPr lang="en-US" dirty="0" smtClean="0"/>
              <a:t>1% of 650 =</a:t>
            </a:r>
          </a:p>
          <a:p>
            <a:r>
              <a:rPr lang="en-US" dirty="0" smtClean="0"/>
              <a:t>1% of 650 = </a:t>
            </a:r>
          </a:p>
          <a:p>
            <a:endParaRPr lang="en-US" dirty="0" smtClean="0"/>
          </a:p>
          <a:p>
            <a:r>
              <a:rPr lang="en-US" dirty="0" smtClean="0"/>
              <a:t>So 28% of 650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110799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 smtClean="0"/>
              <a:t>	</a:t>
            </a:r>
            <a:endParaRPr lang="en-US" sz="4500" dirty="0"/>
          </a:p>
        </p:txBody>
      </p:sp>
      <p:sp>
        <p:nvSpPr>
          <p:cNvPr id="6" name="Rectangle 5"/>
          <p:cNvSpPr/>
          <p:nvPr/>
        </p:nvSpPr>
        <p:spPr>
          <a:xfrm>
            <a:off x="395536" y="332656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dirty="0" smtClean="0"/>
              <a:t>8)	Jack has £400 He spends 35% of his money on a new bike.</a:t>
            </a:r>
            <a:endParaRPr lang="en-US" sz="4500" dirty="0"/>
          </a:p>
        </p:txBody>
      </p:sp>
      <p:sp>
        <p:nvSpPr>
          <p:cNvPr id="7" name="Rectangle 6"/>
          <p:cNvSpPr/>
          <p:nvPr/>
        </p:nvSpPr>
        <p:spPr>
          <a:xfrm>
            <a:off x="539552" y="3861048"/>
            <a:ext cx="71691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dirty="0" smtClean="0"/>
              <a:t>How much does Jack spend on his new bike? </a:t>
            </a:r>
            <a:endParaRPr lang="en-US" sz="45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932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Possible method if unsure</a:t>
            </a:r>
          </a:p>
          <a:p>
            <a:r>
              <a:rPr lang="en-US" dirty="0" smtClean="0"/>
              <a:t>35% of £400	(Find 10%, 10%, 10% and 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ANSWERS</a:t>
            </a:r>
          </a:p>
          <a:p>
            <a:endParaRPr lang="en-US" sz="2400" dirty="0" smtClean="0"/>
          </a:p>
          <a:p>
            <a:r>
              <a:rPr lang="en-US" sz="2400" dirty="0" smtClean="0"/>
              <a:t>1) 207</a:t>
            </a:r>
          </a:p>
          <a:p>
            <a:endParaRPr lang="en-US" sz="2400" dirty="0" smtClean="0"/>
          </a:p>
          <a:p>
            <a:r>
              <a:rPr lang="en-US" sz="2400" dirty="0" smtClean="0"/>
              <a:t>2) 35</a:t>
            </a:r>
          </a:p>
          <a:p>
            <a:endParaRPr lang="en-US" sz="2400" dirty="0" smtClean="0"/>
          </a:p>
          <a:p>
            <a:r>
              <a:rPr lang="en-US" sz="2400" dirty="0" smtClean="0"/>
              <a:t>3) 150</a:t>
            </a:r>
          </a:p>
          <a:p>
            <a:endParaRPr lang="en-US" sz="2400" dirty="0" smtClean="0"/>
          </a:p>
          <a:p>
            <a:r>
              <a:rPr lang="en-US" sz="2400" dirty="0" smtClean="0"/>
              <a:t>4) 75% because 18/24 hours = ¾ which is 75%</a:t>
            </a:r>
          </a:p>
          <a:p>
            <a:endParaRPr lang="en-US" sz="2400" dirty="0" smtClean="0"/>
          </a:p>
          <a:p>
            <a:r>
              <a:rPr lang="en-US" sz="2400" dirty="0" smtClean="0"/>
              <a:t>5) 240</a:t>
            </a:r>
          </a:p>
          <a:p>
            <a:endParaRPr lang="en-US" sz="2400" dirty="0" smtClean="0"/>
          </a:p>
          <a:p>
            <a:r>
              <a:rPr lang="en-US" sz="2400" dirty="0" smtClean="0"/>
              <a:t>6) 198</a:t>
            </a:r>
          </a:p>
          <a:p>
            <a:endParaRPr lang="en-US" sz="2400" dirty="0" smtClean="0"/>
          </a:p>
          <a:p>
            <a:r>
              <a:rPr lang="en-US" sz="2400" dirty="0" smtClean="0"/>
              <a:t>7) 182</a:t>
            </a:r>
          </a:p>
          <a:p>
            <a:endParaRPr lang="en-US" sz="2400" dirty="0" smtClean="0"/>
          </a:p>
          <a:p>
            <a:r>
              <a:rPr lang="en-US" sz="2400" smtClean="0"/>
              <a:t>8) 140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1555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300" dirty="0" smtClean="0">
                <a:latin typeface="Comic Sans MS" pitchFamily="66" charset="0"/>
              </a:rPr>
              <a:t>3 x 7 x 10 = 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300" dirty="0" smtClean="0">
                <a:latin typeface="Comic Sans MS" pitchFamily="66" charset="0"/>
              </a:rPr>
              <a:t>413 + 1,285 = 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3)  8/9 – 3/9 = 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4)  27 x 0 = 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_________ = 325 - 61 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6)  4.95 </a:t>
            </a:r>
            <a:r>
              <a:rPr lang="en-GB" sz="2400" dirty="0" smtClean="0">
                <a:latin typeface="Comic Sans MS" pitchFamily="66" charset="0"/>
              </a:rPr>
              <a:t>- </a:t>
            </a:r>
            <a:r>
              <a:rPr lang="en-GB" sz="2400" dirty="0" smtClean="0">
                <a:latin typeface="Comic Sans MS" pitchFamily="66" charset="0"/>
              </a:rPr>
              <a:t>3.7 = </a:t>
            </a:r>
            <a:r>
              <a:rPr lang="en-GB" sz="2400" dirty="0" smtClean="0">
                <a:latin typeface="Comic Sans M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300" dirty="0" smtClean="0">
                <a:latin typeface="Comic Sans MS" pitchFamily="66" charset="0"/>
              </a:rPr>
              <a:t>________ = 400,000 + 70 = 5,400,070</a:t>
            </a:r>
          </a:p>
          <a:p>
            <a:pPr marL="514350" indent="-514350">
              <a:buAutoNum type="arabicParenR" startAt="7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300" dirty="0" smtClean="0">
                <a:latin typeface="Comic Sans MS" pitchFamily="66" charset="0"/>
              </a:rPr>
              <a:t>6 x 17 = </a:t>
            </a:r>
          </a:p>
          <a:p>
            <a:pPr marL="514350" indent="-514350">
              <a:buAutoNum type="arabicParenR" startAt="7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300" dirty="0" smtClean="0">
                <a:latin typeface="Comic Sans MS" pitchFamily="66" charset="0"/>
              </a:rPr>
              <a:t>72 </a:t>
            </a:r>
            <a:r>
              <a:rPr lang="en-GB" sz="2300" dirty="0" smtClean="0">
                <a:latin typeface="Comic Sans MS"/>
              </a:rPr>
              <a:t>÷ 3 = </a:t>
            </a:r>
            <a:endParaRPr lang="en-GB" sz="23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1555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300" dirty="0" smtClean="0">
                <a:latin typeface="Comic Sans MS" pitchFamily="66" charset="0"/>
              </a:rPr>
              <a:t>3 x 7 x 10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210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300" dirty="0" smtClean="0">
                <a:latin typeface="Comic Sans MS" pitchFamily="66" charset="0"/>
              </a:rPr>
              <a:t>413 + 1,285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1,698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3)  8/9 – 3/9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5/9</a:t>
            </a:r>
            <a:r>
              <a:rPr lang="en-GB" sz="2300" dirty="0" smtClean="0">
                <a:latin typeface="Comic Sans MS" pitchFamily="66" charset="0"/>
              </a:rPr>
              <a:t> 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4)  27 x 0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264</a:t>
            </a:r>
            <a:r>
              <a:rPr lang="en-GB" sz="2300" dirty="0" smtClean="0">
                <a:latin typeface="Comic Sans MS" pitchFamily="66" charset="0"/>
              </a:rPr>
              <a:t> = 325 - 61 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6)  4.95 </a:t>
            </a:r>
            <a:r>
              <a:rPr lang="en-GB" sz="2400" dirty="0" smtClean="0">
                <a:latin typeface="Comic Sans MS" pitchFamily="66" charset="0"/>
              </a:rPr>
              <a:t>- </a:t>
            </a:r>
            <a:r>
              <a:rPr lang="en-GB" sz="2400" dirty="0" smtClean="0">
                <a:latin typeface="Comic Sans MS" pitchFamily="66" charset="0"/>
              </a:rPr>
              <a:t>3.7 = </a:t>
            </a:r>
            <a:r>
              <a:rPr lang="en-GB" sz="2400" dirty="0" smtClean="0">
                <a:solidFill>
                  <a:srgbClr val="FF0000"/>
                </a:solidFill>
                <a:latin typeface="Comic Sans MS"/>
              </a:rPr>
              <a:t>1.25</a:t>
            </a:r>
            <a:endParaRPr lang="en-GB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5,000,000</a:t>
            </a:r>
            <a:r>
              <a:rPr lang="en-GB" sz="2300" dirty="0" smtClean="0">
                <a:latin typeface="Comic Sans MS" pitchFamily="66" charset="0"/>
              </a:rPr>
              <a:t> = 400,000 + 70 = 5,400,070</a:t>
            </a:r>
          </a:p>
          <a:p>
            <a:pPr marL="514350" indent="-514350">
              <a:buAutoNum type="arabicParenR" startAt="7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300" dirty="0" smtClean="0">
                <a:latin typeface="Comic Sans MS" pitchFamily="66" charset="0"/>
              </a:rPr>
              <a:t>6 x 17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102</a:t>
            </a:r>
          </a:p>
          <a:p>
            <a:pPr marL="514350" indent="-514350">
              <a:buAutoNum type="arabicParenR" startAt="7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300" dirty="0" smtClean="0">
                <a:latin typeface="Comic Sans MS" pitchFamily="66" charset="0"/>
              </a:rPr>
              <a:t>72 </a:t>
            </a:r>
            <a:r>
              <a:rPr lang="en-GB" sz="2300" dirty="0" smtClean="0">
                <a:latin typeface="Comic Sans MS"/>
              </a:rPr>
              <a:t>÷ 3 = </a:t>
            </a:r>
            <a:r>
              <a:rPr lang="en-GB" sz="2300" dirty="0" smtClean="0">
                <a:solidFill>
                  <a:srgbClr val="FF0000"/>
                </a:solidFill>
                <a:latin typeface="Comic Sans MS"/>
              </a:rPr>
              <a:t>24</a:t>
            </a:r>
            <a:endParaRPr lang="en-GB" sz="23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Today, you are going to be looking at a selection of old Y6 SATs questions where the children have to calculate % of amounts. Can you solve them correctly?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426591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 smtClean="0"/>
              <a:t>1)	45% of 460 = 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140968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Possible method if unsure</a:t>
            </a:r>
          </a:p>
          <a:p>
            <a:endParaRPr lang="en-US" dirty="0" smtClean="0"/>
          </a:p>
          <a:p>
            <a:r>
              <a:rPr lang="en-US" dirty="0" smtClean="0"/>
              <a:t>10% of 460 =</a:t>
            </a:r>
          </a:p>
          <a:p>
            <a:r>
              <a:rPr lang="en-US" dirty="0" smtClean="0"/>
              <a:t>10% of 460 =</a:t>
            </a:r>
          </a:p>
          <a:p>
            <a:r>
              <a:rPr lang="en-US" dirty="0" smtClean="0"/>
              <a:t>10% of 460 = </a:t>
            </a:r>
          </a:p>
          <a:p>
            <a:r>
              <a:rPr lang="en-US" dirty="0" smtClean="0"/>
              <a:t>10% of 460 =</a:t>
            </a:r>
          </a:p>
          <a:p>
            <a:r>
              <a:rPr lang="en-US" dirty="0" smtClean="0"/>
              <a:t>5% of 460 = </a:t>
            </a:r>
          </a:p>
          <a:p>
            <a:endParaRPr lang="en-US" dirty="0" smtClean="0"/>
          </a:p>
          <a:p>
            <a:r>
              <a:rPr lang="en-US" dirty="0" smtClean="0"/>
              <a:t>So 45% of 460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3844322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 smtClean="0"/>
              <a:t>2)	7% of 500 =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140968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Possible method if unsure</a:t>
            </a:r>
          </a:p>
          <a:p>
            <a:endParaRPr lang="en-US" dirty="0" smtClean="0"/>
          </a:p>
          <a:p>
            <a:r>
              <a:rPr lang="en-US" dirty="0" smtClean="0"/>
              <a:t>10% of 500 =</a:t>
            </a:r>
          </a:p>
          <a:p>
            <a:endParaRPr lang="en-US" dirty="0" smtClean="0"/>
          </a:p>
          <a:p>
            <a:r>
              <a:rPr lang="en-US" dirty="0" smtClean="0"/>
              <a:t>So 5% of 500 =</a:t>
            </a:r>
          </a:p>
          <a:p>
            <a:endParaRPr lang="en-US" dirty="0" smtClean="0"/>
          </a:p>
          <a:p>
            <a:r>
              <a:rPr lang="en-US" dirty="0" smtClean="0"/>
              <a:t>1% of 500 = </a:t>
            </a:r>
          </a:p>
          <a:p>
            <a:r>
              <a:rPr lang="en-US" dirty="0" smtClean="0"/>
              <a:t>1% of 500 =</a:t>
            </a:r>
          </a:p>
          <a:p>
            <a:endParaRPr lang="en-US" dirty="0" smtClean="0"/>
          </a:p>
          <a:p>
            <a:r>
              <a:rPr lang="en-US" dirty="0" smtClean="0"/>
              <a:t>So 7% of 500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76672"/>
            <a:ext cx="4378122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 smtClean="0"/>
              <a:t>3)	15% × 1,000 =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14096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Possible method if unsure</a:t>
            </a:r>
          </a:p>
          <a:p>
            <a:endParaRPr lang="en-US" dirty="0" smtClean="0"/>
          </a:p>
          <a:p>
            <a:r>
              <a:rPr lang="en-US" dirty="0" smtClean="0"/>
              <a:t>10% of 1,000 =</a:t>
            </a:r>
          </a:p>
          <a:p>
            <a:r>
              <a:rPr lang="en-US" dirty="0" smtClean="0"/>
              <a:t>5% of 1,000 =</a:t>
            </a:r>
          </a:p>
          <a:p>
            <a:endParaRPr lang="en-US" dirty="0" smtClean="0"/>
          </a:p>
          <a:p>
            <a:r>
              <a:rPr lang="en-US" dirty="0" smtClean="0"/>
              <a:t>So 15% of 1,000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04664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 startAt="4"/>
            </a:pPr>
            <a:r>
              <a:rPr lang="en-US" sz="4000" dirty="0" smtClean="0"/>
              <a:t>A cat sleeps for 12 hours each day. So, </a:t>
            </a:r>
            <a:r>
              <a:rPr lang="en-US" sz="4000" dirty="0" smtClean="0">
                <a:solidFill>
                  <a:srgbClr val="FF0000"/>
                </a:solidFill>
              </a:rPr>
              <a:t>50% </a:t>
            </a:r>
            <a:r>
              <a:rPr lang="en-US" sz="4000" dirty="0" smtClean="0"/>
              <a:t>of its life is spent asleep. </a:t>
            </a:r>
          </a:p>
          <a:p>
            <a:pPr marL="742950" indent="-742950">
              <a:buAutoNum type="arabicParenR" startAt="4"/>
            </a:pPr>
            <a:endParaRPr lang="en-US" sz="4000" dirty="0" smtClean="0"/>
          </a:p>
          <a:p>
            <a:pPr marL="742950" indent="-742950">
              <a:buAutoNum type="arabicParenR" startAt="4"/>
            </a:pPr>
            <a:endParaRPr lang="en-US" sz="4000" dirty="0" smtClean="0"/>
          </a:p>
          <a:p>
            <a:pPr marL="742950" indent="-742950"/>
            <a:r>
              <a:rPr lang="en-US" sz="4000" dirty="0" smtClean="0"/>
              <a:t>	Write the missing percentage below. </a:t>
            </a:r>
          </a:p>
          <a:p>
            <a:pPr marL="742950" indent="-742950"/>
            <a:endParaRPr lang="en-US" sz="4000" dirty="0" smtClean="0"/>
          </a:p>
          <a:p>
            <a:pPr marL="742950" indent="-742950"/>
            <a:r>
              <a:rPr lang="en-US" sz="4000" dirty="0" smtClean="0"/>
              <a:t>	A koala sleeps for 18 hours each day. So,  _____% of its life is spent asleep.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Hint – How many hours are there in a day!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470192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 smtClean="0"/>
              <a:t>5)	20% of 1,200 = 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14096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Possible method if unsure</a:t>
            </a:r>
          </a:p>
          <a:p>
            <a:endParaRPr lang="en-US" dirty="0" smtClean="0"/>
          </a:p>
          <a:p>
            <a:r>
              <a:rPr lang="en-US" dirty="0" smtClean="0"/>
              <a:t>10% of 1,200 = </a:t>
            </a:r>
          </a:p>
          <a:p>
            <a:r>
              <a:rPr lang="en-US" dirty="0" smtClean="0"/>
              <a:t>10% of 1,200 =</a:t>
            </a:r>
          </a:p>
          <a:p>
            <a:endParaRPr lang="en-US" dirty="0" smtClean="0"/>
          </a:p>
          <a:p>
            <a:r>
              <a:rPr lang="en-US" dirty="0" smtClean="0"/>
              <a:t>So 20% of 1,200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441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58</cp:revision>
  <cp:lastPrinted>2018-09-17T10:27:39Z</cp:lastPrinted>
  <dcterms:created xsi:type="dcterms:W3CDTF">2018-08-22T10:36:32Z</dcterms:created>
  <dcterms:modified xsi:type="dcterms:W3CDTF">2021-01-25T09:43:48Z</dcterms:modified>
</cp:coreProperties>
</file>