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72" r:id="rId5"/>
    <p:sldId id="273" r:id="rId6"/>
    <p:sldId id="274" r:id="rId7"/>
    <p:sldId id="275" r:id="rId8"/>
    <p:sldId id="268" r:id="rId9"/>
    <p:sldId id="269" r:id="rId10"/>
    <p:sldId id="270" r:id="rId11"/>
    <p:sldId id="271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7" r:id="rId21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50" autoAdjust="0"/>
    <p:restoredTop sz="94660"/>
  </p:normalViewPr>
  <p:slideViewPr>
    <p:cSldViewPr>
      <p:cViewPr varScale="1">
        <p:scale>
          <a:sx n="83" d="100"/>
          <a:sy n="83" d="100"/>
        </p:scale>
        <p:origin x="-19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Maths today</a:t>
            </a:r>
            <a:endParaRPr lang="en-GB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4204205"/>
              </p:ext>
            </p:extLst>
          </p:nvPr>
        </p:nvGraphicFramePr>
        <p:xfrm>
          <a:off x="179512" y="1052736"/>
          <a:ext cx="8784976" cy="1656184"/>
        </p:xfrm>
        <a:graphic>
          <a:graphicData uri="http://schemas.openxmlformats.org/drawingml/2006/table">
            <a:tbl>
              <a:tblPr/>
              <a:tblGrid>
                <a:gridCol w="8784976"/>
              </a:tblGrid>
              <a:tr h="81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Maths – </a:t>
                      </a: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Y6 (Increase and Decrease</a:t>
                      </a:r>
                      <a:r>
                        <a:rPr lang="en-GB" sz="2400" b="1" u="sng" baseline="0" dirty="0" smtClean="0">
                          <a:latin typeface="Comic Sans MS"/>
                          <a:ea typeface="Calibri"/>
                          <a:cs typeface="Times New Roman"/>
                        </a:rPr>
                        <a:t> %)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24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400" dirty="0" smtClean="0">
                          <a:latin typeface="Comic Sans MS"/>
                          <a:ea typeface="Calibri"/>
                          <a:cs typeface="Times New Roman"/>
                        </a:rPr>
                        <a:t>28.1.21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b="1" u="sng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3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can increase and decrease amounts</a:t>
                      </a:r>
                      <a:r>
                        <a:rPr lang="en-GB" sz="23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by </a:t>
                      </a:r>
                      <a:r>
                        <a:rPr lang="en-GB" sz="23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specific</a:t>
                      </a:r>
                      <a:r>
                        <a:rPr lang="en-GB" sz="23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%.</a:t>
                      </a:r>
                      <a:endParaRPr lang="en-GB" sz="23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30" name="Picture 2" descr="http://www.instantdisplay.co.uk/fdpb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014335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/>
              <a:t>Football tickets cost £46.80 after a 20%</a:t>
            </a:r>
          </a:p>
          <a:p>
            <a:r>
              <a:rPr lang="en-GB" sz="4000" dirty="0" smtClean="0"/>
              <a:t>decrease.</a:t>
            </a:r>
          </a:p>
          <a:p>
            <a:r>
              <a:rPr lang="en-GB" sz="4000" dirty="0" smtClean="0"/>
              <a:t>Cindy says,</a:t>
            </a:r>
            <a:endParaRPr lang="en-GB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16668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2483768" y="2348880"/>
            <a:ext cx="6192688" cy="2232248"/>
          </a:xfrm>
          <a:prstGeom prst="wedgeRectCallout">
            <a:avLst>
              <a:gd name="adj1" fmla="val -59451"/>
              <a:gd name="adj2" fmla="val 215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699792" y="2564904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smtClean="0"/>
              <a:t>The original tickets cost £56.10</a:t>
            </a:r>
            <a:endParaRPr lang="en-GB" sz="5400" dirty="0"/>
          </a:p>
        </p:txBody>
      </p:sp>
      <p:sp>
        <p:nvSpPr>
          <p:cNvPr id="6" name="Rectangle 5"/>
          <p:cNvSpPr/>
          <p:nvPr/>
        </p:nvSpPr>
        <p:spPr>
          <a:xfrm>
            <a:off x="251520" y="6021288"/>
            <a:ext cx="5036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Can you explain her mistake?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/>
              <a:t>James says,</a:t>
            </a:r>
            <a:endParaRPr lang="en-GB" sz="4000" dirty="0"/>
          </a:p>
        </p:txBody>
      </p:sp>
      <p:sp>
        <p:nvSpPr>
          <p:cNvPr id="4" name="Rectangular Callout 3"/>
          <p:cNvSpPr/>
          <p:nvPr/>
        </p:nvSpPr>
        <p:spPr>
          <a:xfrm>
            <a:off x="2951312" y="404664"/>
            <a:ext cx="6192688" cy="2232248"/>
          </a:xfrm>
          <a:prstGeom prst="wedgeRectCallout">
            <a:avLst>
              <a:gd name="adj1" fmla="val -59451"/>
              <a:gd name="adj2" fmla="val 215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3528" y="2852936"/>
            <a:ext cx="362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Do you agree? Why?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3095328" y="620688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/>
              <a:t>Decreasing a number by 13% is the same as</a:t>
            </a:r>
          </a:p>
          <a:p>
            <a:r>
              <a:rPr lang="en-GB" sz="4000" dirty="0" smtClean="0"/>
              <a:t>finding 87% of that number.</a:t>
            </a:r>
            <a:endParaRPr lang="en-GB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5431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5B36155-D674-48DB-985F-F09E04E6EC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C51C085-74D4-4797-8D2B-DF46B7ECE384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Jaxon is reducing the prices of items in his shop by 20%. 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new prices.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81AAD355-2CE5-4CAD-927F-B3C1091669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92615" y="4166542"/>
          <a:ext cx="565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838">
                  <a:extLst>
                    <a:ext uri="{9D8B030D-6E8A-4147-A177-3AD203B41FA5}">
                      <a16:colId xmlns:a16="http://schemas.microsoft.com/office/drawing/2014/main" xmlns="" val="310246065"/>
                    </a:ext>
                  </a:extLst>
                </a:gridCol>
                <a:gridCol w="2118050">
                  <a:extLst>
                    <a:ext uri="{9D8B030D-6E8A-4147-A177-3AD203B41FA5}">
                      <a16:colId xmlns:a16="http://schemas.microsoft.com/office/drawing/2014/main" xmlns="" val="59303301"/>
                    </a:ext>
                  </a:extLst>
                </a:gridCol>
                <a:gridCol w="1891112">
                  <a:extLst>
                    <a:ext uri="{9D8B030D-6E8A-4147-A177-3AD203B41FA5}">
                      <a16:colId xmlns:a16="http://schemas.microsoft.com/office/drawing/2014/main" xmlns="" val="1281356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£10.50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£15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£12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7495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1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5B36155-D674-48DB-985F-F09E04E6EC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C51C085-74D4-4797-8D2B-DF46B7ECE384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Jaxon is reducing the prices of items in his shop by 20%. 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new prices.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Yo-yo: 80% of £10.50 = £8.40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House: 80% of £15 = £12.00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Windmill: 80% of £12 = £9.60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81AAD355-2CE5-4CAD-927F-B3C1091669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92615" y="4166542"/>
          <a:ext cx="565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838">
                  <a:extLst>
                    <a:ext uri="{9D8B030D-6E8A-4147-A177-3AD203B41FA5}">
                      <a16:colId xmlns:a16="http://schemas.microsoft.com/office/drawing/2014/main" xmlns="" val="310246065"/>
                    </a:ext>
                  </a:extLst>
                </a:gridCol>
                <a:gridCol w="2118050">
                  <a:extLst>
                    <a:ext uri="{9D8B030D-6E8A-4147-A177-3AD203B41FA5}">
                      <a16:colId xmlns:a16="http://schemas.microsoft.com/office/drawing/2014/main" xmlns="" val="59303301"/>
                    </a:ext>
                  </a:extLst>
                </a:gridCol>
                <a:gridCol w="1891112">
                  <a:extLst>
                    <a:ext uri="{9D8B030D-6E8A-4147-A177-3AD203B41FA5}">
                      <a16:colId xmlns:a16="http://schemas.microsoft.com/office/drawing/2014/main" xmlns="" val="1281356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£10.50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£15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£12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7495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66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DF67900-0B6D-458B-AFA1-02A8478A5C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763FC1C-ABA0-47EC-BF99-490091CC8814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16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peech Bubble: Rectangle with Corners Rounded 2">
            <a:extLst>
              <a:ext uri="{FF2B5EF4-FFF2-40B4-BE49-F238E27FC236}">
                <a16:creationId xmlns:a16="http://schemas.microsoft.com/office/drawing/2014/main" xmlns="" id="{B6DE2A98-E693-44D8-8BEF-0A14A78D56C5}"/>
              </a:ext>
            </a:extLst>
          </p:cNvPr>
          <p:cNvSpPr/>
          <p:nvPr/>
        </p:nvSpPr>
        <p:spPr>
          <a:xfrm>
            <a:off x="2319700" y="1507501"/>
            <a:ext cx="4504600" cy="1476195"/>
          </a:xfrm>
          <a:prstGeom prst="wedgeRoundRectCallout">
            <a:avLst>
              <a:gd name="adj1" fmla="val -20400"/>
              <a:gd name="adj2" fmla="val 7562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5% decrease in price from £30 means there is £1 off.</a:t>
            </a:r>
          </a:p>
        </p:txBody>
      </p:sp>
    </p:spTree>
    <p:extLst>
      <p:ext uri="{BB962C8B-B14F-4D97-AF65-F5344CB8AC3E}">
        <p14:creationId xmlns:p14="http://schemas.microsoft.com/office/powerpoint/2010/main" xmlns="" val="21622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DF67900-0B6D-458B-AFA1-02A8478A5C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763FC1C-ABA0-47EC-BF99-490091CC8814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There is £1.50 off.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peech Bubble: Rectangle with Corners Rounded 2">
            <a:extLst>
              <a:ext uri="{FF2B5EF4-FFF2-40B4-BE49-F238E27FC236}">
                <a16:creationId xmlns:a16="http://schemas.microsoft.com/office/drawing/2014/main" xmlns="" id="{B6DE2A98-E693-44D8-8BEF-0A14A78D56C5}"/>
              </a:ext>
            </a:extLst>
          </p:cNvPr>
          <p:cNvSpPr/>
          <p:nvPr/>
        </p:nvSpPr>
        <p:spPr>
          <a:xfrm>
            <a:off x="2319700" y="1507501"/>
            <a:ext cx="4504600" cy="1476195"/>
          </a:xfrm>
          <a:prstGeom prst="wedgeRoundRectCallout">
            <a:avLst>
              <a:gd name="adj1" fmla="val -20400"/>
              <a:gd name="adj2" fmla="val 7562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5% decrease in price from £30 means there is £1 off.</a:t>
            </a:r>
          </a:p>
        </p:txBody>
      </p:sp>
    </p:spTree>
    <p:extLst>
      <p:ext uri="{BB962C8B-B14F-4D97-AF65-F5344CB8AC3E}">
        <p14:creationId xmlns:p14="http://schemas.microsoft.com/office/powerpoint/2010/main" xmlns="" val="39616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3A78280-57D2-444B-8028-2D8E106CEE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1077"/>
            <a:ext cx="8913124" cy="63281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206C636-BE5D-47C1-AE72-09397EB8B830}"/>
              </a:ext>
            </a:extLst>
          </p:cNvPr>
          <p:cNvSpPr/>
          <p:nvPr/>
        </p:nvSpPr>
        <p:spPr>
          <a:xfrm>
            <a:off x="275303" y="270779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Two children were asked to explain their method for calculating a 40% increase: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ular Callout 9">
            <a:extLst>
              <a:ext uri="{FF2B5EF4-FFF2-40B4-BE49-F238E27FC236}">
                <a16:creationId xmlns:a16="http://schemas.microsoft.com/office/drawing/2014/main" xmlns="" id="{BE488EBA-B687-4428-BD03-E03ABA944DD8}"/>
              </a:ext>
            </a:extLst>
          </p:cNvPr>
          <p:cNvSpPr/>
          <p:nvPr/>
        </p:nvSpPr>
        <p:spPr>
          <a:xfrm>
            <a:off x="1456980" y="1702090"/>
            <a:ext cx="4103514" cy="1255447"/>
          </a:xfrm>
          <a:prstGeom prst="wedgeRoundRectCallout">
            <a:avLst>
              <a:gd name="adj1" fmla="val 55440"/>
              <a:gd name="adj2" fmla="val 2031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find 10% and times it by 4.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then add this to my original number.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17BE446-2E53-4D5B-8C40-15071140225E}"/>
              </a:ext>
            </a:extLst>
          </p:cNvPr>
          <p:cNvSpPr txBox="1"/>
          <p:nvPr/>
        </p:nvSpPr>
        <p:spPr>
          <a:xfrm>
            <a:off x="6376160" y="2847910"/>
            <a:ext cx="732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C92B1F0-E13D-4B3F-AC20-49C1C09CAD65}"/>
              </a:ext>
            </a:extLst>
          </p:cNvPr>
          <p:cNvSpPr txBox="1"/>
          <p:nvPr/>
        </p:nvSpPr>
        <p:spPr>
          <a:xfrm>
            <a:off x="1847998" y="4394751"/>
            <a:ext cx="89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Harry</a:t>
            </a:r>
          </a:p>
        </p:txBody>
      </p:sp>
      <p:sp>
        <p:nvSpPr>
          <p:cNvPr id="22" name="Rounded Rectangular Callout 13">
            <a:extLst>
              <a:ext uri="{FF2B5EF4-FFF2-40B4-BE49-F238E27FC236}">
                <a16:creationId xmlns:a16="http://schemas.microsoft.com/office/drawing/2014/main" xmlns="" id="{77523413-FA4F-4624-B780-DE6E7C9FEC6E}"/>
              </a:ext>
            </a:extLst>
          </p:cNvPr>
          <p:cNvSpPr/>
          <p:nvPr/>
        </p:nvSpPr>
        <p:spPr>
          <a:xfrm>
            <a:off x="3294490" y="3289652"/>
            <a:ext cx="4103514" cy="1255447"/>
          </a:xfrm>
          <a:prstGeom prst="wedgeRoundRectCallout">
            <a:avLst>
              <a:gd name="adj1" fmla="val -54975"/>
              <a:gd name="adj2" fmla="val 2195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divide my number by five and double it. Then I add it to the original number</a:t>
            </a:r>
          </a:p>
        </p:txBody>
      </p:sp>
    </p:spTree>
    <p:extLst>
      <p:ext uri="{BB962C8B-B14F-4D97-AF65-F5344CB8AC3E}">
        <p14:creationId xmlns:p14="http://schemas.microsoft.com/office/powerpoint/2010/main" xmlns="" val="12672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3A78280-57D2-444B-8028-2D8E106CEE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1077"/>
            <a:ext cx="8913124" cy="63281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206C636-BE5D-47C1-AE72-09397EB8B830}"/>
              </a:ext>
            </a:extLst>
          </p:cNvPr>
          <p:cNvSpPr/>
          <p:nvPr/>
        </p:nvSpPr>
        <p:spPr>
          <a:xfrm>
            <a:off x="275303" y="270779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Two children were asked to explain their method for calculating a 40% increase: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Both methods are correct, but Mia’s method has fewer steps so may be quicker. Children may have different answers depending on their preferred method. </a:t>
            </a:r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ular Callout 9">
            <a:extLst>
              <a:ext uri="{FF2B5EF4-FFF2-40B4-BE49-F238E27FC236}">
                <a16:creationId xmlns:a16="http://schemas.microsoft.com/office/drawing/2014/main" xmlns="" id="{BE488EBA-B687-4428-BD03-E03ABA944DD8}"/>
              </a:ext>
            </a:extLst>
          </p:cNvPr>
          <p:cNvSpPr/>
          <p:nvPr/>
        </p:nvSpPr>
        <p:spPr>
          <a:xfrm>
            <a:off x="1456980" y="1702090"/>
            <a:ext cx="4103514" cy="1255447"/>
          </a:xfrm>
          <a:prstGeom prst="wedgeRoundRectCallout">
            <a:avLst>
              <a:gd name="adj1" fmla="val 55440"/>
              <a:gd name="adj2" fmla="val 2031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find 10% and times it by 4.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then add this to my original number.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17BE446-2E53-4D5B-8C40-15071140225E}"/>
              </a:ext>
            </a:extLst>
          </p:cNvPr>
          <p:cNvSpPr txBox="1"/>
          <p:nvPr/>
        </p:nvSpPr>
        <p:spPr>
          <a:xfrm>
            <a:off x="6376160" y="2847910"/>
            <a:ext cx="732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C92B1F0-E13D-4B3F-AC20-49C1C09CAD65}"/>
              </a:ext>
            </a:extLst>
          </p:cNvPr>
          <p:cNvSpPr txBox="1"/>
          <p:nvPr/>
        </p:nvSpPr>
        <p:spPr>
          <a:xfrm>
            <a:off x="1847998" y="4394751"/>
            <a:ext cx="89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Harry</a:t>
            </a:r>
          </a:p>
        </p:txBody>
      </p:sp>
      <p:sp>
        <p:nvSpPr>
          <p:cNvPr id="22" name="Rounded Rectangular Callout 13">
            <a:extLst>
              <a:ext uri="{FF2B5EF4-FFF2-40B4-BE49-F238E27FC236}">
                <a16:creationId xmlns:a16="http://schemas.microsoft.com/office/drawing/2014/main" xmlns="" id="{77523413-FA4F-4624-B780-DE6E7C9FEC6E}"/>
              </a:ext>
            </a:extLst>
          </p:cNvPr>
          <p:cNvSpPr/>
          <p:nvPr/>
        </p:nvSpPr>
        <p:spPr>
          <a:xfrm>
            <a:off x="3294490" y="3289652"/>
            <a:ext cx="4103514" cy="1255447"/>
          </a:xfrm>
          <a:prstGeom prst="wedgeRoundRectCallout">
            <a:avLst>
              <a:gd name="adj1" fmla="val -54975"/>
              <a:gd name="adj2" fmla="val 2195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divide my number by five and double it. Then I add it to the original number</a:t>
            </a:r>
          </a:p>
        </p:txBody>
      </p:sp>
    </p:spTree>
    <p:extLst>
      <p:ext uri="{BB962C8B-B14F-4D97-AF65-F5344CB8AC3E}">
        <p14:creationId xmlns:p14="http://schemas.microsoft.com/office/powerpoint/2010/main" xmlns="" val="18341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3" y="270779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fontAlgn="base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Theo is buying some trainers.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​</a:t>
            </a:r>
          </a:p>
          <a:p>
            <a:pPr algn="ctr" fontAlgn="base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​</a:t>
            </a:r>
          </a:p>
          <a:p>
            <a:pPr algn="ctr" fontAlgn="base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is 5% off for today only.  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​</a:t>
            </a:r>
          </a:p>
          <a:p>
            <a:pPr algn="ctr" fontAlgn="base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​</a:t>
            </a:r>
          </a:p>
          <a:p>
            <a:pPr algn="ctr" fontAlgn="base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Theo calculates that 5% of the cost of the trainers is £6.50.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​</a:t>
            </a:r>
          </a:p>
          <a:p>
            <a:pPr algn="ctr" fontAlgn="base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​</a:t>
            </a:r>
          </a:p>
          <a:p>
            <a:pPr algn="ctr" fontAlgn="base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original price of the trainers?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xmlns="" val="4123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3" y="270779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fontAlgn="base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Theo is buying some trainers.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​</a:t>
            </a:r>
          </a:p>
          <a:p>
            <a:pPr algn="ctr" fontAlgn="base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​</a:t>
            </a:r>
          </a:p>
          <a:p>
            <a:pPr algn="ctr" fontAlgn="base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is 5% off for today only.  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​</a:t>
            </a:r>
          </a:p>
          <a:p>
            <a:pPr algn="ctr" fontAlgn="base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​</a:t>
            </a:r>
          </a:p>
          <a:p>
            <a:pPr algn="ctr" fontAlgn="base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Theo calculates that 5% of the cost of the trainers is £6.50.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​</a:t>
            </a:r>
          </a:p>
          <a:p>
            <a:pPr algn="ctr" fontAlgn="base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​</a:t>
            </a:r>
          </a:p>
          <a:p>
            <a:pPr algn="ctr" fontAlgn="base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original price of the trainers?</a:t>
            </a:r>
          </a:p>
          <a:p>
            <a:pPr algn="ctr" fontAlgn="base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ase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base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£130</a:t>
            </a:r>
          </a:p>
          <a:p>
            <a:pPr algn="ctr" fontAlgn="base"/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xmlns="" val="39459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b="1" u="sng" dirty="0" smtClean="0"/>
              <a:t>Y6s</a:t>
            </a:r>
            <a:endParaRPr lang="en-GB" sz="26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" y="487025"/>
            <a:ext cx="9144000" cy="6124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en-GB" sz="2300" dirty="0" smtClean="0">
                <a:latin typeface="Comic Sans MS" pitchFamily="66" charset="0"/>
              </a:rPr>
              <a:t>1)</a:t>
            </a: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2800" dirty="0" smtClean="0">
                <a:latin typeface="Comic Sans MS" pitchFamily="66" charset="0"/>
              </a:rPr>
              <a:t>56 </a:t>
            </a:r>
            <a:r>
              <a:rPr lang="en-GB" sz="2800" dirty="0" smtClean="0">
                <a:latin typeface="Comic Sans MS"/>
              </a:rPr>
              <a:t>÷ 8 = _____</a:t>
            </a:r>
            <a:r>
              <a:rPr lang="en-GB" sz="2300" dirty="0" smtClean="0">
                <a:latin typeface="Comic Sans MS" pitchFamily="66" charset="0"/>
              </a:rPr>
              <a:t>  </a:t>
            </a:r>
          </a:p>
          <a:p>
            <a:pPr marL="514350" indent="-514350">
              <a:buAutoNum type="arabicParenR"/>
            </a:pPr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2)  </a:t>
            </a:r>
            <a:r>
              <a:rPr lang="en-GB" sz="2800" dirty="0" smtClean="0">
                <a:latin typeface="Comic Sans MS" pitchFamily="66" charset="0"/>
              </a:rPr>
              <a:t>4 x 83 = _____</a:t>
            </a:r>
          </a:p>
          <a:p>
            <a:pPr marL="514350" indent="-514350"/>
            <a:endParaRPr lang="en-GB" sz="2300" dirty="0" smtClean="0">
              <a:latin typeface="Comic Sans MS" pitchFamily="66" charset="0"/>
            </a:endParaRPr>
          </a:p>
          <a:p>
            <a:pPr marL="514350" indent="-514350">
              <a:buAutoNum type="arabicParenR" startAt="3"/>
            </a:pPr>
            <a:r>
              <a:rPr lang="en-GB" sz="2800" dirty="0" smtClean="0">
                <a:latin typeface="Comic Sans MS" pitchFamily="66" charset="0"/>
              </a:rPr>
              <a:t>5,120 – 215 = _____</a:t>
            </a:r>
            <a:endParaRPr lang="en-GB" sz="2300" u="sng" dirty="0" smtClean="0">
              <a:latin typeface="Comic Sans MS" pitchFamily="66" charset="0"/>
            </a:endParaRPr>
          </a:p>
          <a:p>
            <a:pPr marL="514350" indent="-514350">
              <a:buAutoNum type="arabicParenR"/>
            </a:pPr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4)  </a:t>
            </a:r>
            <a:r>
              <a:rPr lang="en-GB" sz="2800" dirty="0" smtClean="0">
                <a:latin typeface="Comic Sans MS" pitchFamily="66" charset="0"/>
              </a:rPr>
              <a:t>2/6 + </a:t>
            </a:r>
            <a:r>
              <a:rPr lang="en-GB" sz="4000" dirty="0" smtClean="0">
                <a:latin typeface="Comic Sans MS" pitchFamily="66" charset="0"/>
              </a:rPr>
              <a:t>1</a:t>
            </a:r>
            <a:r>
              <a:rPr lang="en-GB" sz="2800" dirty="0" smtClean="0">
                <a:latin typeface="Comic Sans MS" pitchFamily="66" charset="0"/>
              </a:rPr>
              <a:t> 5/6 = _____</a:t>
            </a:r>
            <a:r>
              <a:rPr lang="en-GB" sz="2300" dirty="0" smtClean="0">
                <a:latin typeface="Comic Sans MS" pitchFamily="66" charset="0"/>
              </a:rPr>
              <a:t> </a:t>
            </a:r>
          </a:p>
          <a:p>
            <a:pPr marL="514350" indent="-514350"/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5)  </a:t>
            </a:r>
            <a:r>
              <a:rPr lang="en-GB" sz="2800" dirty="0" smtClean="0">
                <a:latin typeface="Comic Sans MS" pitchFamily="66" charset="0"/>
              </a:rPr>
              <a:t>____ - 100 = 1,272</a:t>
            </a:r>
            <a:endParaRPr lang="en-GB" sz="2300" dirty="0" smtClean="0">
              <a:latin typeface="Comic Sans MS" pitchFamily="66" charset="0"/>
            </a:endParaRPr>
          </a:p>
          <a:p>
            <a:pPr marL="514350" indent="-514350">
              <a:buAutoNum type="arabicParenR"/>
            </a:pPr>
            <a:endParaRPr lang="en-GB" sz="2400" dirty="0" smtClean="0">
              <a:latin typeface="Comic Sans MS" pitchFamily="66" charset="0"/>
            </a:endParaRPr>
          </a:p>
          <a:p>
            <a:pPr marL="514350" indent="-514350">
              <a:buAutoNum type="arabicParenR" startAt="6"/>
            </a:pPr>
            <a:r>
              <a:rPr lang="en-GB" sz="2800" dirty="0" smtClean="0">
                <a:latin typeface="Comic Sans MS" pitchFamily="66" charset="0"/>
              </a:rPr>
              <a:t>30 + 8² = ______</a:t>
            </a:r>
          </a:p>
          <a:p>
            <a:pPr marL="514350" indent="-514350">
              <a:buAutoNum type="arabicParenR" startAt="6"/>
            </a:pPr>
            <a:endParaRPr lang="en-GB" sz="2800" dirty="0" smtClean="0">
              <a:latin typeface="Comic Sans MS" pitchFamily="66" charset="0"/>
            </a:endParaRPr>
          </a:p>
          <a:p>
            <a:pPr marL="514350" indent="-514350">
              <a:buAutoNum type="arabicParenR" startAt="6"/>
            </a:pPr>
            <a:r>
              <a:rPr lang="en-GB" sz="2800" dirty="0" smtClean="0">
                <a:latin typeface="Comic Sans MS" pitchFamily="66" charset="0"/>
              </a:rPr>
              <a:t>7/9 x 6/9 = _____</a:t>
            </a:r>
          </a:p>
          <a:p>
            <a:pPr marL="514350" indent="-514350"/>
            <a:endParaRPr lang="en-GB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3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Balancing Equations – Fill in the missing number</a:t>
            </a:r>
            <a:endParaRPr lang="en-US" sz="35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4788024" cy="677108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/>
              <a:t>5/7 of 42   =  3 x __ </a:t>
            </a:r>
            <a:endParaRPr lang="en-GB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4788024" cy="677108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/>
              <a:t>___ </a:t>
            </a:r>
            <a:r>
              <a:rPr lang="en-GB" sz="3800" dirty="0" smtClean="0">
                <a:latin typeface="Comic Sans MS"/>
              </a:rPr>
              <a:t>÷</a:t>
            </a:r>
            <a:r>
              <a:rPr lang="en-GB" sz="3800" dirty="0" smtClean="0"/>
              <a:t> 10    =   0.7 + 0.15</a:t>
            </a:r>
            <a:endParaRPr lang="en-GB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04864"/>
            <a:ext cx="4788024" cy="677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latin typeface="+mj-lt"/>
              </a:rPr>
              <a:t>132 ÷ 11   </a:t>
            </a:r>
            <a:r>
              <a:rPr lang="en-GB" sz="3800" dirty="0" smtClean="0"/>
              <a:t>=   Double __</a:t>
            </a:r>
            <a:endParaRPr lang="en-GB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996952"/>
            <a:ext cx="4788024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latin typeface="+mj-lt"/>
              </a:rPr>
              <a:t>60% of 45 </a:t>
            </a:r>
            <a:r>
              <a:rPr lang="en-GB" sz="3800" dirty="0" smtClean="0"/>
              <a:t>=   30 - ___</a:t>
            </a:r>
            <a:endParaRPr lang="en-GB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789040"/>
            <a:ext cx="4788024" cy="677108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latin typeface="+mj-lt"/>
              </a:rPr>
              <a:t>1% of 700 </a:t>
            </a:r>
            <a:r>
              <a:rPr lang="en-GB" sz="3800" dirty="0" smtClean="0"/>
              <a:t>= ¼ of ___</a:t>
            </a:r>
            <a:endParaRPr lang="en-GB" sz="3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581128"/>
            <a:ext cx="4788024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/>
              <a:t>____ + 60  = 4³</a:t>
            </a:r>
            <a:endParaRPr lang="en-GB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620688"/>
            <a:ext cx="3960440" cy="3600986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b="1" u="sng" dirty="0" smtClean="0"/>
              <a:t>Extra challenge!</a:t>
            </a:r>
          </a:p>
          <a:p>
            <a:pPr algn="ctr"/>
            <a:r>
              <a:rPr lang="en-GB" sz="3800" dirty="0" smtClean="0"/>
              <a:t>8³ = ½ of ____</a:t>
            </a:r>
          </a:p>
          <a:p>
            <a:pPr algn="ctr"/>
            <a:endParaRPr lang="en-GB" sz="3800" dirty="0" smtClean="0"/>
          </a:p>
          <a:p>
            <a:pPr algn="ctr"/>
            <a:r>
              <a:rPr lang="en-GB" sz="3800" dirty="0" smtClean="0"/>
              <a:t>7.1 x 4 = 40 - ___</a:t>
            </a:r>
          </a:p>
          <a:p>
            <a:pPr algn="ctr"/>
            <a:endParaRPr lang="en-GB" sz="3800" dirty="0" smtClean="0"/>
          </a:p>
          <a:p>
            <a:pPr algn="ctr"/>
            <a:r>
              <a:rPr lang="en-GB" sz="3800" dirty="0" smtClean="0"/>
              <a:t>4.2 x __ = 60 x 70 </a:t>
            </a:r>
            <a:endParaRPr lang="en-GB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b="1" u="sng" dirty="0" smtClean="0"/>
              <a:t>Y6s</a:t>
            </a:r>
            <a:endParaRPr lang="en-GB" sz="26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" y="487025"/>
            <a:ext cx="9144000" cy="6124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en-GB" sz="2300" dirty="0" smtClean="0">
                <a:latin typeface="Comic Sans MS" pitchFamily="66" charset="0"/>
              </a:rPr>
              <a:t>1)</a:t>
            </a: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2800" dirty="0" smtClean="0">
                <a:latin typeface="Comic Sans MS" pitchFamily="66" charset="0"/>
              </a:rPr>
              <a:t>56 </a:t>
            </a:r>
            <a:r>
              <a:rPr lang="en-GB" sz="2800" dirty="0" smtClean="0">
                <a:latin typeface="Comic Sans MS"/>
              </a:rPr>
              <a:t>÷ 8 = </a:t>
            </a:r>
            <a:r>
              <a:rPr lang="en-GB" sz="2800" dirty="0" smtClean="0">
                <a:solidFill>
                  <a:srgbClr val="FF0000"/>
                </a:solidFill>
                <a:latin typeface="Comic Sans MS"/>
              </a:rPr>
              <a:t>7</a:t>
            </a:r>
            <a:r>
              <a:rPr lang="en-GB" sz="23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300" dirty="0" smtClean="0">
                <a:latin typeface="Comic Sans MS" pitchFamily="66" charset="0"/>
              </a:rPr>
              <a:t> </a:t>
            </a:r>
          </a:p>
          <a:p>
            <a:pPr marL="514350" indent="-514350">
              <a:buAutoNum type="arabicParenR"/>
            </a:pPr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2)  </a:t>
            </a:r>
            <a:r>
              <a:rPr lang="en-GB" sz="2800" dirty="0" smtClean="0">
                <a:latin typeface="Comic Sans MS" pitchFamily="66" charset="0"/>
              </a:rPr>
              <a:t>4 x 83 =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332</a:t>
            </a:r>
          </a:p>
          <a:p>
            <a:pPr marL="514350" indent="-514350"/>
            <a:endParaRPr lang="en-GB" sz="2300" dirty="0" smtClean="0">
              <a:latin typeface="Comic Sans MS" pitchFamily="66" charset="0"/>
            </a:endParaRPr>
          </a:p>
          <a:p>
            <a:pPr marL="514350" indent="-514350">
              <a:buAutoNum type="arabicParenR" startAt="3"/>
            </a:pPr>
            <a:r>
              <a:rPr lang="en-GB" sz="2800" dirty="0" smtClean="0">
                <a:latin typeface="Comic Sans MS" pitchFamily="66" charset="0"/>
              </a:rPr>
              <a:t>5,120 – 215 =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4,905</a:t>
            </a:r>
            <a:endParaRPr lang="en-GB" sz="23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>
              <a:buAutoNum type="arabicParenR"/>
            </a:pPr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4)  </a:t>
            </a:r>
            <a:r>
              <a:rPr lang="en-GB" sz="2800" dirty="0" smtClean="0">
                <a:latin typeface="Comic Sans MS" pitchFamily="66" charset="0"/>
              </a:rPr>
              <a:t>2/6 + </a:t>
            </a:r>
            <a:r>
              <a:rPr lang="en-GB" sz="4000" dirty="0" smtClean="0">
                <a:latin typeface="Comic Sans MS" pitchFamily="66" charset="0"/>
              </a:rPr>
              <a:t>1</a:t>
            </a:r>
            <a:r>
              <a:rPr lang="en-GB" sz="2800" dirty="0" smtClean="0">
                <a:latin typeface="Comic Sans MS" pitchFamily="66" charset="0"/>
              </a:rPr>
              <a:t> 5/6 =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13/6 or 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 1/6</a:t>
            </a:r>
            <a:r>
              <a:rPr lang="en-GB" sz="23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marL="514350" indent="-514350"/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5) 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1,372</a:t>
            </a:r>
            <a:r>
              <a:rPr lang="en-GB" sz="2800" dirty="0" smtClean="0">
                <a:latin typeface="Comic Sans MS" pitchFamily="66" charset="0"/>
              </a:rPr>
              <a:t> - 100 = 1,272</a:t>
            </a:r>
            <a:endParaRPr lang="en-GB" sz="2300" dirty="0" smtClean="0">
              <a:latin typeface="Comic Sans MS" pitchFamily="66" charset="0"/>
            </a:endParaRPr>
          </a:p>
          <a:p>
            <a:pPr marL="514350" indent="-514350">
              <a:buAutoNum type="arabicParenR"/>
            </a:pPr>
            <a:endParaRPr lang="en-GB" sz="2400" dirty="0" smtClean="0">
              <a:latin typeface="Comic Sans MS" pitchFamily="66" charset="0"/>
            </a:endParaRPr>
          </a:p>
          <a:p>
            <a:pPr marL="514350" indent="-514350">
              <a:buAutoNum type="arabicParenR" startAt="6"/>
            </a:pPr>
            <a:r>
              <a:rPr lang="en-GB" sz="2800" dirty="0" smtClean="0">
                <a:latin typeface="Comic Sans MS" pitchFamily="66" charset="0"/>
              </a:rPr>
              <a:t>30 + 8² =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94</a:t>
            </a:r>
          </a:p>
          <a:p>
            <a:pPr marL="514350" indent="-514350">
              <a:buAutoNum type="arabicParenR" startAt="6"/>
            </a:pPr>
            <a:endParaRPr lang="en-GB" sz="2800" dirty="0" smtClean="0">
              <a:latin typeface="Comic Sans MS" pitchFamily="66" charset="0"/>
            </a:endParaRPr>
          </a:p>
          <a:p>
            <a:pPr marL="514350" indent="-514350">
              <a:buAutoNum type="arabicParenR" startAt="6"/>
            </a:pPr>
            <a:r>
              <a:rPr lang="en-GB" sz="2800" dirty="0" smtClean="0">
                <a:latin typeface="Comic Sans MS" pitchFamily="66" charset="0"/>
              </a:rPr>
              <a:t>7/9 x 6/9 =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42/81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or 14/27</a:t>
            </a:r>
          </a:p>
          <a:p>
            <a:pPr marL="514350" indent="-514350"/>
            <a:endParaRPr lang="en-GB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3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answers to the correct question.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B4F374A-A5E1-6E4A-AC77-AD6905D64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977762"/>
              </p:ext>
            </p:extLst>
          </p:nvPr>
        </p:nvGraphicFramePr>
        <p:xfrm>
          <a:off x="573738" y="1403725"/>
          <a:ext cx="8068238" cy="47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9196">
                  <a:extLst>
                    <a:ext uri="{9D8B030D-6E8A-4147-A177-3AD203B41FA5}">
                      <a16:colId xmlns:a16="http://schemas.microsoft.com/office/drawing/2014/main" xmlns="" val="2361800285"/>
                    </a:ext>
                  </a:extLst>
                </a:gridCol>
                <a:gridCol w="1709846">
                  <a:extLst>
                    <a:ext uri="{9D8B030D-6E8A-4147-A177-3AD203B41FA5}">
                      <a16:colId xmlns:a16="http://schemas.microsoft.com/office/drawing/2014/main" xmlns="" val="3989966959"/>
                    </a:ext>
                  </a:extLst>
                </a:gridCol>
                <a:gridCol w="3179196">
                  <a:extLst>
                    <a:ext uri="{9D8B030D-6E8A-4147-A177-3AD203B41FA5}">
                      <a16:colId xmlns:a16="http://schemas.microsoft.com/office/drawing/2014/main" xmlns="" val="3753725612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75% of 160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617819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GB" sz="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2561366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10% of 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0867674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endParaRPr lang="en-GB" sz="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0095263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40% of 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1787367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endParaRPr lang="en-GB" sz="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1857247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60% of 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589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06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answers to the correct question.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B4F374A-A5E1-6E4A-AC77-AD6905D6427F}"/>
              </a:ext>
            </a:extLst>
          </p:cNvPr>
          <p:cNvGraphicFramePr>
            <a:graphicFrameLocks noGrp="1"/>
          </p:cNvGraphicFramePr>
          <p:nvPr/>
        </p:nvGraphicFramePr>
        <p:xfrm>
          <a:off x="573738" y="1403725"/>
          <a:ext cx="8068238" cy="47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9196">
                  <a:extLst>
                    <a:ext uri="{9D8B030D-6E8A-4147-A177-3AD203B41FA5}">
                      <a16:colId xmlns:a16="http://schemas.microsoft.com/office/drawing/2014/main" xmlns="" val="2361800285"/>
                    </a:ext>
                  </a:extLst>
                </a:gridCol>
                <a:gridCol w="1709846">
                  <a:extLst>
                    <a:ext uri="{9D8B030D-6E8A-4147-A177-3AD203B41FA5}">
                      <a16:colId xmlns:a16="http://schemas.microsoft.com/office/drawing/2014/main" xmlns="" val="3989966959"/>
                    </a:ext>
                  </a:extLst>
                </a:gridCol>
                <a:gridCol w="3179196">
                  <a:extLst>
                    <a:ext uri="{9D8B030D-6E8A-4147-A177-3AD203B41FA5}">
                      <a16:colId xmlns:a16="http://schemas.microsoft.com/office/drawing/2014/main" xmlns="" val="3753725612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75% of 160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617819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GB" sz="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2561366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10% of 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0867674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endParaRPr lang="en-GB" sz="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0095263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40% of 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1787367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endParaRPr lang="en-GB" sz="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1857247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60% of 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589147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2675270-6D16-4159-9F13-4C69AEA1D37A}"/>
              </a:ext>
            </a:extLst>
          </p:cNvPr>
          <p:cNvCxnSpPr/>
          <p:nvPr/>
        </p:nvCxnSpPr>
        <p:spPr>
          <a:xfrm>
            <a:off x="3743325" y="1853357"/>
            <a:ext cx="1714500" cy="3880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254C6C9-E43B-48D9-82F4-917DA1976921}"/>
              </a:ext>
            </a:extLst>
          </p:cNvPr>
          <p:cNvCxnSpPr/>
          <p:nvPr/>
        </p:nvCxnSpPr>
        <p:spPr>
          <a:xfrm flipH="1">
            <a:off x="3743325" y="1853357"/>
            <a:ext cx="1714500" cy="1325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026135A-B912-4FA8-893F-6477E758853A}"/>
              </a:ext>
            </a:extLst>
          </p:cNvPr>
          <p:cNvCxnSpPr/>
          <p:nvPr/>
        </p:nvCxnSpPr>
        <p:spPr>
          <a:xfrm flipH="1">
            <a:off x="3743325" y="3178636"/>
            <a:ext cx="1714500" cy="25556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08F6CBC-5405-4306-A824-18ECB167DA86}"/>
              </a:ext>
            </a:extLst>
          </p:cNvPr>
          <p:cNvCxnSpPr/>
          <p:nvPr/>
        </p:nvCxnSpPr>
        <p:spPr>
          <a:xfrm>
            <a:off x="3743325" y="4419600"/>
            <a:ext cx="1714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81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Increase the following numbers by 35%.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A) 300</a:t>
            </a:r>
          </a:p>
          <a:p>
            <a:pPr marL="457200" indent="-457200">
              <a:buFont typeface="+mj-lt"/>
              <a:buAutoNum type="alphaLcParenR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B) 60</a:t>
            </a:r>
          </a:p>
          <a:p>
            <a:pPr marL="457200" indent="-457200">
              <a:buFont typeface="+mj-lt"/>
              <a:buAutoNum type="alphaLcParenR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C) 50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xmlns="" val="369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Increase the following numbers by 35%.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A) 300		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35% of 300 = 105; 	300 + 105 = 405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B) 60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35% of 60 = 21; 	60 + 21 = 81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C) 50		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35% of 50 = 17.5; 	50 + 17.5 = 67.5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xmlns="" val="11433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/>
              <a:t>Janet is increasing the prices in her café by 20%</a:t>
            </a:r>
          </a:p>
          <a:p>
            <a:r>
              <a:rPr lang="en-GB" sz="2800" b="1" u="sng" dirty="0" smtClean="0"/>
              <a:t>Calculate the percentage increase for the following items:</a:t>
            </a:r>
            <a:endParaRPr lang="en-GB" sz="28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2" y="908720"/>
            <a:ext cx="9110388" cy="389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/>
              <a:t>The price of houses has decreased by 10% in the last year.</a:t>
            </a:r>
          </a:p>
          <a:p>
            <a:r>
              <a:rPr lang="en-GB" sz="2800" b="1" u="sng" dirty="0" smtClean="0"/>
              <a:t>Complete the table.</a:t>
            </a:r>
            <a:endParaRPr lang="en-GB" sz="2800" b="1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397000"/>
          <a:ext cx="9144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u="sng" dirty="0" smtClean="0">
                          <a:solidFill>
                            <a:schemeClr val="tx1"/>
                          </a:solidFill>
                        </a:rPr>
                        <a:t>House</a:t>
                      </a:r>
                      <a:endParaRPr lang="en-GB" sz="36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u="sng" dirty="0" smtClean="0">
                          <a:solidFill>
                            <a:schemeClr val="tx1"/>
                          </a:solidFill>
                        </a:rPr>
                        <a:t>Original</a:t>
                      </a:r>
                      <a:r>
                        <a:rPr lang="en-GB" sz="3600" u="sng" baseline="0" dirty="0" smtClean="0">
                          <a:solidFill>
                            <a:schemeClr val="tx1"/>
                          </a:solidFill>
                        </a:rPr>
                        <a:t> cost</a:t>
                      </a:r>
                      <a:endParaRPr lang="en-GB" sz="36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u="sng" dirty="0" smtClean="0">
                          <a:solidFill>
                            <a:schemeClr val="tx1"/>
                          </a:solidFill>
                        </a:rPr>
                        <a:t>10% decrease</a:t>
                      </a:r>
                      <a:endParaRPr lang="en-GB" sz="36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u="sng" dirty="0" smtClean="0">
                          <a:solidFill>
                            <a:schemeClr val="tx1"/>
                          </a:solidFill>
                        </a:rPr>
                        <a:t>New cost</a:t>
                      </a:r>
                      <a:endParaRPr lang="en-GB" sz="36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chemeClr val="tx1"/>
                          </a:solidFill>
                        </a:rPr>
                        <a:t>£235,650</a:t>
                      </a:r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chemeClr val="tx1"/>
                          </a:solidFill>
                        </a:rPr>
                        <a:t>£145,950</a:t>
                      </a:r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771</Words>
  <Application>Microsoft Office PowerPoint</Application>
  <PresentationFormat>On-screen Show (4:3)</PresentationFormat>
  <Paragraphs>285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Hughes</dc:creator>
  <cp:lastModifiedBy>Gareth Hughes</cp:lastModifiedBy>
  <cp:revision>55</cp:revision>
  <cp:lastPrinted>2019-01-29T08:41:15Z</cp:lastPrinted>
  <dcterms:created xsi:type="dcterms:W3CDTF">2018-08-22T10:36:32Z</dcterms:created>
  <dcterms:modified xsi:type="dcterms:W3CDTF">2021-01-27T20:07:15Z</dcterms:modified>
</cp:coreProperties>
</file>