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291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66" r:id="rId26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66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750" autoAdjust="0"/>
    <p:restoredTop sz="94660"/>
  </p:normalViewPr>
  <p:slideViewPr>
    <p:cSldViewPr>
      <p:cViewPr varScale="1">
        <p:scale>
          <a:sx n="81" d="100"/>
          <a:sy n="81" d="100"/>
        </p:scale>
        <p:origin x="-20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17/01/2021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17/01/2021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17/01/2021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70156-9F63-432A-AD40-D8B328B326B5}" type="datetimeFigureOut">
              <a:rPr lang="en-GB" smtClean="0"/>
              <a:pPr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0.wav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1.wav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2.wav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3.wav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4.wav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5.wav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6.wav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7.wav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8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9.wav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000" dirty="0" smtClean="0"/>
              <a:t>What I’m learning in Maths today</a:t>
            </a:r>
            <a:endParaRPr lang="en-GB" sz="5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21561249"/>
              </p:ext>
            </p:extLst>
          </p:nvPr>
        </p:nvGraphicFramePr>
        <p:xfrm>
          <a:off x="179512" y="1052736"/>
          <a:ext cx="8784976" cy="2131989"/>
        </p:xfrm>
        <a:graphic>
          <a:graphicData uri="http://schemas.openxmlformats.org/drawingml/2006/table">
            <a:tbl>
              <a:tblPr/>
              <a:tblGrid>
                <a:gridCol w="8784976"/>
              </a:tblGrid>
              <a:tr h="81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 smtClean="0">
                          <a:latin typeface="Comic Sans MS"/>
                          <a:ea typeface="Calibri"/>
                          <a:cs typeface="Times New Roman"/>
                        </a:rPr>
                        <a:t>Maths – Y6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>
                          <a:latin typeface="Comic Sans MS"/>
                          <a:ea typeface="Calibri"/>
                          <a:cs typeface="Times New Roman"/>
                        </a:rPr>
                        <a:t>Date</a:t>
                      </a:r>
                      <a:r>
                        <a:rPr lang="en-GB" sz="2400" dirty="0">
                          <a:latin typeface="Comic Sans MS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GB" sz="2400" dirty="0" smtClean="0">
                          <a:latin typeface="Comic Sans MS"/>
                          <a:ea typeface="Calibri"/>
                          <a:cs typeface="Times New Roman"/>
                        </a:rPr>
                        <a:t>18.1.21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 err="1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L.Obj</a:t>
                      </a:r>
                      <a:r>
                        <a:rPr lang="en-GB" sz="2400" b="1" u="sng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*I understand</a:t>
                      </a:r>
                      <a:r>
                        <a:rPr lang="en-GB" sz="2400" b="1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the meaning of percentage (%)</a:t>
                      </a:r>
                      <a:endParaRPr lang="en-GB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*I can convert fractions into % and vice versa.</a:t>
                      </a:r>
                      <a:endParaRPr lang="en-GB" sz="24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https://esol.britishcouncil.org/sites/default/files/styles/activity_image_full/public/images/activity/percentages_prices_sales_44443912_thumbnail_0.jpg?itok=V61ioyD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6268752" cy="2786112"/>
          </a:xfrm>
          <a:prstGeom prst="rect">
            <a:avLst/>
          </a:prstGeom>
          <a:noFill/>
        </p:spPr>
      </p:pic>
      <p:pic>
        <p:nvPicPr>
          <p:cNvPr id="6" name="Picture 4" descr="http://www.3minutemaths.co.uk/wp-content/uploads/2012/08/Fotolia_45931817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717032"/>
            <a:ext cx="2438027" cy="2708920"/>
          </a:xfrm>
          <a:prstGeom prst="rect">
            <a:avLst/>
          </a:prstGeom>
          <a:noFill/>
        </p:spPr>
      </p:pic>
      <p:pic>
        <p:nvPicPr>
          <p:cNvPr id="7" name="~PP52.WAV">
            <a:hlinkClick r:id="" action="ppaction://media"/>
          </p:cNvPr>
          <p:cNvPicPr>
            <a:picLocks noRot="1" noChangeAspect="1"/>
          </p:cNvPicPr>
          <p:nvPr>
            <a:wavAudioFile r:embed="rId1" name="~PP52.WAV"/>
          </p:nvPr>
        </p:nvPicPr>
        <p:blipFill>
          <a:blip r:embed="rId5" cstate="print"/>
          <a:stretch>
            <a:fillRect/>
          </a:stretch>
        </p:blipFill>
        <p:spPr>
          <a:xfrm>
            <a:off x="8648700" y="63627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1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3794" y="270042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Choose a percentage to match the fraction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4F26CEEE-E5FA-47DE-A2F1-BD5999644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03974736"/>
              </p:ext>
            </p:extLst>
          </p:nvPr>
        </p:nvGraphicFramePr>
        <p:xfrm>
          <a:off x="2703428" y="3546222"/>
          <a:ext cx="3780000" cy="75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xmlns="" val="79517716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1021304637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193823957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3425446442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559077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25%</a:t>
                      </a:r>
                    </a:p>
                  </a:txBody>
                  <a:tcPr marL="110642" marR="110642" marT="55321" marB="5532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110642" marR="110642" marT="55321" marB="5532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20%</a:t>
                      </a:r>
                    </a:p>
                  </a:txBody>
                  <a:tcPr marL="110642" marR="110642" marT="55321" marB="5532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110642" marR="110642" marT="55321" marB="5532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15%</a:t>
                      </a:r>
                    </a:p>
                  </a:txBody>
                  <a:tcPr marL="110642" marR="110642" marT="55321" marB="55321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605225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F5EAD501-7CD3-474F-B8E4-61B654A451F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58179" y="1866094"/>
          <a:ext cx="2268000" cy="75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xmlns="" val="1021304637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193823957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342544644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110642" marR="110642" marT="55321" marB="553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110642" marR="110642" marT="55321" marB="5532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110642" marR="110642" marT="55321" marB="5532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9605225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83A0A78B-A00F-4ED6-B4D5-1950E132763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31841" y="1952656"/>
          <a:ext cx="320675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75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260725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pic>
        <p:nvPicPr>
          <p:cNvPr id="10" name="~PP3739.WAV">
            <a:hlinkClick r:id="" action="ppaction://media"/>
          </p:cNvPr>
          <p:cNvPicPr>
            <a:picLocks noRot="1" noChangeAspect="1"/>
          </p:cNvPicPr>
          <p:nvPr>
            <a:wavAudioFile r:embed="rId1" name="~PP3739.WAV"/>
          </p:nvPr>
        </p:nvPicPr>
        <p:blipFill>
          <a:blip r:embed="rId5" cstate="print"/>
          <a:stretch>
            <a:fillRect/>
          </a:stretch>
        </p:blipFill>
        <p:spPr>
          <a:xfrm>
            <a:off x="8648700" y="63627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637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405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fractions to the correct percentages.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AEF62011-3123-4A1D-A634-73D72CFCD0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06725093"/>
              </p:ext>
            </p:extLst>
          </p:nvPr>
        </p:nvGraphicFramePr>
        <p:xfrm>
          <a:off x="2675678" y="1856385"/>
          <a:ext cx="3780000" cy="30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xmlns="" val="79517716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1021304637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193823957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3425446442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559077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110642" marR="110642" marT="55321" marB="5532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76%</a:t>
                      </a: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6052252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110642" marR="110642" marT="55321" marB="5532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60%</a:t>
                      </a: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3806804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110642" marR="110642" marT="55321" marB="5532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45%</a:t>
                      </a: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4590267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110642" marR="110642" marT="55321" marB="5532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82%</a:t>
                      </a: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592926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968434C2-E801-47B9-B9F9-BE949E083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41158539"/>
              </p:ext>
            </p:extLst>
          </p:nvPr>
        </p:nvGraphicFramePr>
        <p:xfrm>
          <a:off x="4371932" y="1938896"/>
          <a:ext cx="396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260725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82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4D0411B0-C706-49AB-B95D-2EFF18C784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04373502"/>
              </p:ext>
            </p:extLst>
          </p:nvPr>
        </p:nvGraphicFramePr>
        <p:xfrm>
          <a:off x="4371932" y="2681666"/>
          <a:ext cx="396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260725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76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78613C7C-F47B-498B-A279-252050000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8530945"/>
              </p:ext>
            </p:extLst>
          </p:nvPr>
        </p:nvGraphicFramePr>
        <p:xfrm>
          <a:off x="4371932" y="3448484"/>
          <a:ext cx="396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260725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6DAF0255-411A-4A4B-A8E5-E73BA5705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88903660"/>
              </p:ext>
            </p:extLst>
          </p:nvPr>
        </p:nvGraphicFramePr>
        <p:xfrm>
          <a:off x="4371932" y="4215302"/>
          <a:ext cx="396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260725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xmlns="" id="{E6478B28-E6C2-467D-8976-45A46A1F7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26484927"/>
              </p:ext>
            </p:extLst>
          </p:nvPr>
        </p:nvGraphicFramePr>
        <p:xfrm>
          <a:off x="2842606" y="1938896"/>
          <a:ext cx="396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260725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xmlns="" id="{79E91213-0EF6-4839-8FF5-234074A0CA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09582957"/>
              </p:ext>
            </p:extLst>
          </p:nvPr>
        </p:nvGraphicFramePr>
        <p:xfrm>
          <a:off x="2842606" y="2681666"/>
          <a:ext cx="396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260725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xmlns="" id="{894AF52E-1A18-4B8D-8087-B406C5BB17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34953637"/>
              </p:ext>
            </p:extLst>
          </p:nvPr>
        </p:nvGraphicFramePr>
        <p:xfrm>
          <a:off x="2842606" y="3448484"/>
          <a:ext cx="396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260725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1AA267B0-9A73-4BF2-B5FE-BB6FDE5CB5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73268705"/>
              </p:ext>
            </p:extLst>
          </p:nvPr>
        </p:nvGraphicFramePr>
        <p:xfrm>
          <a:off x="2842606" y="4215302"/>
          <a:ext cx="396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260725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pic>
        <p:nvPicPr>
          <p:cNvPr id="26" name="~PP1181.WAV">
            <a:hlinkClick r:id="" action="ppaction://media"/>
          </p:cNvPr>
          <p:cNvPicPr>
            <a:picLocks noRot="1" noChangeAspect="1"/>
          </p:cNvPicPr>
          <p:nvPr>
            <a:wavAudioFile r:embed="rId1" name="~PP1181.WAV"/>
          </p:nvPr>
        </p:nvPicPr>
        <p:blipFill>
          <a:blip r:embed="rId5" cstate="print"/>
          <a:stretch>
            <a:fillRect/>
          </a:stretch>
        </p:blipFill>
        <p:spPr>
          <a:xfrm>
            <a:off x="8648700" y="63627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17022"/>
      </p:ext>
    </p:extLst>
  </p:cSld>
  <p:clrMapOvr>
    <a:masterClrMapping/>
  </p:clrMapOvr>
  <p:transition advTm="559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358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fractions to the correct percentages.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AEF62011-3123-4A1D-A634-73D72CFCD0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54753044"/>
              </p:ext>
            </p:extLst>
          </p:nvPr>
        </p:nvGraphicFramePr>
        <p:xfrm>
          <a:off x="2675678" y="1856385"/>
          <a:ext cx="3780000" cy="30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xmlns="" val="79517716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1021304637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193823957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3425446442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559077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110642" marR="110642" marT="55321" marB="5532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60%</a:t>
                      </a: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6052252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110642" marR="110642" marT="55321" marB="5532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82%</a:t>
                      </a: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3806804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110642" marR="110642" marT="55321" marB="5532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45%</a:t>
                      </a: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4590267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110642" marR="110642" marT="55321" marB="5532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76%</a:t>
                      </a:r>
                    </a:p>
                  </a:txBody>
                  <a:tcPr marL="110642" marR="110642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592926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968434C2-E801-47B9-B9F9-BE949E083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75933815"/>
              </p:ext>
            </p:extLst>
          </p:nvPr>
        </p:nvGraphicFramePr>
        <p:xfrm>
          <a:off x="4364664" y="2693690"/>
          <a:ext cx="396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260725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4D0411B0-C706-49AB-B95D-2EFF18C784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97032539"/>
              </p:ext>
            </p:extLst>
          </p:nvPr>
        </p:nvGraphicFramePr>
        <p:xfrm>
          <a:off x="4364664" y="4243869"/>
          <a:ext cx="396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260725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78613C7C-F47B-498B-A279-252050000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00414345"/>
              </p:ext>
            </p:extLst>
          </p:nvPr>
        </p:nvGraphicFramePr>
        <p:xfrm>
          <a:off x="4364664" y="1938896"/>
          <a:ext cx="396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260725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6DAF0255-411A-4A4B-A8E5-E73BA5705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16491057"/>
              </p:ext>
            </p:extLst>
          </p:nvPr>
        </p:nvGraphicFramePr>
        <p:xfrm>
          <a:off x="4374000" y="3519246"/>
          <a:ext cx="396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260725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xmlns="" id="{E6478B28-E6C2-467D-8976-45A46A1F7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42733621"/>
              </p:ext>
            </p:extLst>
          </p:nvPr>
        </p:nvGraphicFramePr>
        <p:xfrm>
          <a:off x="2842606" y="1938896"/>
          <a:ext cx="396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260725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xmlns="" id="{79E91213-0EF6-4839-8FF5-234074A0CA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53747610"/>
              </p:ext>
            </p:extLst>
          </p:nvPr>
        </p:nvGraphicFramePr>
        <p:xfrm>
          <a:off x="2842606" y="2693690"/>
          <a:ext cx="396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260725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xmlns="" id="{894AF52E-1A18-4B8D-8087-B406C5BB17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48713326"/>
              </p:ext>
            </p:extLst>
          </p:nvPr>
        </p:nvGraphicFramePr>
        <p:xfrm>
          <a:off x="2842606" y="3448484"/>
          <a:ext cx="396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260725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1AA267B0-9A73-4BF2-B5FE-BB6FDE5CB5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48763844"/>
              </p:ext>
            </p:extLst>
          </p:nvPr>
        </p:nvGraphicFramePr>
        <p:xfrm>
          <a:off x="2842606" y="4215302"/>
          <a:ext cx="396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260725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368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Shade the squares to show       and write as a percentage.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03E6A689-3020-46A1-B06B-EE2E527FB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03076514"/>
              </p:ext>
            </p:extLst>
          </p:nvPr>
        </p:nvGraphicFramePr>
        <p:xfrm>
          <a:off x="4335900" y="770496"/>
          <a:ext cx="396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260725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045B48C0-9C84-440A-9BF4-1A85FE623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2969751"/>
              </p:ext>
            </p:extLst>
          </p:nvPr>
        </p:nvGraphicFramePr>
        <p:xfrm>
          <a:off x="3093900" y="1684167"/>
          <a:ext cx="2880000" cy="28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xmlns="" val="1098034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347589324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216813833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413400639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395075166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3148153039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180866902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1982756618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166785832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3977114895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720417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2132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223244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534044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511785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715289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586943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510902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276973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8394715"/>
                  </a:ext>
                </a:extLst>
              </a:tr>
            </a:tbl>
          </a:graphicData>
        </a:graphic>
      </p:graphicFrame>
      <p:pic>
        <p:nvPicPr>
          <p:cNvPr id="11" name="~PP1627.WAV">
            <a:hlinkClick r:id="" action="ppaction://media"/>
          </p:cNvPr>
          <p:cNvPicPr>
            <a:picLocks noRot="1" noChangeAspect="1"/>
          </p:cNvPicPr>
          <p:nvPr>
            <a:wavAudioFile r:embed="rId1" name="~PP1627.WAV"/>
          </p:nvPr>
        </p:nvPicPr>
        <p:blipFill>
          <a:blip r:embed="rId5" cstate="print"/>
          <a:stretch>
            <a:fillRect/>
          </a:stretch>
        </p:blipFill>
        <p:spPr>
          <a:xfrm>
            <a:off x="8648700" y="63627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1088275"/>
      </p:ext>
    </p:extLst>
  </p:cSld>
  <p:clrMapOvr>
    <a:masterClrMapping/>
  </p:clrMapOvr>
  <p:transition advTm="332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Shade the squares to show       and write as a percentage.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28 squares shaded = 28%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03E6A689-3020-46A1-B06B-EE2E527FB71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35900" y="770496"/>
          <a:ext cx="396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260725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045B48C0-9C84-440A-9BF4-1A85FE623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11244054"/>
              </p:ext>
            </p:extLst>
          </p:nvPr>
        </p:nvGraphicFramePr>
        <p:xfrm>
          <a:off x="3093900" y="1684167"/>
          <a:ext cx="2880000" cy="28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xmlns="" val="1098034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347589324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216813833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413400639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395075166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3148153039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180866902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1982756618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166785832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3977114895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720417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2132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223244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534044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511785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715289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586943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510902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276973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8394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1024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0435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numbers are the same value?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DB6ACD1D-C0D8-493E-9EDA-A714C2519B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09059144"/>
              </p:ext>
            </p:extLst>
          </p:nvPr>
        </p:nvGraphicFramePr>
        <p:xfrm>
          <a:off x="1991933" y="1777057"/>
          <a:ext cx="429532" cy="65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532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326682">
                <a:tc>
                  <a:txBody>
                    <a:bodyPr/>
                    <a:lstStyle/>
                    <a:p>
                      <a:pPr algn="ctr"/>
                      <a:r>
                        <a:rPr lang="en-GB" sz="21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326682">
                <a:tc>
                  <a:txBody>
                    <a:bodyPr/>
                    <a:lstStyle/>
                    <a:p>
                      <a:pPr algn="ctr"/>
                      <a:r>
                        <a:rPr lang="en-GB" sz="21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EDE04B7C-2539-40F3-84EE-7A8980F8E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24372398"/>
              </p:ext>
            </p:extLst>
          </p:nvPr>
        </p:nvGraphicFramePr>
        <p:xfrm>
          <a:off x="6140739" y="4100288"/>
          <a:ext cx="932696" cy="772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696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772737">
                <a:tc>
                  <a:txBody>
                    <a:bodyPr/>
                    <a:lstStyle/>
                    <a:p>
                      <a:pPr algn="ctr"/>
                      <a:r>
                        <a:rPr lang="en-GB" sz="21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8%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11728AD8-3221-49CB-9357-7B8021754A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94136525"/>
              </p:ext>
            </p:extLst>
          </p:nvPr>
        </p:nvGraphicFramePr>
        <p:xfrm>
          <a:off x="1991933" y="4192030"/>
          <a:ext cx="576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1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54%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4CC34332-605E-45A6-96C7-C363D9DF5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19729525"/>
              </p:ext>
            </p:extLst>
          </p:nvPr>
        </p:nvGraphicFramePr>
        <p:xfrm>
          <a:off x="6614385" y="2819781"/>
          <a:ext cx="487609" cy="65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09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326682">
                <a:tc>
                  <a:txBody>
                    <a:bodyPr/>
                    <a:lstStyle/>
                    <a:p>
                      <a:pPr algn="ctr"/>
                      <a:r>
                        <a:rPr lang="en-GB" sz="21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326682">
                <a:tc>
                  <a:txBody>
                    <a:bodyPr/>
                    <a:lstStyle/>
                    <a:p>
                      <a:pPr algn="ctr"/>
                      <a:r>
                        <a:rPr lang="en-GB" sz="21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4A4DAC21-5496-4A0E-972B-EA1823E6D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67586564"/>
              </p:ext>
            </p:extLst>
          </p:nvPr>
        </p:nvGraphicFramePr>
        <p:xfrm>
          <a:off x="4141789" y="1777057"/>
          <a:ext cx="491538" cy="65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538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326682">
                <a:tc>
                  <a:txBody>
                    <a:bodyPr/>
                    <a:lstStyle/>
                    <a:p>
                      <a:pPr algn="ctr"/>
                      <a:r>
                        <a:rPr lang="en-GB" sz="21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326682">
                <a:tc>
                  <a:txBody>
                    <a:bodyPr/>
                    <a:lstStyle/>
                    <a:p>
                      <a:pPr algn="ctr"/>
                      <a:r>
                        <a:rPr lang="en-GB" sz="21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7200ADC2-34C7-4CFF-B161-516DD1427A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67411533"/>
              </p:ext>
            </p:extLst>
          </p:nvPr>
        </p:nvGraphicFramePr>
        <p:xfrm>
          <a:off x="4100900" y="4159974"/>
          <a:ext cx="506872" cy="65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872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326682">
                <a:tc>
                  <a:txBody>
                    <a:bodyPr/>
                    <a:lstStyle/>
                    <a:p>
                      <a:pPr algn="ctr"/>
                      <a:r>
                        <a:rPr lang="en-GB" sz="21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90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326682">
                <a:tc>
                  <a:txBody>
                    <a:bodyPr/>
                    <a:lstStyle/>
                    <a:p>
                      <a:pPr algn="ctr"/>
                      <a:r>
                        <a:rPr lang="en-GB" sz="21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7900D0D7-2415-437E-9888-E6DFCF0AD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60629499"/>
              </p:ext>
            </p:extLst>
          </p:nvPr>
        </p:nvGraphicFramePr>
        <p:xfrm>
          <a:off x="2580508" y="2819781"/>
          <a:ext cx="496260" cy="65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260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326682">
                <a:tc>
                  <a:txBody>
                    <a:bodyPr/>
                    <a:lstStyle/>
                    <a:p>
                      <a:pPr algn="ctr"/>
                      <a:r>
                        <a:rPr lang="en-GB" sz="21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326682">
                <a:tc>
                  <a:txBody>
                    <a:bodyPr/>
                    <a:lstStyle/>
                    <a:p>
                      <a:pPr algn="ctr"/>
                      <a:r>
                        <a:rPr lang="en-GB" sz="21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719A3F8D-9040-4F9E-8A7F-EAFFA070E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50689320"/>
              </p:ext>
            </p:extLst>
          </p:nvPr>
        </p:nvGraphicFramePr>
        <p:xfrm>
          <a:off x="6353651" y="1777057"/>
          <a:ext cx="506872" cy="65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872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326682">
                <a:tc>
                  <a:txBody>
                    <a:bodyPr/>
                    <a:lstStyle/>
                    <a:p>
                      <a:pPr algn="ctr"/>
                      <a:r>
                        <a:rPr lang="en-GB" sz="21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326682">
                <a:tc>
                  <a:txBody>
                    <a:bodyPr/>
                    <a:lstStyle/>
                    <a:p>
                      <a:pPr algn="ctr"/>
                      <a:r>
                        <a:rPr lang="en-GB" sz="21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BC550F71-BB0E-4EA4-852D-9DDB73E5E6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25478177"/>
              </p:ext>
            </p:extLst>
          </p:nvPr>
        </p:nvGraphicFramePr>
        <p:xfrm>
          <a:off x="4379229" y="2858931"/>
          <a:ext cx="932696" cy="772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696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772737">
                <a:tc>
                  <a:txBody>
                    <a:bodyPr/>
                    <a:lstStyle/>
                    <a:p>
                      <a:pPr algn="ctr"/>
                      <a:r>
                        <a:rPr lang="en-GB" sz="21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90%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pic>
        <p:nvPicPr>
          <p:cNvPr id="21" name="~PP3462.WAV">
            <a:hlinkClick r:id="" action="ppaction://media"/>
          </p:cNvPr>
          <p:cNvPicPr>
            <a:picLocks noRot="1" noChangeAspect="1"/>
          </p:cNvPicPr>
          <p:nvPr>
            <a:wavAudioFile r:embed="rId1" name="~PP3462.WAV"/>
          </p:nvPr>
        </p:nvPicPr>
        <p:blipFill>
          <a:blip r:embed="rId5" cstate="print"/>
          <a:stretch>
            <a:fillRect/>
          </a:stretch>
        </p:blipFill>
        <p:spPr>
          <a:xfrm>
            <a:off x="8648700" y="63627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011295"/>
      </p:ext>
    </p:extLst>
  </p:cSld>
  <p:clrMapOvr>
    <a:masterClrMapping/>
  </p:clrMapOvr>
  <p:transition advTm="616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0435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numbers are the same value?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					=				=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					=				=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					=				=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DB6ACD1D-C0D8-493E-9EDA-A714C2519B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8881558"/>
              </p:ext>
            </p:extLst>
          </p:nvPr>
        </p:nvGraphicFramePr>
        <p:xfrm>
          <a:off x="2456101" y="1902675"/>
          <a:ext cx="429532" cy="65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532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326682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326682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EDE04B7C-2539-40F3-84EE-7A8980F8E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15208405"/>
              </p:ext>
            </p:extLst>
          </p:nvPr>
        </p:nvGraphicFramePr>
        <p:xfrm>
          <a:off x="5925493" y="1836742"/>
          <a:ext cx="932696" cy="772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696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772737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11728AD8-3221-49CB-9357-7B8021754A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43447980"/>
              </p:ext>
            </p:extLst>
          </p:nvPr>
        </p:nvGraphicFramePr>
        <p:xfrm>
          <a:off x="6103841" y="4403632"/>
          <a:ext cx="576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54%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4CC34332-605E-45A6-96C7-C363D9DF5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65872412"/>
              </p:ext>
            </p:extLst>
          </p:nvPr>
        </p:nvGraphicFramePr>
        <p:xfrm>
          <a:off x="2417431" y="4346950"/>
          <a:ext cx="487609" cy="65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09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326682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326682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4A4DAC21-5496-4A0E-972B-EA1823E6D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17234541"/>
              </p:ext>
            </p:extLst>
          </p:nvPr>
        </p:nvGraphicFramePr>
        <p:xfrm>
          <a:off x="4323870" y="4346950"/>
          <a:ext cx="491538" cy="65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538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326682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326682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7200ADC2-34C7-4CFF-B161-516DD1427A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76414753"/>
              </p:ext>
            </p:extLst>
          </p:nvPr>
        </p:nvGraphicFramePr>
        <p:xfrm>
          <a:off x="4323870" y="3102317"/>
          <a:ext cx="506872" cy="65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872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326682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326682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7900D0D7-2415-437E-9888-E6DFCF0AD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7335252"/>
              </p:ext>
            </p:extLst>
          </p:nvPr>
        </p:nvGraphicFramePr>
        <p:xfrm>
          <a:off x="4323870" y="1896429"/>
          <a:ext cx="496260" cy="65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260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326682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326682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719A3F8D-9040-4F9E-8A7F-EAFFA070E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48628356"/>
              </p:ext>
            </p:extLst>
          </p:nvPr>
        </p:nvGraphicFramePr>
        <p:xfrm>
          <a:off x="2417431" y="3102317"/>
          <a:ext cx="506872" cy="65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872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326682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326682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BC550F71-BB0E-4EA4-852D-9DDB73E5E6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83486993"/>
              </p:ext>
            </p:extLst>
          </p:nvPr>
        </p:nvGraphicFramePr>
        <p:xfrm>
          <a:off x="5925493" y="3042631"/>
          <a:ext cx="932696" cy="772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696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772737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90%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9832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</a:t>
            </a: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is equivalent to 85%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377DDB65-949C-4C5E-9703-40E8590D1A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60155067"/>
              </p:ext>
            </p:extLst>
          </p:nvPr>
        </p:nvGraphicFramePr>
        <p:xfrm>
          <a:off x="3058733" y="1970732"/>
          <a:ext cx="429532" cy="65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532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326682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326682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pic>
        <p:nvPicPr>
          <p:cNvPr id="9" name="~PP903.WAV">
            <a:hlinkClick r:id="" action="ppaction://media"/>
          </p:cNvPr>
          <p:cNvPicPr>
            <a:picLocks noRot="1" noChangeAspect="1"/>
          </p:cNvPicPr>
          <p:nvPr>
            <a:wavAudioFile r:embed="rId1" name="~PP903.WAV"/>
          </p:nvPr>
        </p:nvPicPr>
        <p:blipFill>
          <a:blip r:embed="rId5" cstate="print"/>
          <a:stretch>
            <a:fillRect/>
          </a:stretch>
        </p:blipFill>
        <p:spPr>
          <a:xfrm>
            <a:off x="8648700" y="63627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9473673"/>
      </p:ext>
    </p:extLst>
  </p:cSld>
  <p:clrMapOvr>
    <a:masterClrMapping/>
  </p:clrMapOvr>
  <p:transition advTm="178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</a:t>
            </a: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is equivalent to 85%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False.         is equal to 84%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377DDB65-949C-4C5E-9703-40E8590D1A1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58733" y="1970732"/>
          <a:ext cx="429532" cy="65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532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326682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326682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ED9EDB78-9173-44A8-B40A-6E9718BC9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36820023"/>
              </p:ext>
            </p:extLst>
          </p:nvPr>
        </p:nvGraphicFramePr>
        <p:xfrm>
          <a:off x="3785734" y="3805882"/>
          <a:ext cx="429532" cy="65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532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326682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326682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4491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E21D05B-73DD-4959-873D-235C9CCB41E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7578B87-7EB8-4E83-B3EC-B619527C43A3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George says,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Convince me.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xmlns="" id="{BEAF6364-D2C3-4ED9-876A-30CF02F90984}"/>
              </a:ext>
            </a:extLst>
          </p:cNvPr>
          <p:cNvSpPr/>
          <p:nvPr/>
        </p:nvSpPr>
        <p:spPr>
          <a:xfrm>
            <a:off x="5001947" y="1462797"/>
            <a:ext cx="2664415" cy="1086710"/>
          </a:xfrm>
          <a:prstGeom prst="wedgeRoundRectCallout">
            <a:avLst>
              <a:gd name="adj1" fmla="val -68208"/>
              <a:gd name="adj2" fmla="val 5703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72000" bIns="72000" rtlCol="0" anchor="t"/>
          <a:lstStyle/>
          <a:p>
            <a:pPr fontAlgn="b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40% is the same </a:t>
            </a:r>
          </a:p>
          <a:p>
            <a:pPr fontAlgn="b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as      .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4EF6EC54-BB5C-4307-B776-53459FD6CB6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71621" y="1814605"/>
          <a:ext cx="288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223128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98287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pic>
        <p:nvPicPr>
          <p:cNvPr id="9" name="~PP936.WAV">
            <a:hlinkClick r:id="" action="ppaction://media"/>
          </p:cNvPr>
          <p:cNvPicPr>
            <a:picLocks noRot="1" noChangeAspect="1"/>
          </p:cNvPicPr>
          <p:nvPr>
            <a:wavAudioFile r:embed="rId1" name="~PP936.WAV"/>
          </p:nvPr>
        </p:nvPicPr>
        <p:blipFill>
          <a:blip r:embed="rId6" cstate="print"/>
          <a:stretch>
            <a:fillRect/>
          </a:stretch>
        </p:blipFill>
        <p:spPr>
          <a:xfrm>
            <a:off x="8648700" y="63627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8779144"/>
      </p:ext>
    </p:extLst>
  </p:cSld>
  <p:clrMapOvr>
    <a:masterClrMapping/>
  </p:clrMapOvr>
  <p:transition advTm="163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00" b="1" u="sng" dirty="0" smtClean="0"/>
              <a:t>Y6s</a:t>
            </a:r>
            <a:endParaRPr lang="en-GB" sz="26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" y="487025"/>
            <a:ext cx="9144000" cy="61555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2300" dirty="0" smtClean="0">
                <a:latin typeface="Comic Sans MS" pitchFamily="66" charset="0"/>
              </a:rPr>
              <a:t>6 x 2 x 10 =  </a:t>
            </a:r>
          </a:p>
          <a:p>
            <a:pPr marL="514350" indent="-514350">
              <a:buAutoNum type="arabicParenR"/>
            </a:pPr>
            <a:endParaRPr lang="en-GB" sz="2300" dirty="0" smtClean="0">
              <a:latin typeface="Comic Sans MS" pitchFamily="66" charset="0"/>
            </a:endParaRPr>
          </a:p>
          <a:p>
            <a:pPr marL="514350" indent="-514350">
              <a:buAutoNum type="arabicParenR"/>
            </a:pPr>
            <a:r>
              <a:rPr lang="en-GB" sz="2300" dirty="0" smtClean="0">
                <a:latin typeface="Comic Sans MS" pitchFamily="66" charset="0"/>
              </a:rPr>
              <a:t>726 + 5,645 = </a:t>
            </a:r>
          </a:p>
          <a:p>
            <a:pPr marL="514350" indent="-514350"/>
            <a:endParaRPr lang="en-GB" sz="2300" dirty="0" smtClean="0">
              <a:latin typeface="Comic Sans MS" pitchFamily="66" charset="0"/>
            </a:endParaRPr>
          </a:p>
          <a:p>
            <a:pPr marL="514350" indent="-514350"/>
            <a:r>
              <a:rPr lang="en-GB" sz="2300" dirty="0" smtClean="0">
                <a:latin typeface="Comic Sans MS" pitchFamily="66" charset="0"/>
              </a:rPr>
              <a:t>3)  6/9 – 4/9 =  </a:t>
            </a:r>
          </a:p>
          <a:p>
            <a:pPr marL="514350" indent="-514350">
              <a:buAutoNum type="arabicParenR"/>
            </a:pPr>
            <a:endParaRPr lang="en-GB" sz="2300" dirty="0" smtClean="0">
              <a:latin typeface="Comic Sans MS" pitchFamily="66" charset="0"/>
            </a:endParaRPr>
          </a:p>
          <a:p>
            <a:pPr marL="514350" indent="-514350"/>
            <a:r>
              <a:rPr lang="en-GB" sz="2300" dirty="0" smtClean="0">
                <a:latin typeface="Comic Sans MS" pitchFamily="66" charset="0"/>
              </a:rPr>
              <a:t>4)  47 x 0 = </a:t>
            </a:r>
          </a:p>
          <a:p>
            <a:pPr marL="514350" indent="-514350"/>
            <a:endParaRPr lang="en-GB" sz="2300" dirty="0" smtClean="0">
              <a:latin typeface="Comic Sans MS" pitchFamily="66" charset="0"/>
            </a:endParaRPr>
          </a:p>
          <a:p>
            <a:pPr marL="514350" indent="-514350"/>
            <a:r>
              <a:rPr lang="en-GB" sz="2300" dirty="0" smtClean="0">
                <a:latin typeface="Comic Sans MS" pitchFamily="66" charset="0"/>
              </a:rPr>
              <a:t>5)  _________ = 545 - 34 </a:t>
            </a:r>
          </a:p>
          <a:p>
            <a:pPr marL="514350" indent="-514350">
              <a:buAutoNum type="arabicParenR"/>
            </a:pPr>
            <a:endParaRPr lang="en-GB" sz="2400" dirty="0" smtClean="0">
              <a:latin typeface="Comic Sans MS" pitchFamily="66" charset="0"/>
            </a:endParaRPr>
          </a:p>
          <a:p>
            <a:pPr marL="514350" indent="-514350"/>
            <a:r>
              <a:rPr lang="en-GB" sz="2400" dirty="0" smtClean="0">
                <a:latin typeface="Comic Sans MS" pitchFamily="66" charset="0"/>
              </a:rPr>
              <a:t>6)  3.05 + 1.7 = </a:t>
            </a:r>
            <a:r>
              <a:rPr lang="en-GB" sz="2400" dirty="0" smtClean="0">
                <a:latin typeface="Comic Sans MS"/>
              </a:rPr>
              <a:t> </a:t>
            </a:r>
            <a:r>
              <a:rPr lang="en-GB" sz="2400" dirty="0" smtClean="0">
                <a:latin typeface="Comic Sans MS" pitchFamily="66" charset="0"/>
              </a:rPr>
              <a:t> </a:t>
            </a:r>
          </a:p>
          <a:p>
            <a:pPr marL="514350" indent="-514350">
              <a:buAutoNum type="arabicParenR"/>
            </a:pPr>
            <a:endParaRPr lang="en-GB" sz="2400" dirty="0" smtClean="0">
              <a:latin typeface="Comic Sans MS" pitchFamily="66" charset="0"/>
            </a:endParaRPr>
          </a:p>
          <a:p>
            <a:pPr marL="514350" indent="-514350">
              <a:buAutoNum type="arabicParenR" startAt="7"/>
            </a:pPr>
            <a:r>
              <a:rPr lang="en-GB" sz="2300" dirty="0" smtClean="0">
                <a:latin typeface="Comic Sans MS" pitchFamily="66" charset="0"/>
              </a:rPr>
              <a:t>________ = 200,000 + 90 = 4,200,090</a:t>
            </a:r>
          </a:p>
          <a:p>
            <a:pPr marL="514350" indent="-514350">
              <a:buAutoNum type="arabicParenR" startAt="7"/>
            </a:pPr>
            <a:endParaRPr lang="en-GB" sz="2300" dirty="0" smtClean="0">
              <a:latin typeface="Comic Sans MS" pitchFamily="66" charset="0"/>
            </a:endParaRPr>
          </a:p>
          <a:p>
            <a:pPr marL="514350" indent="-514350">
              <a:buAutoNum type="arabicParenR" startAt="7"/>
            </a:pPr>
            <a:r>
              <a:rPr lang="en-GB" sz="2300" dirty="0" smtClean="0">
                <a:latin typeface="Comic Sans MS" pitchFamily="66" charset="0"/>
              </a:rPr>
              <a:t>5 x 19 = </a:t>
            </a:r>
          </a:p>
          <a:p>
            <a:pPr marL="514350" indent="-514350">
              <a:buAutoNum type="arabicParenR" startAt="7"/>
            </a:pPr>
            <a:endParaRPr lang="en-GB" sz="2300" dirty="0" smtClean="0">
              <a:latin typeface="Comic Sans MS" pitchFamily="66" charset="0"/>
            </a:endParaRPr>
          </a:p>
          <a:p>
            <a:pPr marL="514350" indent="-514350">
              <a:buAutoNum type="arabicParenR" startAt="7"/>
            </a:pPr>
            <a:r>
              <a:rPr lang="en-GB" sz="2300" dirty="0" smtClean="0">
                <a:latin typeface="Comic Sans MS" pitchFamily="66" charset="0"/>
              </a:rPr>
              <a:t>93 </a:t>
            </a:r>
            <a:r>
              <a:rPr lang="en-GB" sz="2300" dirty="0" smtClean="0">
                <a:latin typeface="Comic Sans MS"/>
              </a:rPr>
              <a:t>÷ 3 = </a:t>
            </a:r>
            <a:endParaRPr lang="en-GB" sz="2300" dirty="0" smtClean="0">
              <a:latin typeface="Comic Sans MS" pitchFamily="66" charset="0"/>
            </a:endParaRPr>
          </a:p>
        </p:txBody>
      </p:sp>
      <p:pic>
        <p:nvPicPr>
          <p:cNvPr id="5" name="~PP2381.WAV">
            <a:hlinkClick r:id="" action="ppaction://media"/>
          </p:cNvPr>
          <p:cNvPicPr>
            <a:picLocks noRot="1" noChangeAspect="1"/>
          </p:cNvPicPr>
          <p:nvPr>
            <a:wavAudioFile r:embed="rId1" name="~PP2381.WAV"/>
          </p:nvPr>
        </p:nvPicPr>
        <p:blipFill>
          <a:blip r:embed="rId3" cstate="print"/>
          <a:stretch>
            <a:fillRect/>
          </a:stretch>
        </p:blipFill>
        <p:spPr>
          <a:xfrm>
            <a:off x="8648700" y="63627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4377936"/>
      </p:ext>
    </p:extLst>
  </p:cSld>
  <p:clrMapOvr>
    <a:masterClrMapping/>
  </p:clrMapOvr>
  <p:transition advTm="2533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E21D05B-73DD-4959-873D-235C9CCB41E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7578B87-7EB8-4E83-B3EC-B619527C43A3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George says,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Convince me.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George is correct because         =  40%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xmlns="" id="{BEAF6364-D2C3-4ED9-876A-30CF02F90984}"/>
              </a:ext>
            </a:extLst>
          </p:cNvPr>
          <p:cNvSpPr/>
          <p:nvPr/>
        </p:nvSpPr>
        <p:spPr>
          <a:xfrm>
            <a:off x="5001947" y="1462797"/>
            <a:ext cx="2664415" cy="1086710"/>
          </a:xfrm>
          <a:prstGeom prst="wedgeRoundRectCallout">
            <a:avLst>
              <a:gd name="adj1" fmla="val -68208"/>
              <a:gd name="adj2" fmla="val 5703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72000" bIns="72000" rtlCol="0" anchor="t"/>
          <a:lstStyle/>
          <a:p>
            <a:pPr fontAlgn="b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40% is the same </a:t>
            </a:r>
          </a:p>
          <a:p>
            <a:pPr fontAlgn="b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as      .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4EF6EC54-BB5C-4307-B776-53459FD6CB6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71621" y="1814605"/>
          <a:ext cx="288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223128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98287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EF3EFD15-07D7-4E6E-8E26-C114DDE72EE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58971" y="4386695"/>
          <a:ext cx="288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223128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98287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8259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Competitors in an archery competition need more than 60% to get to the final. What percent did each child score?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gets to the final?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60ADF597-AE46-4D5D-A83B-C408552624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4444617"/>
              </p:ext>
            </p:extLst>
          </p:nvPr>
        </p:nvGraphicFramePr>
        <p:xfrm>
          <a:off x="3223508" y="1875380"/>
          <a:ext cx="2722384" cy="20860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1192">
                  <a:extLst>
                    <a:ext uri="{9D8B030D-6E8A-4147-A177-3AD203B41FA5}">
                      <a16:colId xmlns:a16="http://schemas.microsoft.com/office/drawing/2014/main" xmlns="" val="3739577742"/>
                    </a:ext>
                  </a:extLst>
                </a:gridCol>
                <a:gridCol w="1361192">
                  <a:extLst>
                    <a:ext uri="{9D8B030D-6E8A-4147-A177-3AD203B41FA5}">
                      <a16:colId xmlns:a16="http://schemas.microsoft.com/office/drawing/2014/main" xmlns="" val="85146084"/>
                    </a:ext>
                  </a:extLst>
                </a:gridCol>
              </a:tblGrid>
              <a:tr h="36512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Name</a:t>
                      </a:r>
                    </a:p>
                  </a:txBody>
                  <a:tcPr marL="121706" marR="121706" marT="60853" marB="608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Score</a:t>
                      </a:r>
                    </a:p>
                  </a:txBody>
                  <a:tcPr marL="121706" marR="121706" marT="60853" marB="6085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6186327"/>
                  </a:ext>
                </a:extLst>
              </a:tr>
              <a:tr h="431244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Maddie</a:t>
                      </a:r>
                    </a:p>
                  </a:txBody>
                  <a:tcPr marL="121706" marR="121706" marT="60853" marB="608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9751667"/>
                  </a:ext>
                </a:extLst>
              </a:tr>
              <a:tr h="429898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Laila</a:t>
                      </a:r>
                    </a:p>
                  </a:txBody>
                  <a:tcPr marL="121706" marR="121706" marT="60853" marB="608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0098244"/>
                  </a:ext>
                </a:extLst>
              </a:tr>
              <a:tr h="429898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Declan</a:t>
                      </a:r>
                    </a:p>
                  </a:txBody>
                  <a:tcPr marL="121706" marR="121706" marT="60853" marB="608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5964475"/>
                  </a:ext>
                </a:extLst>
              </a:tr>
              <a:tr h="429898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Morris</a:t>
                      </a:r>
                    </a:p>
                  </a:txBody>
                  <a:tcPr marL="121706" marR="121706" marT="60853" marB="608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916209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1C2C0591-A6D1-4565-B297-40C8C9B087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96232255"/>
              </p:ext>
            </p:extLst>
          </p:nvPr>
        </p:nvGraphicFramePr>
        <p:xfrm>
          <a:off x="5160781" y="2253635"/>
          <a:ext cx="263538" cy="405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38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202844">
                <a:tc>
                  <a:txBody>
                    <a:bodyPr/>
                    <a:lstStyle/>
                    <a:p>
                      <a:pPr algn="ctr"/>
                      <a:r>
                        <a:rPr lang="en-GB" sz="13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202844">
                <a:tc>
                  <a:txBody>
                    <a:bodyPr/>
                    <a:lstStyle/>
                    <a:p>
                      <a:pPr algn="ctr"/>
                      <a:r>
                        <a:rPr lang="en-GB" sz="13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D5B89FF9-4E4F-46C6-BA01-587F4F75BD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74175102"/>
              </p:ext>
            </p:extLst>
          </p:nvPr>
        </p:nvGraphicFramePr>
        <p:xfrm>
          <a:off x="5133109" y="3555750"/>
          <a:ext cx="318881" cy="405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202844">
                <a:tc>
                  <a:txBody>
                    <a:bodyPr/>
                    <a:lstStyle/>
                    <a:p>
                      <a:pPr algn="ctr"/>
                      <a:r>
                        <a:rPr lang="en-GB" sz="13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202844">
                <a:tc>
                  <a:txBody>
                    <a:bodyPr/>
                    <a:lstStyle/>
                    <a:p>
                      <a:pPr algn="ctr"/>
                      <a:r>
                        <a:rPr lang="en-GB" sz="13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2E6DE6F1-EAF2-440F-B545-1AB23B927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53261819"/>
              </p:ext>
            </p:extLst>
          </p:nvPr>
        </p:nvGraphicFramePr>
        <p:xfrm>
          <a:off x="5162884" y="2687673"/>
          <a:ext cx="263538" cy="405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38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202844">
                <a:tc>
                  <a:txBody>
                    <a:bodyPr/>
                    <a:lstStyle/>
                    <a:p>
                      <a:pPr algn="ctr"/>
                      <a:r>
                        <a:rPr lang="en-GB" sz="13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202844">
                <a:tc>
                  <a:txBody>
                    <a:bodyPr/>
                    <a:lstStyle/>
                    <a:p>
                      <a:pPr algn="ctr"/>
                      <a:r>
                        <a:rPr lang="en-GB" sz="13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4C065E66-5F06-46AB-BF9E-EEDA3AFF7A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80400724"/>
              </p:ext>
            </p:extLst>
          </p:nvPr>
        </p:nvGraphicFramePr>
        <p:xfrm>
          <a:off x="5160781" y="3121711"/>
          <a:ext cx="263538" cy="405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38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202844">
                <a:tc>
                  <a:txBody>
                    <a:bodyPr/>
                    <a:lstStyle/>
                    <a:p>
                      <a:pPr algn="ctr"/>
                      <a:r>
                        <a:rPr lang="en-GB" sz="13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202844">
                <a:tc>
                  <a:txBody>
                    <a:bodyPr/>
                    <a:lstStyle/>
                    <a:p>
                      <a:pPr algn="ctr"/>
                      <a:r>
                        <a:rPr lang="en-GB" sz="13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pic>
        <p:nvPicPr>
          <p:cNvPr id="14" name="~PP1200.WAV">
            <a:hlinkClick r:id="" action="ppaction://media"/>
          </p:cNvPr>
          <p:cNvPicPr>
            <a:picLocks noRot="1" noChangeAspect="1"/>
          </p:cNvPicPr>
          <p:nvPr>
            <a:wavAudioFile r:embed="rId1" name="~PP1200.WAV"/>
          </p:nvPr>
        </p:nvPicPr>
        <p:blipFill>
          <a:blip r:embed="rId5" cstate="print"/>
          <a:stretch>
            <a:fillRect/>
          </a:stretch>
        </p:blipFill>
        <p:spPr>
          <a:xfrm>
            <a:off x="8648700" y="63627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1900124"/>
      </p:ext>
    </p:extLst>
  </p:cSld>
  <p:clrMapOvr>
    <a:masterClrMapping/>
  </p:clrMapOvr>
  <p:transition advTm="716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Competitors in an archery competition need more than 60% to get to the final. What percent did each child score?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gets to the final?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Maddie 10%, Laila 72%, Declan 80%, Morris 19%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so Laila and Declan get through to the next round.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60ADF597-AE46-4D5D-A83B-C408552624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31977814"/>
              </p:ext>
            </p:extLst>
          </p:nvPr>
        </p:nvGraphicFramePr>
        <p:xfrm>
          <a:off x="3223508" y="1875380"/>
          <a:ext cx="2722384" cy="20860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1192">
                  <a:extLst>
                    <a:ext uri="{9D8B030D-6E8A-4147-A177-3AD203B41FA5}">
                      <a16:colId xmlns:a16="http://schemas.microsoft.com/office/drawing/2014/main" xmlns="" val="3739577742"/>
                    </a:ext>
                  </a:extLst>
                </a:gridCol>
                <a:gridCol w="1361192">
                  <a:extLst>
                    <a:ext uri="{9D8B030D-6E8A-4147-A177-3AD203B41FA5}">
                      <a16:colId xmlns:a16="http://schemas.microsoft.com/office/drawing/2014/main" xmlns="" val="85146084"/>
                    </a:ext>
                  </a:extLst>
                </a:gridCol>
              </a:tblGrid>
              <a:tr h="36512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Name</a:t>
                      </a:r>
                    </a:p>
                  </a:txBody>
                  <a:tcPr marL="121706" marR="121706" marT="60853" marB="608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Score</a:t>
                      </a:r>
                    </a:p>
                  </a:txBody>
                  <a:tcPr marL="121706" marR="121706" marT="60853" marB="6085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6186327"/>
                  </a:ext>
                </a:extLst>
              </a:tr>
              <a:tr h="431244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Maddie</a:t>
                      </a:r>
                    </a:p>
                  </a:txBody>
                  <a:tcPr marL="121706" marR="121706" marT="60853" marB="608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9751667"/>
                  </a:ext>
                </a:extLst>
              </a:tr>
              <a:tr h="429898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Laila</a:t>
                      </a:r>
                    </a:p>
                  </a:txBody>
                  <a:tcPr marL="121706" marR="121706" marT="60853" marB="608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0098244"/>
                  </a:ext>
                </a:extLst>
              </a:tr>
              <a:tr h="429898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Declan</a:t>
                      </a:r>
                    </a:p>
                  </a:txBody>
                  <a:tcPr marL="121706" marR="121706" marT="60853" marB="608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5964475"/>
                  </a:ext>
                </a:extLst>
              </a:tr>
              <a:tr h="429898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Morris</a:t>
                      </a:r>
                    </a:p>
                  </a:txBody>
                  <a:tcPr marL="121706" marR="121706" marT="60853" marB="608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121706" marR="121706" marT="60853" marB="6085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916209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1C2C0591-A6D1-4565-B297-40C8C9B087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49712619"/>
              </p:ext>
            </p:extLst>
          </p:nvPr>
        </p:nvGraphicFramePr>
        <p:xfrm>
          <a:off x="5160781" y="2253635"/>
          <a:ext cx="263538" cy="405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38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202844">
                <a:tc>
                  <a:txBody>
                    <a:bodyPr/>
                    <a:lstStyle/>
                    <a:p>
                      <a:pPr algn="ctr"/>
                      <a:r>
                        <a:rPr lang="en-GB" sz="13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202844">
                <a:tc>
                  <a:txBody>
                    <a:bodyPr/>
                    <a:lstStyle/>
                    <a:p>
                      <a:pPr algn="ctr"/>
                      <a:r>
                        <a:rPr lang="en-GB" sz="13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D5B89FF9-4E4F-46C6-BA01-587F4F75BD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63604976"/>
              </p:ext>
            </p:extLst>
          </p:nvPr>
        </p:nvGraphicFramePr>
        <p:xfrm>
          <a:off x="5133109" y="3555750"/>
          <a:ext cx="318881" cy="405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202844">
                <a:tc>
                  <a:txBody>
                    <a:bodyPr/>
                    <a:lstStyle/>
                    <a:p>
                      <a:pPr algn="ctr"/>
                      <a:r>
                        <a:rPr lang="en-GB" sz="13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202844">
                <a:tc>
                  <a:txBody>
                    <a:bodyPr/>
                    <a:lstStyle/>
                    <a:p>
                      <a:pPr algn="ctr"/>
                      <a:r>
                        <a:rPr lang="en-GB" sz="13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2E6DE6F1-EAF2-440F-B545-1AB23B927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25268317"/>
              </p:ext>
            </p:extLst>
          </p:nvPr>
        </p:nvGraphicFramePr>
        <p:xfrm>
          <a:off x="5162884" y="2687673"/>
          <a:ext cx="263538" cy="405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38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202844">
                <a:tc>
                  <a:txBody>
                    <a:bodyPr/>
                    <a:lstStyle/>
                    <a:p>
                      <a:pPr algn="ctr"/>
                      <a:r>
                        <a:rPr lang="en-GB" sz="13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202844">
                <a:tc>
                  <a:txBody>
                    <a:bodyPr/>
                    <a:lstStyle/>
                    <a:p>
                      <a:pPr algn="ctr"/>
                      <a:r>
                        <a:rPr lang="en-GB" sz="13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4C065E66-5F06-46AB-BF9E-EEDA3AFF7A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1674756"/>
              </p:ext>
            </p:extLst>
          </p:nvPr>
        </p:nvGraphicFramePr>
        <p:xfrm>
          <a:off x="5160781" y="3121711"/>
          <a:ext cx="263538" cy="405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38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202844">
                <a:tc>
                  <a:txBody>
                    <a:bodyPr/>
                    <a:lstStyle/>
                    <a:p>
                      <a:pPr algn="ctr"/>
                      <a:r>
                        <a:rPr lang="en-GB" sz="13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202844">
                <a:tc>
                  <a:txBody>
                    <a:bodyPr/>
                    <a:lstStyle/>
                    <a:p>
                      <a:pPr algn="ctr"/>
                      <a:r>
                        <a:rPr lang="en-GB" sz="13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5079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Convert the fractions to percentages and sort them into the correct columns. 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33EF81A0-5324-4657-991E-7A7EB3498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9246376"/>
              </p:ext>
            </p:extLst>
          </p:nvPr>
        </p:nvGraphicFramePr>
        <p:xfrm>
          <a:off x="2792994" y="1818473"/>
          <a:ext cx="3724503" cy="26030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1501">
                  <a:extLst>
                    <a:ext uri="{9D8B030D-6E8A-4147-A177-3AD203B41FA5}">
                      <a16:colId xmlns:a16="http://schemas.microsoft.com/office/drawing/2014/main" xmlns="" val="37701804"/>
                    </a:ext>
                  </a:extLst>
                </a:gridCol>
                <a:gridCol w="1241501">
                  <a:extLst>
                    <a:ext uri="{9D8B030D-6E8A-4147-A177-3AD203B41FA5}">
                      <a16:colId xmlns:a16="http://schemas.microsoft.com/office/drawing/2014/main" xmlns="" val="2289260839"/>
                    </a:ext>
                  </a:extLst>
                </a:gridCol>
                <a:gridCol w="1241501">
                  <a:extLst>
                    <a:ext uri="{9D8B030D-6E8A-4147-A177-3AD203B41FA5}">
                      <a16:colId xmlns:a16="http://schemas.microsoft.com/office/drawing/2014/main" xmlns="" val="2435376107"/>
                    </a:ext>
                  </a:extLst>
                </a:gridCol>
              </a:tblGrid>
              <a:tr h="53551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Less than 50%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Equal to 50%</a:t>
                      </a: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More than 50%</a:t>
                      </a: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5623007"/>
                  </a:ext>
                </a:extLst>
              </a:tr>
              <a:tr h="2067528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92470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1AC4807B-111B-4286-A18F-B26FCA95E3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56459536"/>
              </p:ext>
            </p:extLst>
          </p:nvPr>
        </p:nvGraphicFramePr>
        <p:xfrm>
          <a:off x="3162741" y="4504828"/>
          <a:ext cx="324000" cy="65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326682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326682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09C9BB50-CE90-45B9-9A4A-251520BE7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86702315"/>
              </p:ext>
            </p:extLst>
          </p:nvPr>
        </p:nvGraphicFramePr>
        <p:xfrm>
          <a:off x="5770619" y="4504828"/>
          <a:ext cx="324000" cy="65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326682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326682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D0DA9335-195C-4A50-81B6-5704D38C8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09043631"/>
              </p:ext>
            </p:extLst>
          </p:nvPr>
        </p:nvGraphicFramePr>
        <p:xfrm>
          <a:off x="4466680" y="4504828"/>
          <a:ext cx="324000" cy="65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326682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326682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53993F55-070E-4C2A-AE0B-BFA759CF0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5954963"/>
              </p:ext>
            </p:extLst>
          </p:nvPr>
        </p:nvGraphicFramePr>
        <p:xfrm>
          <a:off x="3145202" y="5352767"/>
          <a:ext cx="324000" cy="655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327969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327969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5C78FF94-221E-4C03-BA83-9EAB17F53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41655331"/>
              </p:ext>
            </p:extLst>
          </p:nvPr>
        </p:nvGraphicFramePr>
        <p:xfrm>
          <a:off x="5753080" y="5352767"/>
          <a:ext cx="324000" cy="655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327969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327969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8C7BC2FB-B316-4BCC-9F03-C469F5A95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07148680"/>
              </p:ext>
            </p:extLst>
          </p:nvPr>
        </p:nvGraphicFramePr>
        <p:xfrm>
          <a:off x="4377434" y="5352767"/>
          <a:ext cx="432000" cy="655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327969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327969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pic>
        <p:nvPicPr>
          <p:cNvPr id="16" name="~PP175.WAV">
            <a:hlinkClick r:id="" action="ppaction://media"/>
          </p:cNvPr>
          <p:cNvPicPr>
            <a:picLocks noRot="1" noChangeAspect="1"/>
          </p:cNvPicPr>
          <p:nvPr>
            <a:wavAudioFile r:embed="rId1" name="~PP175.WAV"/>
          </p:nvPr>
        </p:nvPicPr>
        <p:blipFill>
          <a:blip r:embed="rId5" cstate="print"/>
          <a:stretch>
            <a:fillRect/>
          </a:stretch>
        </p:blipFill>
        <p:spPr>
          <a:xfrm>
            <a:off x="8648700" y="63627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5452651"/>
      </p:ext>
    </p:extLst>
  </p:cSld>
  <p:clrMapOvr>
    <a:masterClrMapping/>
  </p:clrMapOvr>
  <p:transition advTm="600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Convert the fractions to percentages and sort them into the correct columns. 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33EF81A0-5324-4657-991E-7A7EB3498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10814933"/>
              </p:ext>
            </p:extLst>
          </p:nvPr>
        </p:nvGraphicFramePr>
        <p:xfrm>
          <a:off x="2792994" y="1818473"/>
          <a:ext cx="3724503" cy="26030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1501">
                  <a:extLst>
                    <a:ext uri="{9D8B030D-6E8A-4147-A177-3AD203B41FA5}">
                      <a16:colId xmlns:a16="http://schemas.microsoft.com/office/drawing/2014/main" xmlns="" val="37701804"/>
                    </a:ext>
                  </a:extLst>
                </a:gridCol>
                <a:gridCol w="1241501">
                  <a:extLst>
                    <a:ext uri="{9D8B030D-6E8A-4147-A177-3AD203B41FA5}">
                      <a16:colId xmlns:a16="http://schemas.microsoft.com/office/drawing/2014/main" xmlns="" val="2289260839"/>
                    </a:ext>
                  </a:extLst>
                </a:gridCol>
                <a:gridCol w="1241501">
                  <a:extLst>
                    <a:ext uri="{9D8B030D-6E8A-4147-A177-3AD203B41FA5}">
                      <a16:colId xmlns:a16="http://schemas.microsoft.com/office/drawing/2014/main" xmlns="" val="2435376107"/>
                    </a:ext>
                  </a:extLst>
                </a:gridCol>
              </a:tblGrid>
              <a:tr h="53551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Less than 50%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Equal to 50%</a:t>
                      </a: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latin typeface="Century Gothic" panose="020B0502020202020204" pitchFamily="34" charset="0"/>
                        </a:rPr>
                        <a:t>More than 50%</a:t>
                      </a: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5623007"/>
                  </a:ext>
                </a:extLst>
              </a:tr>
              <a:tr h="68917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     = 36%</a:t>
                      </a:r>
                    </a:p>
                    <a:p>
                      <a:pPr algn="ctr"/>
                      <a:endParaRPr lang="en-GB" sz="17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     = 60%</a:t>
                      </a: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924700"/>
                  </a:ext>
                </a:extLst>
              </a:tr>
              <a:tr h="68917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     = 36%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     = 80%</a:t>
                      </a: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2142125"/>
                  </a:ext>
                </a:extLst>
              </a:tr>
              <a:tr h="689176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     = 41%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     = 90%</a:t>
                      </a: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685264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1AC4807B-111B-4286-A18F-B26FCA95E3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73372173"/>
              </p:ext>
            </p:extLst>
          </p:nvPr>
        </p:nvGraphicFramePr>
        <p:xfrm>
          <a:off x="5375783" y="2358528"/>
          <a:ext cx="324000" cy="65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326682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326682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09C9BB50-CE90-45B9-9A4A-251520BE7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33053491"/>
              </p:ext>
            </p:extLst>
          </p:nvPr>
        </p:nvGraphicFramePr>
        <p:xfrm>
          <a:off x="2869128" y="3045431"/>
          <a:ext cx="324000" cy="65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326682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326682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D0DA9335-195C-4A50-81B6-5704D38C8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29914549"/>
              </p:ext>
            </p:extLst>
          </p:nvPr>
        </p:nvGraphicFramePr>
        <p:xfrm>
          <a:off x="2869129" y="2358528"/>
          <a:ext cx="324000" cy="65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326682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326682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53993F55-070E-4C2A-AE0B-BFA759CF0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61893657"/>
              </p:ext>
            </p:extLst>
          </p:nvPr>
        </p:nvGraphicFramePr>
        <p:xfrm>
          <a:off x="5358244" y="3765572"/>
          <a:ext cx="324000" cy="655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327969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327969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5C78FF94-221E-4C03-BA83-9EAB17F53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49697200"/>
              </p:ext>
            </p:extLst>
          </p:nvPr>
        </p:nvGraphicFramePr>
        <p:xfrm>
          <a:off x="5358244" y="3060763"/>
          <a:ext cx="324000" cy="655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327969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327969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8C7BC2FB-B316-4BCC-9F03-C469F5A95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78573984"/>
              </p:ext>
            </p:extLst>
          </p:nvPr>
        </p:nvGraphicFramePr>
        <p:xfrm>
          <a:off x="2783252" y="3752891"/>
          <a:ext cx="432000" cy="655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327969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327969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3533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Balancing Equations – Fill in the missing number</a:t>
            </a:r>
            <a:endParaRPr lang="en-US" sz="3500" b="1" u="sng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692696"/>
            <a:ext cx="7848872" cy="954107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600" dirty="0" smtClean="0"/>
              <a:t>3/7 of 21   =  Double ___</a:t>
            </a:r>
            <a:endParaRPr lang="en-GB" sz="56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700808"/>
            <a:ext cx="7848872" cy="954107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600" dirty="0" smtClean="0"/>
              <a:t>____   x   9   =   Half of 144</a:t>
            </a:r>
            <a:endParaRPr lang="en-GB" sz="56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708920"/>
            <a:ext cx="7848872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600" dirty="0" smtClean="0"/>
              <a:t>6.3 x 100   =   7 x ____</a:t>
            </a:r>
            <a:endParaRPr lang="en-GB" sz="56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3717032"/>
            <a:ext cx="7848872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600" dirty="0" smtClean="0"/>
              <a:t>0.75   =   ¼ x ____</a:t>
            </a:r>
            <a:endParaRPr lang="en-GB" sz="56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4725144"/>
            <a:ext cx="7848872" cy="954107"/>
          </a:xfrm>
          <a:prstGeom prst="rect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600" dirty="0" smtClean="0"/>
              <a:t>72 - 24 = ___ x 8</a:t>
            </a:r>
            <a:endParaRPr lang="en-GB" sz="56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5733256"/>
            <a:ext cx="7848872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600" dirty="0" smtClean="0"/>
              <a:t>6/10 of 40 = ¼ of ____</a:t>
            </a:r>
            <a:endParaRPr lang="en-GB" sz="5600" dirty="0"/>
          </a:p>
        </p:txBody>
      </p:sp>
      <p:pic>
        <p:nvPicPr>
          <p:cNvPr id="9" name="~PP639.WAV">
            <a:hlinkClick r:id="" action="ppaction://media"/>
          </p:cNvPr>
          <p:cNvPicPr>
            <a:picLocks noRot="1" noChangeAspect="1"/>
          </p:cNvPicPr>
          <p:nvPr>
            <a:wavAudioFile r:embed="rId1" name="~PP639.WAV"/>
          </p:nvPr>
        </p:nvPicPr>
        <p:blipFill>
          <a:blip r:embed="rId3" cstate="print"/>
          <a:stretch>
            <a:fillRect/>
          </a:stretch>
        </p:blipFill>
        <p:spPr>
          <a:xfrm>
            <a:off x="8648700" y="63627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0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00" b="1" u="sng" dirty="0" smtClean="0"/>
              <a:t>Y6s</a:t>
            </a:r>
            <a:endParaRPr lang="en-GB" sz="26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" y="487025"/>
            <a:ext cx="9144000" cy="61555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2300" dirty="0" smtClean="0">
                <a:latin typeface="Comic Sans MS" pitchFamily="66" charset="0"/>
              </a:rPr>
              <a:t>6 x 2 x 10 = </a:t>
            </a:r>
            <a:r>
              <a:rPr lang="en-GB" sz="2300" dirty="0" smtClean="0">
                <a:solidFill>
                  <a:srgbClr val="FF0000"/>
                </a:solidFill>
                <a:latin typeface="Comic Sans MS" pitchFamily="66" charset="0"/>
              </a:rPr>
              <a:t> 120</a:t>
            </a:r>
          </a:p>
          <a:p>
            <a:pPr marL="514350" indent="-514350">
              <a:buAutoNum type="arabicParenR"/>
            </a:pPr>
            <a:endParaRPr lang="en-GB" sz="2300" dirty="0" smtClean="0">
              <a:latin typeface="Comic Sans MS" pitchFamily="66" charset="0"/>
            </a:endParaRPr>
          </a:p>
          <a:p>
            <a:pPr marL="514350" indent="-514350">
              <a:buAutoNum type="arabicParenR"/>
            </a:pPr>
            <a:r>
              <a:rPr lang="en-GB" sz="2300" dirty="0" smtClean="0">
                <a:latin typeface="Comic Sans MS" pitchFamily="66" charset="0"/>
              </a:rPr>
              <a:t>726 + 5,645 = </a:t>
            </a:r>
            <a:r>
              <a:rPr lang="en-GB" sz="2300" dirty="0" smtClean="0">
                <a:solidFill>
                  <a:srgbClr val="FF0000"/>
                </a:solidFill>
                <a:latin typeface="Comic Sans MS" pitchFamily="66" charset="0"/>
              </a:rPr>
              <a:t>6,371</a:t>
            </a:r>
          </a:p>
          <a:p>
            <a:pPr marL="514350" indent="-514350"/>
            <a:endParaRPr lang="en-GB" sz="2300" dirty="0" smtClean="0">
              <a:latin typeface="Comic Sans MS" pitchFamily="66" charset="0"/>
            </a:endParaRPr>
          </a:p>
          <a:p>
            <a:pPr marL="514350" indent="-514350"/>
            <a:r>
              <a:rPr lang="en-GB" sz="2300" dirty="0" smtClean="0">
                <a:latin typeface="Comic Sans MS" pitchFamily="66" charset="0"/>
              </a:rPr>
              <a:t>3)  6/9 – 4/9 =  </a:t>
            </a:r>
            <a:r>
              <a:rPr lang="en-GB" sz="2300" dirty="0" smtClean="0">
                <a:solidFill>
                  <a:srgbClr val="FF0000"/>
                </a:solidFill>
                <a:latin typeface="Comic Sans MS" pitchFamily="66" charset="0"/>
              </a:rPr>
              <a:t>2/9</a:t>
            </a:r>
          </a:p>
          <a:p>
            <a:pPr marL="514350" indent="-514350">
              <a:buAutoNum type="arabicParenR"/>
            </a:pPr>
            <a:endParaRPr lang="en-GB" sz="2300" dirty="0" smtClean="0">
              <a:latin typeface="Comic Sans MS" pitchFamily="66" charset="0"/>
            </a:endParaRPr>
          </a:p>
          <a:p>
            <a:pPr marL="514350" indent="-514350"/>
            <a:r>
              <a:rPr lang="en-GB" sz="2300" dirty="0" smtClean="0">
                <a:latin typeface="Comic Sans MS" pitchFamily="66" charset="0"/>
              </a:rPr>
              <a:t>4)  47 x 0 = </a:t>
            </a:r>
            <a:r>
              <a:rPr lang="en-GB" sz="2300" dirty="0" smtClean="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  <a:p>
            <a:pPr marL="514350" indent="-514350"/>
            <a:endParaRPr lang="en-GB" sz="2300" dirty="0" smtClean="0">
              <a:latin typeface="Comic Sans MS" pitchFamily="66" charset="0"/>
            </a:endParaRPr>
          </a:p>
          <a:p>
            <a:pPr marL="514350" indent="-514350"/>
            <a:r>
              <a:rPr lang="en-GB" sz="2300" dirty="0" smtClean="0">
                <a:latin typeface="Comic Sans MS" pitchFamily="66" charset="0"/>
              </a:rPr>
              <a:t>5)  </a:t>
            </a:r>
            <a:r>
              <a:rPr lang="en-GB" sz="2300" dirty="0" smtClean="0">
                <a:solidFill>
                  <a:srgbClr val="FF0000"/>
                </a:solidFill>
                <a:latin typeface="Comic Sans MS" pitchFamily="66" charset="0"/>
              </a:rPr>
              <a:t>511</a:t>
            </a:r>
            <a:r>
              <a:rPr lang="en-GB" sz="2300" dirty="0" smtClean="0">
                <a:latin typeface="Comic Sans MS" pitchFamily="66" charset="0"/>
              </a:rPr>
              <a:t> = 545 - 34 </a:t>
            </a:r>
          </a:p>
          <a:p>
            <a:pPr marL="514350" indent="-514350">
              <a:buAutoNum type="arabicParenR"/>
            </a:pPr>
            <a:endParaRPr lang="en-GB" sz="2400" dirty="0" smtClean="0">
              <a:latin typeface="Comic Sans MS" pitchFamily="66" charset="0"/>
            </a:endParaRPr>
          </a:p>
          <a:p>
            <a:pPr marL="514350" indent="-514350"/>
            <a:r>
              <a:rPr lang="en-GB" sz="2400" dirty="0" smtClean="0">
                <a:latin typeface="Comic Sans MS" pitchFamily="66" charset="0"/>
              </a:rPr>
              <a:t>6)  3.05 + 1.7 =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4.75</a:t>
            </a:r>
            <a:r>
              <a:rPr lang="en-GB" sz="2400" dirty="0" smtClean="0">
                <a:solidFill>
                  <a:srgbClr val="FF0000"/>
                </a:solidFill>
                <a:latin typeface="Comic Sans MS"/>
              </a:rPr>
              <a:t> </a:t>
            </a:r>
            <a:r>
              <a:rPr lang="en-GB" sz="2400" dirty="0" smtClean="0">
                <a:latin typeface="Comic Sans MS" pitchFamily="66" charset="0"/>
              </a:rPr>
              <a:t> </a:t>
            </a:r>
          </a:p>
          <a:p>
            <a:pPr marL="514350" indent="-514350">
              <a:buAutoNum type="arabicParenR"/>
            </a:pPr>
            <a:endParaRPr lang="en-GB" sz="2400" dirty="0" smtClean="0">
              <a:latin typeface="Comic Sans MS" pitchFamily="66" charset="0"/>
            </a:endParaRPr>
          </a:p>
          <a:p>
            <a:pPr marL="514350" indent="-514350">
              <a:buAutoNum type="arabicParenR" startAt="7"/>
            </a:pPr>
            <a:r>
              <a:rPr lang="en-GB" sz="2300" dirty="0" smtClean="0">
                <a:solidFill>
                  <a:srgbClr val="FF0000"/>
                </a:solidFill>
                <a:latin typeface="Comic Sans MS" pitchFamily="66" charset="0"/>
              </a:rPr>
              <a:t>4,000,000</a:t>
            </a:r>
            <a:r>
              <a:rPr lang="en-GB" sz="2300" dirty="0" smtClean="0">
                <a:latin typeface="Comic Sans MS" pitchFamily="66" charset="0"/>
              </a:rPr>
              <a:t> = 200,000 + 90 = 4,200,090</a:t>
            </a:r>
          </a:p>
          <a:p>
            <a:pPr marL="514350" indent="-514350">
              <a:buAutoNum type="arabicParenR" startAt="7"/>
            </a:pPr>
            <a:endParaRPr lang="en-GB" sz="2300" dirty="0" smtClean="0">
              <a:latin typeface="Comic Sans MS" pitchFamily="66" charset="0"/>
            </a:endParaRPr>
          </a:p>
          <a:p>
            <a:pPr marL="514350" indent="-514350">
              <a:buAutoNum type="arabicParenR" startAt="7"/>
            </a:pPr>
            <a:r>
              <a:rPr lang="en-GB" sz="2300" dirty="0" smtClean="0">
                <a:latin typeface="Comic Sans MS" pitchFamily="66" charset="0"/>
              </a:rPr>
              <a:t>5 x 19 = </a:t>
            </a:r>
            <a:r>
              <a:rPr lang="en-GB" sz="2300" dirty="0" smtClean="0">
                <a:solidFill>
                  <a:srgbClr val="FF0000"/>
                </a:solidFill>
                <a:latin typeface="Comic Sans MS" pitchFamily="66" charset="0"/>
              </a:rPr>
              <a:t>95</a:t>
            </a:r>
          </a:p>
          <a:p>
            <a:pPr marL="514350" indent="-514350">
              <a:buAutoNum type="arabicParenR" startAt="7"/>
            </a:pPr>
            <a:endParaRPr lang="en-GB" sz="2300" dirty="0" smtClean="0">
              <a:latin typeface="Comic Sans MS" pitchFamily="66" charset="0"/>
            </a:endParaRPr>
          </a:p>
          <a:p>
            <a:pPr marL="514350" indent="-514350">
              <a:buAutoNum type="arabicParenR" startAt="7"/>
            </a:pPr>
            <a:r>
              <a:rPr lang="en-GB" sz="2300" dirty="0" smtClean="0">
                <a:latin typeface="Comic Sans MS" pitchFamily="66" charset="0"/>
              </a:rPr>
              <a:t>93 </a:t>
            </a:r>
            <a:r>
              <a:rPr lang="en-GB" sz="2300" dirty="0" smtClean="0">
                <a:latin typeface="Comic Sans MS"/>
              </a:rPr>
              <a:t>÷ 3 = </a:t>
            </a:r>
            <a:r>
              <a:rPr lang="en-GB" sz="2300" dirty="0" smtClean="0">
                <a:solidFill>
                  <a:srgbClr val="FF0000"/>
                </a:solidFill>
                <a:latin typeface="Comic Sans MS"/>
              </a:rPr>
              <a:t>31</a:t>
            </a:r>
            <a:endParaRPr lang="en-GB" sz="23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~PP97.WAV">
            <a:hlinkClick r:id="" action="ppaction://media"/>
          </p:cNvPr>
          <p:cNvPicPr>
            <a:picLocks noRot="1" noChangeAspect="1"/>
          </p:cNvPicPr>
          <p:nvPr>
            <a:wavAudioFile r:embed="rId1" name="~PP97.WAV"/>
          </p:nvPr>
        </p:nvPicPr>
        <p:blipFill>
          <a:blip r:embed="rId3" cstate="print"/>
          <a:stretch>
            <a:fillRect/>
          </a:stretch>
        </p:blipFill>
        <p:spPr>
          <a:xfrm>
            <a:off x="8648700" y="63627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4377936"/>
      </p:ext>
    </p:extLst>
  </p:cSld>
  <p:clrMapOvr>
    <a:masterClrMapping/>
  </p:clrMapOvr>
  <p:transition advTm="303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588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What fraction of the 100 square is shaded?</a:t>
            </a:r>
          </a:p>
          <a:p>
            <a:r>
              <a:rPr lang="en-GB" sz="2400" dirty="0" smtClean="0"/>
              <a:t>Can you write this as a percentage?</a:t>
            </a: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440330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980728"/>
            <a:ext cx="436305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3122.WAV">
            <a:hlinkClick r:id="" action="ppaction://media"/>
          </p:cNvPr>
          <p:cNvPicPr>
            <a:picLocks noRot="1" noChangeAspect="1"/>
          </p:cNvPicPr>
          <p:nvPr>
            <a:wavAudioFile r:embed="rId1" name="~PP3122.WAV"/>
          </p:nvPr>
        </p:nvPicPr>
        <p:blipFill>
          <a:blip r:embed="rId5" cstate="print"/>
          <a:stretch>
            <a:fillRect/>
          </a:stretch>
        </p:blipFill>
        <p:spPr>
          <a:xfrm>
            <a:off x="8648700" y="63627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31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332656"/>
            <a:ext cx="864096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 smtClean="0"/>
              <a:t>What numbers have been covered by the splats</a:t>
            </a:r>
            <a:r>
              <a:rPr lang="en-GB" sz="2800" dirty="0" smtClean="0"/>
              <a:t>?</a:t>
            </a:r>
          </a:p>
          <a:p>
            <a:endParaRPr lang="en-GB" sz="2800" dirty="0" smtClean="0"/>
          </a:p>
          <a:p>
            <a:r>
              <a:rPr lang="en-GB" sz="4800" dirty="0" smtClean="0"/>
              <a:t>12/100    =         %.</a:t>
            </a:r>
          </a:p>
          <a:p>
            <a:endParaRPr lang="en-GB" sz="2800" dirty="0" smtClean="0"/>
          </a:p>
          <a:p>
            <a:r>
              <a:rPr lang="en-GB" sz="4800" dirty="0" smtClean="0"/>
              <a:t>35/100    =        %</a:t>
            </a:r>
          </a:p>
          <a:p>
            <a:endParaRPr lang="en-GB" sz="4800" dirty="0" smtClean="0"/>
          </a:p>
          <a:p>
            <a:r>
              <a:rPr lang="en-GB" sz="4800" dirty="0" smtClean="0"/>
              <a:t>12/50       =       %.</a:t>
            </a:r>
          </a:p>
          <a:p>
            <a:endParaRPr lang="en-GB" sz="4800" dirty="0" smtClean="0"/>
          </a:p>
          <a:p>
            <a:r>
              <a:rPr lang="en-GB" sz="4800" dirty="0" smtClean="0"/>
              <a:t>44/200     =       %</a:t>
            </a:r>
            <a:endParaRPr lang="en-GB" sz="4800" dirty="0"/>
          </a:p>
        </p:txBody>
      </p:sp>
      <p:pic>
        <p:nvPicPr>
          <p:cNvPr id="2050" name="Picture 2" descr="https://creativesplurges.files.wordpress.com/2012/04/spl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908720"/>
            <a:ext cx="1421474" cy="1236201"/>
          </a:xfrm>
          <a:prstGeom prst="rect">
            <a:avLst/>
          </a:prstGeom>
          <a:noFill/>
        </p:spPr>
      </p:pic>
      <p:pic>
        <p:nvPicPr>
          <p:cNvPr id="4" name="Picture 2" descr="https://creativesplurges.files.wordpress.com/2012/04/spl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060848"/>
            <a:ext cx="1421474" cy="1236201"/>
          </a:xfrm>
          <a:prstGeom prst="rect">
            <a:avLst/>
          </a:prstGeom>
          <a:noFill/>
        </p:spPr>
      </p:pic>
      <p:pic>
        <p:nvPicPr>
          <p:cNvPr id="5" name="Picture 2" descr="https://creativesplurges.files.wordpress.com/2012/04/spl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501008"/>
            <a:ext cx="1421474" cy="1236201"/>
          </a:xfrm>
          <a:prstGeom prst="rect">
            <a:avLst/>
          </a:prstGeom>
          <a:noFill/>
        </p:spPr>
      </p:pic>
      <p:pic>
        <p:nvPicPr>
          <p:cNvPr id="6" name="Picture 2" descr="https://creativesplurges.files.wordpress.com/2012/04/spl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941168"/>
            <a:ext cx="1421474" cy="1236201"/>
          </a:xfrm>
          <a:prstGeom prst="rect">
            <a:avLst/>
          </a:prstGeom>
          <a:noFill/>
        </p:spPr>
      </p:pic>
      <p:pic>
        <p:nvPicPr>
          <p:cNvPr id="7" name="~PP1936.WAV">
            <a:hlinkClick r:id="" action="ppaction://media"/>
          </p:cNvPr>
          <p:cNvPicPr>
            <a:picLocks noRot="1" noChangeAspect="1"/>
          </p:cNvPicPr>
          <p:nvPr>
            <a:wavAudioFile r:embed="rId1" name="~PP1936.WAV"/>
          </p:nvPr>
        </p:nvPicPr>
        <p:blipFill>
          <a:blip r:embed="rId4" cstate="print"/>
          <a:stretch>
            <a:fillRect/>
          </a:stretch>
        </p:blipFill>
        <p:spPr>
          <a:xfrm>
            <a:off x="8648700" y="63627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7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60648"/>
            <a:ext cx="42639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u="sng" dirty="0" smtClean="0"/>
              <a:t>Complete the table</a:t>
            </a:r>
            <a:endParaRPr lang="en-GB" sz="4000" b="1" u="sng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23528" y="1268760"/>
          <a:ext cx="835293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10"/>
                <a:gridCol w="2784310"/>
                <a:gridCol w="27843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000" u="sng" dirty="0" smtClean="0">
                          <a:solidFill>
                            <a:schemeClr val="tx1"/>
                          </a:solidFill>
                        </a:rPr>
                        <a:t>Fraction</a:t>
                      </a:r>
                      <a:endParaRPr lang="en-GB" sz="300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u="sng" dirty="0" smtClean="0">
                          <a:solidFill>
                            <a:schemeClr val="tx1"/>
                          </a:solidFill>
                        </a:rPr>
                        <a:t>Fraction in hundredths</a:t>
                      </a:r>
                      <a:endParaRPr lang="en-GB" sz="300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u="sng" dirty="0" smtClean="0">
                          <a:solidFill>
                            <a:schemeClr val="tx1"/>
                          </a:solidFill>
                        </a:rPr>
                        <a:t>Percentage (%)</a:t>
                      </a:r>
                      <a:endParaRPr lang="en-GB" sz="300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6000" dirty="0" smtClean="0">
                          <a:solidFill>
                            <a:schemeClr val="tx1"/>
                          </a:solidFill>
                        </a:rPr>
                        <a:t>7/10</a:t>
                      </a:r>
                      <a:endParaRPr lang="en-GB" sz="6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 smtClean="0">
                          <a:solidFill>
                            <a:schemeClr val="tx1"/>
                          </a:solidFill>
                        </a:rPr>
                        <a:t>__/100</a:t>
                      </a:r>
                      <a:endParaRPr lang="en-GB" sz="6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6000" dirty="0" smtClean="0">
                          <a:solidFill>
                            <a:schemeClr val="tx1"/>
                          </a:solidFill>
                        </a:rPr>
                        <a:t>7/__</a:t>
                      </a:r>
                      <a:endParaRPr lang="en-GB" sz="6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 smtClean="0">
                          <a:solidFill>
                            <a:schemeClr val="tx1"/>
                          </a:solidFill>
                        </a:rPr>
                        <a:t>35/100</a:t>
                      </a:r>
                      <a:endParaRPr lang="en-GB" sz="6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6000" dirty="0" smtClean="0">
                          <a:solidFill>
                            <a:schemeClr val="tx1"/>
                          </a:solidFill>
                        </a:rPr>
                        <a:t>7/__</a:t>
                      </a:r>
                      <a:endParaRPr lang="en-GB" sz="6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 smtClean="0">
                          <a:solidFill>
                            <a:schemeClr val="tx1"/>
                          </a:solidFill>
                        </a:rPr>
                        <a:t>__/100</a:t>
                      </a:r>
                      <a:endParaRPr lang="en-GB" sz="6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 smtClean="0">
                          <a:solidFill>
                            <a:schemeClr val="tx1"/>
                          </a:solidFill>
                        </a:rPr>
                        <a:t>28%</a:t>
                      </a:r>
                      <a:endParaRPr lang="en-GB" sz="6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~PP2527.WAV">
            <a:hlinkClick r:id="" action="ppaction://media"/>
          </p:cNvPr>
          <p:cNvPicPr>
            <a:picLocks noRot="1" noChangeAspect="1"/>
          </p:cNvPicPr>
          <p:nvPr>
            <a:wavAudioFile r:embed="rId1" name="~PP2527.WAV"/>
          </p:nvPr>
        </p:nvPicPr>
        <p:blipFill>
          <a:blip r:embed="rId3" cstate="print"/>
          <a:stretch>
            <a:fillRect/>
          </a:stretch>
        </p:blipFill>
        <p:spPr>
          <a:xfrm>
            <a:off x="8648700" y="63627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87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/>
              <a:t>In a Maths test, Tom answered 62% of</a:t>
            </a:r>
          </a:p>
          <a:p>
            <a:r>
              <a:rPr lang="en-GB" sz="4000" dirty="0" smtClean="0"/>
              <a:t>the questions correctly.</a:t>
            </a:r>
          </a:p>
          <a:p>
            <a:endParaRPr lang="en-GB" sz="4000" dirty="0" smtClean="0"/>
          </a:p>
          <a:p>
            <a:r>
              <a:rPr lang="en-GB" sz="4000" dirty="0" smtClean="0"/>
              <a:t>Lily answered 3/5 of the questions</a:t>
            </a:r>
          </a:p>
          <a:p>
            <a:r>
              <a:rPr lang="en-GB" sz="4000" dirty="0" smtClean="0"/>
              <a:t>correctly.</a:t>
            </a:r>
          </a:p>
          <a:p>
            <a:endParaRPr lang="en-GB" sz="4000" dirty="0" smtClean="0"/>
          </a:p>
          <a:p>
            <a:r>
              <a:rPr lang="en-GB" sz="4000" dirty="0" smtClean="0"/>
              <a:t>Who answered more questions correctly?</a:t>
            </a:r>
          </a:p>
          <a:p>
            <a:r>
              <a:rPr lang="en-GB" sz="4000" dirty="0" smtClean="0"/>
              <a:t>Explain your answer.</a:t>
            </a:r>
            <a:endParaRPr lang="en-GB" sz="4000" dirty="0"/>
          </a:p>
        </p:txBody>
      </p:sp>
      <p:pic>
        <p:nvPicPr>
          <p:cNvPr id="3" name="~PP1357.WAV">
            <a:hlinkClick r:id="" action="ppaction://media"/>
          </p:cNvPr>
          <p:cNvPicPr>
            <a:picLocks noRot="1" noChangeAspect="1"/>
          </p:cNvPicPr>
          <p:nvPr>
            <a:wavAudioFile r:embed="rId1" name="~PP1357.WAV"/>
          </p:nvPr>
        </p:nvPicPr>
        <p:blipFill>
          <a:blip r:embed="rId3" cstate="print"/>
          <a:stretch>
            <a:fillRect/>
          </a:stretch>
        </p:blipFill>
        <p:spPr>
          <a:xfrm>
            <a:off x="8648700" y="63627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15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640960" cy="381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79512" y="3789040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 smtClean="0"/>
              <a:t>Mark thinks that 18/100 of this grid has been</a:t>
            </a:r>
          </a:p>
          <a:p>
            <a:r>
              <a:rPr lang="en-GB" sz="3000" dirty="0" smtClean="0"/>
              <a:t>shaded.</a:t>
            </a:r>
          </a:p>
          <a:p>
            <a:endParaRPr lang="en-GB" sz="3000" dirty="0" smtClean="0"/>
          </a:p>
          <a:p>
            <a:r>
              <a:rPr lang="en-GB" sz="3000" dirty="0" err="1" smtClean="0"/>
              <a:t>Nisha</a:t>
            </a:r>
            <a:r>
              <a:rPr lang="en-GB" sz="3000" dirty="0" smtClean="0"/>
              <a:t> thinks that 36% of the grid has been shaded.</a:t>
            </a:r>
          </a:p>
          <a:p>
            <a:endParaRPr lang="en-GB" sz="3000" dirty="0" smtClean="0"/>
          </a:p>
          <a:p>
            <a:r>
              <a:rPr lang="en-GB" sz="3000" dirty="0" smtClean="0"/>
              <a:t>Who do you agree with? Explain your reasoning.</a:t>
            </a:r>
            <a:endParaRPr lang="en-GB" sz="3000" dirty="0"/>
          </a:p>
        </p:txBody>
      </p:sp>
      <p:pic>
        <p:nvPicPr>
          <p:cNvPr id="4" name="~PP3272.WAV">
            <a:hlinkClick r:id="" action="ppaction://media"/>
          </p:cNvPr>
          <p:cNvPicPr>
            <a:picLocks noRot="1" noChangeAspect="1"/>
          </p:cNvPicPr>
          <p:nvPr>
            <a:wavAudioFile r:embed="rId1" name="~PP3272.WAV"/>
          </p:nvPr>
        </p:nvPicPr>
        <p:blipFill>
          <a:blip r:embed="rId4" cstate="print"/>
          <a:stretch>
            <a:fillRect/>
          </a:stretch>
        </p:blipFill>
        <p:spPr>
          <a:xfrm>
            <a:off x="8648700" y="63627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04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3794" y="270042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Choose a percentage to match the fraction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4F26CEEE-E5FA-47DE-A2F1-BD5999644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20670555"/>
              </p:ext>
            </p:extLst>
          </p:nvPr>
        </p:nvGraphicFramePr>
        <p:xfrm>
          <a:off x="2703428" y="3546222"/>
          <a:ext cx="3780000" cy="75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xmlns="" val="79517716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1021304637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193823957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3425446442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559077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25%</a:t>
                      </a:r>
                    </a:p>
                  </a:txBody>
                  <a:tcPr marL="110642" marR="110642" marT="55321" marB="5532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110642" marR="110642" marT="55321" marB="5532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20%</a:t>
                      </a:r>
                    </a:p>
                  </a:txBody>
                  <a:tcPr marL="110642" marR="110642" marT="55321" marB="5532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110642" marR="110642" marT="55321" marB="5532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15%</a:t>
                      </a:r>
                    </a:p>
                  </a:txBody>
                  <a:tcPr marL="110642" marR="110642" marT="55321" marB="5532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605225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F5EAD501-7CD3-474F-B8E4-61B654A451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7890098"/>
              </p:ext>
            </p:extLst>
          </p:nvPr>
        </p:nvGraphicFramePr>
        <p:xfrm>
          <a:off x="3458179" y="1866094"/>
          <a:ext cx="2268000" cy="75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xmlns="" val="1021304637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193823957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342544644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110642" marR="110642" marT="55321" marB="553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110642" marR="110642" marT="55321" marB="5532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110642" marR="110642" marT="55321" marB="5532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9605225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83A0A78B-A00F-4ED6-B4D5-1950E13276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01020149"/>
              </p:ext>
            </p:extLst>
          </p:nvPr>
        </p:nvGraphicFramePr>
        <p:xfrm>
          <a:off x="4431841" y="1952656"/>
          <a:ext cx="320675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75">
                  <a:extLst>
                    <a:ext uri="{9D8B030D-6E8A-4147-A177-3AD203B41FA5}">
                      <a16:colId xmlns:a16="http://schemas.microsoft.com/office/drawing/2014/main" xmlns="" val="95098192"/>
                    </a:ext>
                  </a:extLst>
                </a:gridCol>
              </a:tblGrid>
              <a:tr h="260725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11601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1961176"/>
                  </a:ext>
                </a:extLst>
              </a:tr>
            </a:tbl>
          </a:graphicData>
        </a:graphic>
      </p:graphicFrame>
      <p:pic>
        <p:nvPicPr>
          <p:cNvPr id="13" name="~PP2610.WAV">
            <a:hlinkClick r:id="" action="ppaction://media"/>
          </p:cNvPr>
          <p:cNvPicPr>
            <a:picLocks noRot="1" noChangeAspect="1"/>
          </p:cNvPicPr>
          <p:nvPr>
            <a:wavAudioFile r:embed="rId1" name="~PP2610.WAV"/>
          </p:nvPr>
        </p:nvPicPr>
        <p:blipFill>
          <a:blip r:embed="rId5" cstate="print"/>
          <a:stretch>
            <a:fillRect/>
          </a:stretch>
        </p:blipFill>
        <p:spPr>
          <a:xfrm>
            <a:off x="8648700" y="63627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9721746"/>
      </p:ext>
    </p:extLst>
  </p:cSld>
  <p:clrMapOvr>
    <a:masterClrMapping/>
  </p:clrMapOvr>
  <p:transition advTm="256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910</Words>
  <Application>Microsoft Office PowerPoint</Application>
  <PresentationFormat>On-screen Show (4:3)</PresentationFormat>
  <Paragraphs>444</Paragraphs>
  <Slides>25</Slides>
  <Notes>0</Notes>
  <HiddenSlides>0</HiddenSlides>
  <MMClips>18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 Hughes</dc:creator>
  <cp:lastModifiedBy>Gareth Hughes</cp:lastModifiedBy>
  <cp:revision>57</cp:revision>
  <cp:lastPrinted>2018-09-17T10:27:39Z</cp:lastPrinted>
  <dcterms:created xsi:type="dcterms:W3CDTF">2018-08-22T10:36:32Z</dcterms:created>
  <dcterms:modified xsi:type="dcterms:W3CDTF">2021-01-17T11:18:29Z</dcterms:modified>
</cp:coreProperties>
</file>