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20" r:id="rId5"/>
    <p:sldId id="421" r:id="rId6"/>
    <p:sldId id="410" r:id="rId7"/>
    <p:sldId id="412" r:id="rId8"/>
    <p:sldId id="413" r:id="rId9"/>
    <p:sldId id="414" r:id="rId10"/>
    <p:sldId id="415" r:id="rId11"/>
    <p:sldId id="416" r:id="rId12"/>
    <p:sldId id="422" r:id="rId13"/>
    <p:sldId id="411" r:id="rId14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DFF"/>
    <a:srgbClr val="FFB9FF"/>
    <a:srgbClr val="FFA7FF"/>
    <a:srgbClr val="AA72D4"/>
    <a:srgbClr val="DAC1ED"/>
    <a:srgbClr val="D5B8EA"/>
    <a:srgbClr val="FF4BFF"/>
    <a:srgbClr val="FF97FF"/>
    <a:srgbClr val="DCC5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8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Mental maths warm up 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0939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6 x 4 x 10 = 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992 + 1,347 =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3/5 + 4/5 = 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768 x ___ = 0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         = 45 - 14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8.2 + 1.95 = 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300,000 + ____ + 70 = 390,070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7 x 19 = </a:t>
            </a:r>
          </a:p>
        </p:txBody>
      </p:sp>
      <p:sp>
        <p:nvSpPr>
          <p:cNvPr id="9" name="Rectangle 8"/>
          <p:cNvSpPr/>
          <p:nvPr/>
        </p:nvSpPr>
        <p:spPr>
          <a:xfrm>
            <a:off x="613955" y="3716382"/>
            <a:ext cx="744584" cy="40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92696"/>
            <a:ext cx="7848872" cy="95410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20   +   30   =   5   x   ____</a:t>
            </a:r>
            <a:endParaRPr lang="en-GB" sz="56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7848872" cy="954107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____   x   4   =   Double 12</a:t>
            </a:r>
            <a:endParaRPr lang="en-GB" sz="5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708920"/>
            <a:ext cx="784887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Half of 64   =   8   x   ____</a:t>
            </a:r>
            <a:endParaRPr lang="en-GB" sz="56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717032"/>
            <a:ext cx="78488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3   x  12   =   4   x   ____</a:t>
            </a:r>
            <a:endParaRPr lang="en-GB" sz="5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725144"/>
            <a:ext cx="7848872" cy="954107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28 + 6 + 8 = ___ x 7</a:t>
            </a:r>
            <a:endParaRPr lang="en-GB" sz="5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733256"/>
            <a:ext cx="7848872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___ x 9 = ½ of 72</a:t>
            </a:r>
            <a:endParaRPr lang="en-GB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 ANSWERS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87025"/>
            <a:ext cx="9144001" cy="63248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6 x 4 x 10 = </a:t>
            </a:r>
            <a:r>
              <a:rPr lang="en-GB" sz="2700" dirty="0" smtClean="0">
                <a:solidFill>
                  <a:srgbClr val="FF0000"/>
                </a:solidFill>
                <a:latin typeface="Comic Sans MS" pitchFamily="66" charset="0"/>
              </a:rPr>
              <a:t>240</a:t>
            </a:r>
          </a:p>
          <a:p>
            <a:pPr marL="514350" indent="-514350">
              <a:buAutoNum type="arabicParenR"/>
            </a:pPr>
            <a:endParaRPr lang="en-GB" sz="27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992+1,347= </a:t>
            </a:r>
            <a:r>
              <a:rPr lang="en-GB" sz="2700" dirty="0" smtClean="0">
                <a:solidFill>
                  <a:srgbClr val="FF0000"/>
                </a:solidFill>
                <a:latin typeface="Comic Sans MS" pitchFamily="66" charset="0"/>
              </a:rPr>
              <a:t>2,339</a:t>
            </a:r>
          </a:p>
          <a:p>
            <a:pPr marL="514350" indent="-514350">
              <a:buAutoNum type="arabicParenR"/>
            </a:pPr>
            <a:endParaRPr lang="en-GB" sz="27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3/5 + 4/5 = </a:t>
            </a:r>
            <a:r>
              <a:rPr lang="en-GB" sz="2700" dirty="0" smtClean="0">
                <a:solidFill>
                  <a:srgbClr val="FF0000"/>
                </a:solidFill>
                <a:latin typeface="Comic Sans MS" pitchFamily="66" charset="0"/>
              </a:rPr>
              <a:t>7/5</a:t>
            </a:r>
            <a:r>
              <a:rPr lang="en-GB" sz="2700" dirty="0" smtClean="0">
                <a:latin typeface="Comic Sans MS" pitchFamily="66" charset="0"/>
              </a:rPr>
              <a:t> or </a:t>
            </a:r>
            <a:r>
              <a:rPr lang="en-GB" sz="2700" dirty="0" smtClean="0">
                <a:solidFill>
                  <a:srgbClr val="FF0000"/>
                </a:solidFill>
                <a:latin typeface="Comic Sans MS" pitchFamily="66" charset="0"/>
              </a:rPr>
              <a:t>1 2/5</a:t>
            </a:r>
          </a:p>
          <a:p>
            <a:pPr marL="514350" indent="-514350">
              <a:buAutoNum type="arabicParenR"/>
            </a:pPr>
            <a:endParaRPr lang="en-GB" sz="27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768 x </a:t>
            </a:r>
            <a:r>
              <a:rPr lang="en-GB" sz="2700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GB" sz="2700" dirty="0" smtClean="0">
                <a:latin typeface="Comic Sans MS" pitchFamily="66" charset="0"/>
              </a:rPr>
              <a:t> = 0</a:t>
            </a:r>
          </a:p>
          <a:p>
            <a:pPr marL="514350" indent="-514350">
              <a:buAutoNum type="arabicParenR"/>
            </a:pPr>
            <a:endParaRPr lang="en-GB" sz="27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         = 45 - 14</a:t>
            </a:r>
          </a:p>
          <a:p>
            <a:pPr marL="514350" indent="-514350">
              <a:buAutoNum type="arabicParenR"/>
            </a:pPr>
            <a:endParaRPr lang="en-GB" sz="27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8.2 + 1.95 = </a:t>
            </a:r>
            <a:r>
              <a:rPr lang="en-GB" sz="2700" dirty="0" smtClean="0">
                <a:solidFill>
                  <a:srgbClr val="FF0000"/>
                </a:solidFill>
                <a:latin typeface="Comic Sans MS" pitchFamily="66" charset="0"/>
              </a:rPr>
              <a:t>10.15</a:t>
            </a:r>
          </a:p>
          <a:p>
            <a:pPr marL="514350" indent="-514350">
              <a:buAutoNum type="arabicParenR"/>
            </a:pPr>
            <a:endParaRPr lang="en-GB" sz="27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300,000 + </a:t>
            </a:r>
            <a:r>
              <a:rPr lang="en-GB" sz="2700" dirty="0" smtClean="0">
                <a:solidFill>
                  <a:srgbClr val="FF0000"/>
                </a:solidFill>
                <a:latin typeface="Comic Sans MS" pitchFamily="66" charset="0"/>
              </a:rPr>
              <a:t>90,000</a:t>
            </a:r>
            <a:r>
              <a:rPr lang="en-GB" sz="2700" dirty="0" smtClean="0">
                <a:latin typeface="Comic Sans MS" pitchFamily="66" charset="0"/>
              </a:rPr>
              <a:t> + 70 = 390,070</a:t>
            </a:r>
          </a:p>
          <a:p>
            <a:pPr marL="514350" indent="-514350">
              <a:buAutoNum type="arabicParenR"/>
            </a:pPr>
            <a:endParaRPr lang="en-GB" sz="27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7 x 19 = </a:t>
            </a:r>
            <a:r>
              <a:rPr lang="en-GB" sz="2700" dirty="0" smtClean="0">
                <a:solidFill>
                  <a:srgbClr val="FF0000"/>
                </a:solidFill>
                <a:latin typeface="Comic Sans MS" pitchFamily="66" charset="0"/>
              </a:rPr>
              <a:t>133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891" y="3794759"/>
            <a:ext cx="744584" cy="4049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31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179512" y="1052736"/>
          <a:ext cx="8774707" cy="2103120"/>
        </p:xfrm>
        <a:graphic>
          <a:graphicData uri="http://schemas.openxmlformats.org/drawingml/2006/table">
            <a:tbl>
              <a:tblPr/>
              <a:tblGrid>
                <a:gridCol w="8774707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(Decimals)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7.1.20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recognise the value of digits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up to 3 decimal places and use this knowledge accurately.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6409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Complete the sentences. 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There are ____ ones, </a:t>
            </a:r>
          </a:p>
          <a:p>
            <a:r>
              <a:rPr lang="en-GB" sz="3200" dirty="0" smtClean="0"/>
              <a:t>____ tenths, ____ </a:t>
            </a:r>
          </a:p>
          <a:p>
            <a:r>
              <a:rPr lang="en-GB" sz="3200" dirty="0" smtClean="0"/>
              <a:t>hundredths and </a:t>
            </a:r>
          </a:p>
          <a:p>
            <a:r>
              <a:rPr lang="en-GB" sz="3200" dirty="0" smtClean="0"/>
              <a:t>____ thousandths. </a:t>
            </a:r>
          </a:p>
          <a:p>
            <a:endParaRPr lang="en-GB" sz="3200" dirty="0" smtClean="0"/>
          </a:p>
          <a:p>
            <a:r>
              <a:rPr lang="en-GB" sz="3200" dirty="0" smtClean="0"/>
              <a:t>The number in digits is _______________ 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864096" cy="9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815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3" y="548680"/>
            <a:ext cx="81609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84784"/>
            <a:ext cx="864096" cy="9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48680"/>
            <a:ext cx="8176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1" y="548680"/>
            <a:ext cx="8239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483768" y="90872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484784"/>
            <a:ext cx="8239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420888"/>
            <a:ext cx="8239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39" y="3356992"/>
            <a:ext cx="8239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1" y="4293096"/>
            <a:ext cx="8239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5229200"/>
            <a:ext cx="8239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Make this number.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4139952" y="260648"/>
            <a:ext cx="3672408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0" dirty="0" smtClean="0">
                <a:solidFill>
                  <a:srgbClr val="FF0000"/>
                </a:solidFill>
              </a:rPr>
              <a:t>3.456</a:t>
            </a:r>
            <a:endParaRPr lang="en-GB" sz="7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Write down the value of the 3 in the following numbers.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251520" y="213285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0.5</a:t>
            </a:r>
            <a:r>
              <a:rPr lang="en-GB" sz="3200" b="1" dirty="0" smtClean="0">
                <a:solidFill>
                  <a:srgbClr val="FF0000"/>
                </a:solidFill>
              </a:rPr>
              <a:t>3</a:t>
            </a:r>
            <a:r>
              <a:rPr lang="en-GB" sz="3200" b="1" dirty="0" smtClean="0"/>
              <a:t> 	    </a:t>
            </a:r>
          </a:p>
          <a:p>
            <a:endParaRPr lang="en-GB" sz="3200" b="1" dirty="0" smtClean="0"/>
          </a:p>
          <a:p>
            <a:r>
              <a:rPr lang="en-GB" sz="3200" b="1" dirty="0" smtClean="0">
                <a:solidFill>
                  <a:srgbClr val="FF0000"/>
                </a:solidFill>
              </a:rPr>
              <a:t>3</a:t>
            </a:r>
            <a:r>
              <a:rPr lang="en-GB" sz="3200" b="1" dirty="0" smtClean="0"/>
              <a:t>62.44 	       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7</a:t>
            </a:r>
            <a:r>
              <a:rPr lang="en-GB" sz="3200" b="1" dirty="0" smtClean="0">
                <a:solidFill>
                  <a:srgbClr val="FF0000"/>
                </a:solidFill>
              </a:rPr>
              <a:t>3</a:t>
            </a:r>
            <a:r>
              <a:rPr lang="en-GB" sz="3200" b="1" dirty="0" smtClean="0"/>
              <a:t>9.8          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0.01</a:t>
            </a:r>
            <a:r>
              <a:rPr lang="en-GB" sz="3200" b="1" dirty="0" smtClean="0">
                <a:solidFill>
                  <a:srgbClr val="FF0000"/>
                </a:solidFill>
              </a:rPr>
              <a:t>3</a:t>
            </a:r>
            <a:r>
              <a:rPr lang="en-GB" sz="3200" b="1" dirty="0" smtClean="0"/>
              <a:t>       </a:t>
            </a:r>
          </a:p>
          <a:p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smtClean="0">
                <a:solidFill>
                  <a:srgbClr val="FF0000"/>
                </a:solidFill>
              </a:rPr>
              <a:t>3</a:t>
            </a:r>
            <a:r>
              <a:rPr lang="en-GB" sz="3200" b="1" dirty="0" smtClean="0"/>
              <a:t>,420.98</a:t>
            </a:r>
            <a:endParaRPr lang="en-GB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M     H </a:t>
            </a:r>
            <a:r>
              <a:rPr lang="en-GB" sz="2600" dirty="0" err="1" smtClean="0"/>
              <a:t>Th</a:t>
            </a:r>
            <a:r>
              <a:rPr lang="en-GB" sz="2600" dirty="0" smtClean="0"/>
              <a:t>       T </a:t>
            </a:r>
            <a:r>
              <a:rPr lang="en-GB" sz="2600" dirty="0" err="1" smtClean="0"/>
              <a:t>Th</a:t>
            </a:r>
            <a:r>
              <a:rPr lang="en-GB" sz="2600" dirty="0" smtClean="0"/>
              <a:t>     </a:t>
            </a:r>
            <a:r>
              <a:rPr lang="en-GB" sz="2600" dirty="0" err="1" smtClean="0"/>
              <a:t>Th</a:t>
            </a:r>
            <a:r>
              <a:rPr lang="en-GB" sz="2600" dirty="0" smtClean="0"/>
              <a:t>     H     T     U     .     </a:t>
            </a:r>
            <a:r>
              <a:rPr lang="en-GB" sz="2600" dirty="0" err="1" smtClean="0"/>
              <a:t>Tths</a:t>
            </a:r>
            <a:r>
              <a:rPr lang="en-GB" sz="2600" dirty="0" smtClean="0"/>
              <a:t>     </a:t>
            </a:r>
            <a:r>
              <a:rPr lang="en-GB" sz="2600" dirty="0" err="1" smtClean="0"/>
              <a:t>Hths</a:t>
            </a:r>
            <a:r>
              <a:rPr lang="en-GB" sz="2600" dirty="0" smtClean="0"/>
              <a:t>     </a:t>
            </a:r>
            <a:r>
              <a:rPr lang="en-GB" sz="2600" dirty="0" err="1" smtClean="0"/>
              <a:t>Thths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 err="1" smtClean="0"/>
              <a:t>Qasim</a:t>
            </a:r>
            <a:r>
              <a:rPr lang="en-GB" sz="3200" dirty="0" smtClean="0"/>
              <a:t> says; 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18478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2483768" y="476672"/>
            <a:ext cx="4464496" cy="1656184"/>
          </a:xfrm>
          <a:prstGeom prst="wedgeRectCallout">
            <a:avLst>
              <a:gd name="adj1" fmla="val -58330"/>
              <a:gd name="adj2" fmla="val 769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55776" y="620688"/>
            <a:ext cx="4248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“The more decimal places a number has, the smaller the number is.” 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95536" y="34290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 smtClean="0"/>
              <a:t>Do you agree? </a:t>
            </a:r>
          </a:p>
          <a:p>
            <a:r>
              <a:rPr lang="en-GB" sz="3200" dirty="0" smtClean="0"/>
              <a:t>Explain why.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 smtClean="0"/>
              <a:t>Four children are thinking of four different numbers.</a:t>
            </a:r>
            <a:r>
              <a:rPr lang="en-GB" sz="3200" dirty="0" smtClean="0"/>
              <a:t> </a:t>
            </a:r>
          </a:p>
          <a:p>
            <a:r>
              <a:rPr lang="en-GB" sz="3200" b="1" u="sng" dirty="0" smtClean="0">
                <a:solidFill>
                  <a:srgbClr val="FF0000"/>
                </a:solidFill>
              </a:rPr>
              <a:t>Yvonne: </a:t>
            </a:r>
            <a:r>
              <a:rPr lang="en-GB" sz="3200" dirty="0" smtClean="0">
                <a:solidFill>
                  <a:srgbClr val="FF0000"/>
                </a:solidFill>
              </a:rPr>
              <a:t>“My number has four hundredths.” </a:t>
            </a:r>
          </a:p>
          <a:p>
            <a:r>
              <a:rPr lang="en-GB" sz="3200" b="1" u="sng" dirty="0" smtClean="0">
                <a:solidFill>
                  <a:srgbClr val="002060"/>
                </a:solidFill>
              </a:rPr>
              <a:t>Alex: </a:t>
            </a:r>
            <a:r>
              <a:rPr lang="en-GB" sz="3200" dirty="0" smtClean="0">
                <a:solidFill>
                  <a:srgbClr val="002060"/>
                </a:solidFill>
              </a:rPr>
              <a:t>“My number has the same amount of ones, tenths and hundredths.” </a:t>
            </a:r>
          </a:p>
          <a:p>
            <a:r>
              <a:rPr lang="en-GB" sz="3200" b="1" u="sng" dirty="0" smtClean="0">
                <a:solidFill>
                  <a:srgbClr val="7030A0"/>
                </a:solidFill>
              </a:rPr>
              <a:t>Louise: </a:t>
            </a:r>
            <a:r>
              <a:rPr lang="en-GB" sz="3200" dirty="0" smtClean="0">
                <a:solidFill>
                  <a:srgbClr val="7030A0"/>
                </a:solidFill>
              </a:rPr>
              <a:t>“My number has more tenths and hundredths than ones.” </a:t>
            </a:r>
          </a:p>
          <a:p>
            <a:r>
              <a:rPr lang="en-GB" sz="3200" b="1" u="sng" dirty="0" smtClean="0">
                <a:solidFill>
                  <a:schemeClr val="accent6">
                    <a:lumMod val="75000"/>
                  </a:schemeClr>
                </a:solidFill>
              </a:rPr>
              <a:t>Emily: </a:t>
            </a:r>
            <a:r>
              <a:rPr lang="en-GB" sz="3200" dirty="0" smtClean="0">
                <a:solidFill>
                  <a:schemeClr val="accent6">
                    <a:lumMod val="75000"/>
                  </a:schemeClr>
                </a:solidFill>
              </a:rPr>
              <a:t>“My number has 2 decimal places.” </a:t>
            </a:r>
          </a:p>
          <a:p>
            <a:endParaRPr lang="en-GB" sz="3200" dirty="0" smtClean="0"/>
          </a:p>
          <a:p>
            <a:r>
              <a:rPr lang="en-GB" sz="3200" dirty="0" smtClean="0"/>
              <a:t>Match each number to the correct child. </a:t>
            </a:r>
            <a:endParaRPr lang="en-GB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437112"/>
            <a:ext cx="4320480" cy="22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If you finished with time to spare, </a:t>
            </a:r>
          </a:p>
          <a:p>
            <a:pPr algn="ctr"/>
            <a:r>
              <a:rPr lang="en-GB" sz="4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an extension to finish</a:t>
            </a:r>
            <a:r>
              <a:rPr lang="en-GB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35153" y="1686757"/>
            <a:ext cx="1384917" cy="4643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4191</TotalTime>
  <Words>338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Gareth Hughes</cp:lastModifiedBy>
  <cp:revision>246</cp:revision>
  <cp:lastPrinted>2019-06-11T11:20:48Z</cp:lastPrinted>
  <dcterms:created xsi:type="dcterms:W3CDTF">2018-03-17T10:08:43Z</dcterms:created>
  <dcterms:modified xsi:type="dcterms:W3CDTF">2021-01-04T21:23:43Z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