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86" r:id="rId4"/>
    <p:sldId id="268" r:id="rId5"/>
    <p:sldId id="287" r:id="rId6"/>
    <p:sldId id="269" r:id="rId7"/>
    <p:sldId id="288" r:id="rId8"/>
    <p:sldId id="278" r:id="rId9"/>
    <p:sldId id="279" r:id="rId10"/>
    <p:sldId id="282" r:id="rId11"/>
    <p:sldId id="283" r:id="rId12"/>
    <p:sldId id="267" r:id="rId13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50" autoAdjust="0"/>
    <p:restoredTop sz="94660"/>
  </p:normalViewPr>
  <p:slideViewPr>
    <p:cSldViewPr>
      <p:cViewPr varScale="1">
        <p:scale>
          <a:sx n="83" d="100"/>
          <a:sy n="83" d="100"/>
        </p:scale>
        <p:origin x="-19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4204205"/>
              </p:ext>
            </p:extLst>
          </p:nvPr>
        </p:nvGraphicFramePr>
        <p:xfrm>
          <a:off x="179512" y="1052737"/>
          <a:ext cx="8784976" cy="2947735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790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Y6 (Increase and Decrease</a:t>
                      </a:r>
                      <a:r>
                        <a:rPr lang="en-GB" sz="2400" b="1" u="sng" baseline="0" dirty="0" smtClean="0">
                          <a:latin typeface="Comic Sans MS"/>
                          <a:ea typeface="Calibri"/>
                          <a:cs typeface="Times New Roman"/>
                        </a:rPr>
                        <a:t> %)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1.2.21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3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calculate a % of an amount.</a:t>
                      </a:r>
                      <a:endParaRPr lang="en-GB" sz="23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understand</a:t>
                      </a:r>
                      <a:r>
                        <a:rPr lang="en-GB" sz="23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and use the meaning of ‘increase’, ‘decrease’ and ‘reduce’.</a:t>
                      </a:r>
                      <a:endParaRPr lang="en-GB" sz="23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</a:t>
                      </a:r>
                      <a:r>
                        <a:rPr lang="en-GB" sz="23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can solve % problems by calculating % of amounts.</a:t>
                      </a:r>
                      <a:endParaRPr lang="en-GB" sz="23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2530" name="Picture 2" descr="http://www.instantdisplay.co.uk/fdpb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49080"/>
            <a:ext cx="9014335" cy="2132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3" y="270779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Theo is buying some trainers.</a:t>
            </a: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is 5% off for today only.  </a:t>
            </a: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Theo calculates that 5% of the cost of the trainers is £6.50.</a:t>
            </a: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original price of the trainers?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xmlns="" val="41230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3" y="270779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Theo is buying some trainers.</a:t>
            </a: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is 5% off for today only.  </a:t>
            </a: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Theo calculates that 5% of the cost of the trainers is £6.50.</a:t>
            </a: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​</a:t>
            </a:r>
          </a:p>
          <a:p>
            <a:pPr algn="ctr" fontAlgn="base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original price of the trainers?</a:t>
            </a:r>
          </a:p>
          <a:p>
            <a:pPr algn="ctr" fontAlgn="base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fontAlgn="base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fontAlgn="base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£130</a:t>
            </a:r>
          </a:p>
          <a:p>
            <a:pPr algn="ctr" fontAlgn="base"/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xmlns="" val="39459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Balancing Equations – Fill in the missing number</a:t>
            </a:r>
            <a:endParaRPr lang="en-US" sz="35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4788024" cy="677108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5/7 of 42   =  3 x __ </a:t>
            </a:r>
            <a:endParaRPr lang="en-GB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4788024" cy="677108"/>
          </a:xfrm>
          <a:prstGeom prst="rect">
            <a:avLst/>
          </a:prstGeom>
          <a:solidFill>
            <a:srgbClr val="66FF3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___ </a:t>
            </a:r>
            <a:r>
              <a:rPr lang="en-GB" sz="3800" dirty="0" smtClean="0">
                <a:latin typeface="Comic Sans MS"/>
              </a:rPr>
              <a:t>÷</a:t>
            </a:r>
            <a:r>
              <a:rPr lang="en-GB" sz="3800" dirty="0" smtClean="0"/>
              <a:t> 10    =   0.7 + 0.15</a:t>
            </a:r>
            <a:endParaRPr lang="en-GB" sz="3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204864"/>
            <a:ext cx="4788024" cy="677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132 ÷ 11   </a:t>
            </a:r>
            <a:r>
              <a:rPr lang="en-GB" sz="3800" dirty="0" smtClean="0"/>
              <a:t>=   Double __</a:t>
            </a:r>
            <a:endParaRPr lang="en-GB" sz="3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996952"/>
            <a:ext cx="4788024" cy="677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60% of 45 </a:t>
            </a:r>
            <a:r>
              <a:rPr lang="en-GB" sz="3800" dirty="0" smtClean="0"/>
              <a:t>=   30 - ___</a:t>
            </a:r>
            <a:endParaRPr lang="en-GB" sz="3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789040"/>
            <a:ext cx="4788024" cy="677108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1% of 700 </a:t>
            </a:r>
            <a:r>
              <a:rPr lang="en-GB" sz="3800" dirty="0" smtClean="0"/>
              <a:t>= ¼ of ___</a:t>
            </a:r>
            <a:endParaRPr lang="en-GB" sz="3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581128"/>
            <a:ext cx="4788024" cy="6771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____ + 60  = 4³</a:t>
            </a:r>
            <a:endParaRPr lang="en-GB" sz="3800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620688"/>
            <a:ext cx="3960440" cy="3600986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b="1" u="sng" dirty="0" smtClean="0"/>
              <a:t>Extra challenge!</a:t>
            </a:r>
          </a:p>
          <a:p>
            <a:pPr algn="ctr"/>
            <a:r>
              <a:rPr lang="en-GB" sz="3800" dirty="0" smtClean="0"/>
              <a:t>8³ = ½ of ____</a:t>
            </a:r>
          </a:p>
          <a:p>
            <a:pPr algn="ctr"/>
            <a:endParaRPr lang="en-GB" sz="3800" dirty="0" smtClean="0"/>
          </a:p>
          <a:p>
            <a:pPr algn="ctr"/>
            <a:r>
              <a:rPr lang="en-GB" sz="3800" dirty="0" smtClean="0"/>
              <a:t>7.1 x 4 = 40 - ___</a:t>
            </a:r>
          </a:p>
          <a:p>
            <a:pPr algn="ctr"/>
            <a:endParaRPr lang="en-GB" sz="3800" dirty="0" smtClean="0"/>
          </a:p>
          <a:p>
            <a:pPr algn="ctr"/>
            <a:r>
              <a:rPr lang="en-GB" sz="3800" dirty="0" smtClean="0"/>
              <a:t>4.2 x __ = 60 x 70 </a:t>
            </a:r>
            <a:endParaRPr lang="en-GB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b="1" u="sng" dirty="0" smtClean="0"/>
              <a:t>Y6s</a:t>
            </a:r>
            <a:endParaRPr lang="en-GB" sz="26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" y="487025"/>
            <a:ext cx="9144000" cy="6124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/>
            <a:r>
              <a:rPr lang="en-GB" sz="2300" dirty="0" smtClean="0">
                <a:latin typeface="Comic Sans MS" pitchFamily="66" charset="0"/>
              </a:rPr>
              <a:t>1)</a:t>
            </a:r>
            <a:r>
              <a:rPr lang="en-GB" sz="4000" dirty="0" smtClean="0">
                <a:latin typeface="Comic Sans MS" pitchFamily="66" charset="0"/>
              </a:rPr>
              <a:t> </a:t>
            </a:r>
            <a:r>
              <a:rPr lang="en-GB" sz="2800" dirty="0" smtClean="0">
                <a:latin typeface="Comic Sans MS" pitchFamily="66" charset="0"/>
              </a:rPr>
              <a:t>56 </a:t>
            </a:r>
            <a:r>
              <a:rPr lang="en-GB" sz="2800" dirty="0" smtClean="0">
                <a:latin typeface="Comic Sans MS"/>
              </a:rPr>
              <a:t>÷ 8 = _____</a:t>
            </a:r>
            <a:r>
              <a:rPr lang="en-GB" sz="2300" dirty="0" smtClean="0">
                <a:latin typeface="Comic Sans MS" pitchFamily="66" charset="0"/>
              </a:rPr>
              <a:t>  </a:t>
            </a: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2)  </a:t>
            </a:r>
            <a:r>
              <a:rPr lang="en-GB" sz="2800" dirty="0" smtClean="0">
                <a:latin typeface="Comic Sans MS" pitchFamily="66" charset="0"/>
              </a:rPr>
              <a:t>4 x 83 = _____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 startAt="3"/>
            </a:pPr>
            <a:r>
              <a:rPr lang="en-GB" sz="2800" dirty="0" smtClean="0">
                <a:latin typeface="Comic Sans MS" pitchFamily="66" charset="0"/>
              </a:rPr>
              <a:t>5,120 – 215 = _____</a:t>
            </a:r>
            <a:endParaRPr lang="en-GB" sz="2300" u="sng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4)  </a:t>
            </a:r>
            <a:r>
              <a:rPr lang="en-GB" sz="2800" dirty="0" smtClean="0">
                <a:latin typeface="Comic Sans MS" pitchFamily="66" charset="0"/>
              </a:rPr>
              <a:t>2/6 + </a:t>
            </a:r>
            <a:r>
              <a:rPr lang="en-GB" sz="4000" dirty="0" smtClean="0">
                <a:latin typeface="Comic Sans MS" pitchFamily="66" charset="0"/>
              </a:rPr>
              <a:t>1</a:t>
            </a:r>
            <a:r>
              <a:rPr lang="en-GB" sz="2800" dirty="0" smtClean="0">
                <a:latin typeface="Comic Sans MS" pitchFamily="66" charset="0"/>
              </a:rPr>
              <a:t> 5/6 = _____</a:t>
            </a:r>
            <a:r>
              <a:rPr lang="en-GB" sz="2300" dirty="0" smtClean="0">
                <a:latin typeface="Comic Sans MS" pitchFamily="66" charset="0"/>
              </a:rPr>
              <a:t> 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5)  </a:t>
            </a:r>
            <a:r>
              <a:rPr lang="en-GB" sz="2800" dirty="0" smtClean="0">
                <a:latin typeface="Comic Sans MS" pitchFamily="66" charset="0"/>
              </a:rPr>
              <a:t>____ - 100 = 1,272</a:t>
            </a:r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 startAt="6"/>
            </a:pPr>
            <a:r>
              <a:rPr lang="en-GB" sz="2800" dirty="0" smtClean="0">
                <a:latin typeface="Comic Sans MS" pitchFamily="66" charset="0"/>
              </a:rPr>
              <a:t>30 + 8² = ______</a:t>
            </a:r>
          </a:p>
          <a:p>
            <a:pPr marL="514350" indent="-514350">
              <a:buAutoNum type="arabicParenR" startAt="6"/>
            </a:pP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6"/>
            </a:pPr>
            <a:r>
              <a:rPr lang="en-GB" sz="2800" dirty="0" smtClean="0">
                <a:latin typeface="Comic Sans MS" pitchFamily="66" charset="0"/>
              </a:rPr>
              <a:t>7/9 x 6/9 = _____</a:t>
            </a:r>
          </a:p>
          <a:p>
            <a:pPr marL="514350" indent="-514350"/>
            <a:endParaRPr lang="en-GB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b="1" u="sng" dirty="0" smtClean="0"/>
              <a:t>Y6s</a:t>
            </a:r>
            <a:endParaRPr lang="en-GB" sz="26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" y="487025"/>
            <a:ext cx="9144000" cy="6124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/>
            <a:r>
              <a:rPr lang="en-GB" sz="2300" dirty="0" smtClean="0">
                <a:latin typeface="Comic Sans MS" pitchFamily="66" charset="0"/>
              </a:rPr>
              <a:t>1)</a:t>
            </a:r>
            <a:r>
              <a:rPr lang="en-GB" sz="4000" dirty="0" smtClean="0">
                <a:latin typeface="Comic Sans MS" pitchFamily="66" charset="0"/>
              </a:rPr>
              <a:t> </a:t>
            </a:r>
            <a:r>
              <a:rPr lang="en-GB" sz="2800" dirty="0" smtClean="0">
                <a:latin typeface="Comic Sans MS" pitchFamily="66" charset="0"/>
              </a:rPr>
              <a:t>56 </a:t>
            </a:r>
            <a:r>
              <a:rPr lang="en-GB" sz="2800" dirty="0" smtClean="0">
                <a:latin typeface="Comic Sans MS"/>
              </a:rPr>
              <a:t>÷ 8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7</a:t>
            </a:r>
            <a:r>
              <a:rPr lang="en-GB" sz="23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300" dirty="0" smtClean="0">
                <a:latin typeface="Comic Sans MS" pitchFamily="66" charset="0"/>
              </a:rPr>
              <a:t> </a:t>
            </a: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2)  </a:t>
            </a:r>
            <a:r>
              <a:rPr lang="en-GB" sz="2800" dirty="0" smtClean="0">
                <a:latin typeface="Comic Sans MS" pitchFamily="66" charset="0"/>
              </a:rPr>
              <a:t>4 x 83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332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 startAt="3"/>
            </a:pPr>
            <a:r>
              <a:rPr lang="en-GB" sz="2800" dirty="0" smtClean="0">
                <a:latin typeface="Comic Sans MS" pitchFamily="66" charset="0"/>
              </a:rPr>
              <a:t>5,120 – 215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4,905</a:t>
            </a:r>
            <a:endParaRPr lang="en-GB" sz="23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4)  </a:t>
            </a:r>
            <a:r>
              <a:rPr lang="en-GB" sz="2800" dirty="0" smtClean="0">
                <a:latin typeface="Comic Sans MS" pitchFamily="66" charset="0"/>
              </a:rPr>
              <a:t>2/6 + </a:t>
            </a:r>
            <a:r>
              <a:rPr lang="en-GB" sz="4000" dirty="0" smtClean="0">
                <a:latin typeface="Comic Sans MS" pitchFamily="66" charset="0"/>
              </a:rPr>
              <a:t>1</a:t>
            </a:r>
            <a:r>
              <a:rPr lang="en-GB" sz="2800" dirty="0" smtClean="0">
                <a:latin typeface="Comic Sans MS" pitchFamily="66" charset="0"/>
              </a:rPr>
              <a:t> 5/6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13/6 or </a:t>
            </a:r>
            <a:r>
              <a:rPr lang="en-GB" sz="4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1/6</a:t>
            </a:r>
            <a:r>
              <a:rPr lang="en-GB" sz="23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5) 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1,372</a:t>
            </a:r>
            <a:r>
              <a:rPr lang="en-GB" sz="2800" dirty="0" smtClean="0">
                <a:latin typeface="Comic Sans MS" pitchFamily="66" charset="0"/>
              </a:rPr>
              <a:t> - 100 = 1,272</a:t>
            </a:r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 startAt="6"/>
            </a:pPr>
            <a:r>
              <a:rPr lang="en-GB" sz="2800" dirty="0" smtClean="0">
                <a:latin typeface="Comic Sans MS" pitchFamily="66" charset="0"/>
              </a:rPr>
              <a:t>30 + 8²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94</a:t>
            </a:r>
          </a:p>
          <a:p>
            <a:pPr marL="514350" indent="-514350">
              <a:buAutoNum type="arabicParenR" startAt="6"/>
            </a:pP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6"/>
            </a:pPr>
            <a:r>
              <a:rPr lang="en-GB" sz="2800" dirty="0" smtClean="0">
                <a:latin typeface="Comic Sans MS" pitchFamily="66" charset="0"/>
              </a:rPr>
              <a:t>7/9 x 6/9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42/81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or 14/27</a:t>
            </a:r>
          </a:p>
          <a:p>
            <a:pPr marL="514350" indent="-514350"/>
            <a:endParaRPr lang="en-GB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/>
              <a:t>Janet is increasing the prices in her café by 20%</a:t>
            </a:r>
          </a:p>
          <a:p>
            <a:r>
              <a:rPr lang="en-GB" sz="2800" b="1" u="sng" dirty="0" smtClean="0"/>
              <a:t>Calculate the percentage increase for the following items:</a:t>
            </a:r>
            <a:endParaRPr lang="en-GB" sz="2800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12" y="908720"/>
            <a:ext cx="9110388" cy="389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/>
              <a:t>Janet is increasing the prices in her café by 20%</a:t>
            </a:r>
          </a:p>
          <a:p>
            <a:r>
              <a:rPr lang="en-GB" sz="2800" b="1" u="sng" dirty="0" smtClean="0"/>
              <a:t>Calculate the percentage increase for the following items:</a:t>
            </a:r>
            <a:endParaRPr lang="en-GB" sz="2800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12" y="980728"/>
            <a:ext cx="9110388" cy="389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07704" y="28529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16p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28529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16p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12474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So, £1.60 + 16p + 16p = £1.92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45811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28p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45811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28p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515719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So, £2.80 + 28p + 28p = £3.36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/>
              <a:t>The price of houses has </a:t>
            </a:r>
            <a:r>
              <a:rPr lang="en-GB" sz="2800" b="1" u="sng" dirty="0" smtClean="0">
                <a:solidFill>
                  <a:srgbClr val="7030A0"/>
                </a:solidFill>
              </a:rPr>
              <a:t>increased</a:t>
            </a:r>
            <a:r>
              <a:rPr lang="en-GB" sz="2800" b="1" u="sng" dirty="0" smtClean="0"/>
              <a:t> by 10% in the last year.</a:t>
            </a:r>
          </a:p>
          <a:p>
            <a:r>
              <a:rPr lang="en-GB" sz="2800" b="1" u="sng" dirty="0" smtClean="0"/>
              <a:t>Complete the table.</a:t>
            </a:r>
            <a:endParaRPr lang="en-GB" sz="2800" b="1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397000"/>
          <a:ext cx="9144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u="sng" dirty="0" smtClean="0">
                          <a:solidFill>
                            <a:schemeClr val="tx1"/>
                          </a:solidFill>
                        </a:rPr>
                        <a:t>House</a:t>
                      </a:r>
                      <a:endParaRPr lang="en-GB" sz="36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u="sng" dirty="0" smtClean="0">
                          <a:solidFill>
                            <a:schemeClr val="tx1"/>
                          </a:solidFill>
                        </a:rPr>
                        <a:t>Original</a:t>
                      </a:r>
                      <a:r>
                        <a:rPr lang="en-GB" sz="3600" u="sng" baseline="0" dirty="0" smtClean="0">
                          <a:solidFill>
                            <a:schemeClr val="tx1"/>
                          </a:solidFill>
                        </a:rPr>
                        <a:t> cost</a:t>
                      </a:r>
                      <a:endParaRPr lang="en-GB" sz="36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u="sng" dirty="0" smtClean="0">
                          <a:solidFill>
                            <a:schemeClr val="tx1"/>
                          </a:solidFill>
                        </a:rPr>
                        <a:t>10% increase</a:t>
                      </a:r>
                      <a:endParaRPr lang="en-GB" sz="36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u="sng" dirty="0" smtClean="0">
                          <a:solidFill>
                            <a:schemeClr val="tx1"/>
                          </a:solidFill>
                        </a:rPr>
                        <a:t>New cost</a:t>
                      </a:r>
                      <a:endParaRPr lang="en-GB" sz="36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£195,500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£378,250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/>
              <a:t>The price of houses has </a:t>
            </a:r>
            <a:r>
              <a:rPr lang="en-GB" sz="2800" b="1" u="sng" dirty="0" smtClean="0">
                <a:solidFill>
                  <a:srgbClr val="7030A0"/>
                </a:solidFill>
              </a:rPr>
              <a:t>increased </a:t>
            </a:r>
            <a:r>
              <a:rPr lang="en-GB" sz="2800" b="1" u="sng" dirty="0" smtClean="0"/>
              <a:t>by 10% in the last year.</a:t>
            </a:r>
          </a:p>
          <a:p>
            <a:r>
              <a:rPr lang="en-GB" sz="2800" b="1" u="sng" dirty="0" smtClean="0"/>
              <a:t>Complete the table.</a:t>
            </a:r>
            <a:endParaRPr lang="en-GB" sz="2800" b="1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397000"/>
          <a:ext cx="9144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u="sng" dirty="0" smtClean="0">
                          <a:solidFill>
                            <a:schemeClr val="tx1"/>
                          </a:solidFill>
                        </a:rPr>
                        <a:t>House</a:t>
                      </a:r>
                      <a:endParaRPr lang="en-GB" sz="36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u="sng" dirty="0" smtClean="0">
                          <a:solidFill>
                            <a:schemeClr val="tx1"/>
                          </a:solidFill>
                        </a:rPr>
                        <a:t>Original</a:t>
                      </a:r>
                      <a:r>
                        <a:rPr lang="en-GB" sz="3600" u="sng" baseline="0" dirty="0" smtClean="0">
                          <a:solidFill>
                            <a:schemeClr val="tx1"/>
                          </a:solidFill>
                        </a:rPr>
                        <a:t> cost</a:t>
                      </a:r>
                      <a:endParaRPr lang="en-GB" sz="36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u="sng" dirty="0" smtClean="0">
                          <a:solidFill>
                            <a:schemeClr val="tx1"/>
                          </a:solidFill>
                        </a:rPr>
                        <a:t>10% increase</a:t>
                      </a:r>
                      <a:endParaRPr lang="en-GB" sz="36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u="sng" dirty="0" smtClean="0">
                          <a:solidFill>
                            <a:schemeClr val="tx1"/>
                          </a:solidFill>
                        </a:rPr>
                        <a:t>New cost</a:t>
                      </a:r>
                      <a:endParaRPr lang="en-GB" sz="36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£195,500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rgbClr val="FF0000"/>
                          </a:solidFill>
                        </a:rPr>
                        <a:t>£19,550</a:t>
                      </a:r>
                      <a:endParaRPr lang="en-GB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rgbClr val="7030A0"/>
                          </a:solidFill>
                        </a:rPr>
                        <a:t>£215,050</a:t>
                      </a:r>
                      <a:endParaRPr lang="en-GB" sz="36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£378,250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rgbClr val="FF0000"/>
                          </a:solidFill>
                        </a:rPr>
                        <a:t>£37,825</a:t>
                      </a:r>
                      <a:endParaRPr lang="en-GB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rgbClr val="7030A0"/>
                          </a:solidFill>
                        </a:rPr>
                        <a:t>£416,075</a:t>
                      </a:r>
                      <a:endParaRPr lang="en-GB" sz="36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DF67900-0B6D-458B-AFA1-02A8478A5CF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763FC1C-ABA0-47EC-BF99-490091CC8814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GB" sz="16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Speech Bubble: Rectangle with Corners Rounded 2">
            <a:extLst>
              <a:ext uri="{FF2B5EF4-FFF2-40B4-BE49-F238E27FC236}">
                <a16:creationId xmlns:a16="http://schemas.microsoft.com/office/drawing/2014/main" xmlns="" id="{B6DE2A98-E693-44D8-8BEF-0A14A78D56C5}"/>
              </a:ext>
            </a:extLst>
          </p:cNvPr>
          <p:cNvSpPr/>
          <p:nvPr/>
        </p:nvSpPr>
        <p:spPr>
          <a:xfrm>
            <a:off x="2319700" y="1507501"/>
            <a:ext cx="4504600" cy="1476195"/>
          </a:xfrm>
          <a:prstGeom prst="wedgeRoundRectCallout">
            <a:avLst>
              <a:gd name="adj1" fmla="val -20400"/>
              <a:gd name="adj2" fmla="val 75620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5% decrease in price from £30 means there is £1 off.</a:t>
            </a:r>
          </a:p>
        </p:txBody>
      </p:sp>
    </p:spTree>
    <p:extLst>
      <p:ext uri="{BB962C8B-B14F-4D97-AF65-F5344CB8AC3E}">
        <p14:creationId xmlns:p14="http://schemas.microsoft.com/office/powerpoint/2010/main" xmlns="" val="216221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DF67900-0B6D-458B-AFA1-02A8478A5CF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763FC1C-ABA0-47EC-BF99-490091CC8814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False. There is £1.50 off.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Speech Bubble: Rectangle with Corners Rounded 2">
            <a:extLst>
              <a:ext uri="{FF2B5EF4-FFF2-40B4-BE49-F238E27FC236}">
                <a16:creationId xmlns:a16="http://schemas.microsoft.com/office/drawing/2014/main" xmlns="" id="{B6DE2A98-E693-44D8-8BEF-0A14A78D56C5}"/>
              </a:ext>
            </a:extLst>
          </p:cNvPr>
          <p:cNvSpPr/>
          <p:nvPr/>
        </p:nvSpPr>
        <p:spPr>
          <a:xfrm>
            <a:off x="2319700" y="1507501"/>
            <a:ext cx="4504600" cy="1476195"/>
          </a:xfrm>
          <a:prstGeom prst="wedgeRoundRectCallout">
            <a:avLst>
              <a:gd name="adj1" fmla="val -20400"/>
              <a:gd name="adj2" fmla="val 75620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5% decrease in price from £30 means there is £1 off.</a:t>
            </a:r>
          </a:p>
        </p:txBody>
      </p:sp>
    </p:spTree>
    <p:extLst>
      <p:ext uri="{BB962C8B-B14F-4D97-AF65-F5344CB8AC3E}">
        <p14:creationId xmlns:p14="http://schemas.microsoft.com/office/powerpoint/2010/main" xmlns="" val="396162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477</Words>
  <Application>Microsoft Office PowerPoint</Application>
  <PresentationFormat>On-screen Show (4:3)</PresentationFormat>
  <Paragraphs>154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Gareth Hughes</cp:lastModifiedBy>
  <cp:revision>57</cp:revision>
  <cp:lastPrinted>2019-01-29T08:41:15Z</cp:lastPrinted>
  <dcterms:created xsi:type="dcterms:W3CDTF">2018-08-22T10:36:32Z</dcterms:created>
  <dcterms:modified xsi:type="dcterms:W3CDTF">2021-01-31T13:47:26Z</dcterms:modified>
</cp:coreProperties>
</file>