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1" r:id="rId3"/>
    <p:sldId id="282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67" r:id="rId1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80" d="100"/>
          <a:sy n="80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698265"/>
              </p:ext>
            </p:extLst>
          </p:nvPr>
        </p:nvGraphicFramePr>
        <p:xfrm>
          <a:off x="179512" y="1052736"/>
          <a:ext cx="8712968" cy="2889418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29.1.21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put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fractions, decimals and percentages (%) in size order.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understand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the meaning of ‘ascending’, ‘descending’, ‘increasing’ and ‘decreasing’.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2" descr="http://www.transum.org/software/SW/Starter_of_the_day/Images/Titles/FractionsDecimalsPercent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581128"/>
            <a:ext cx="6353175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753E522-E0C7-47B6-B2C4-F24B65E35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721154"/>
              </p:ext>
            </p:extLst>
          </p:nvPr>
        </p:nvGraphicFramePr>
        <p:xfrm>
          <a:off x="261564" y="1424459"/>
          <a:ext cx="4941708" cy="174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292">
                  <a:extLst>
                    <a:ext uri="{9D8B030D-6E8A-4147-A177-3AD203B41FA5}">
                      <a16:colId xmlns:a16="http://schemas.microsoft.com/office/drawing/2014/main" val="3189689376"/>
                    </a:ext>
                  </a:extLst>
                </a:gridCol>
                <a:gridCol w="1621327">
                  <a:extLst>
                    <a:ext uri="{9D8B030D-6E8A-4147-A177-3AD203B41FA5}">
                      <a16:colId xmlns:a16="http://schemas.microsoft.com/office/drawing/2014/main" val="93697636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606254060"/>
                    </a:ext>
                  </a:extLst>
                </a:gridCol>
                <a:gridCol w="679089">
                  <a:extLst>
                    <a:ext uri="{9D8B030D-6E8A-4147-A177-3AD203B41FA5}">
                      <a16:colId xmlns:a16="http://schemas.microsoft.com/office/drawing/2014/main" val="1988737885"/>
                    </a:ext>
                  </a:extLst>
                </a:gridCol>
              </a:tblGrid>
              <a:tr h="874422">
                <a:tc rowSpan="2">
                  <a:txBody>
                    <a:bodyPr/>
                    <a:lstStyle/>
                    <a:p>
                      <a:pPr algn="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A)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GB" sz="36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455631"/>
                  </a:ext>
                </a:extLst>
              </a:tr>
              <a:tr h="8744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0381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25207D4-F7CF-485A-B4A8-541C590BC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72348"/>
              </p:ext>
            </p:extLst>
          </p:nvPr>
        </p:nvGraphicFramePr>
        <p:xfrm>
          <a:off x="368653" y="3022600"/>
          <a:ext cx="5354990" cy="1748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292">
                  <a:extLst>
                    <a:ext uri="{9D8B030D-6E8A-4147-A177-3AD203B41FA5}">
                      <a16:colId xmlns:a16="http://schemas.microsoft.com/office/drawing/2014/main" val="3189689376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36976368"/>
                    </a:ext>
                  </a:extLst>
                </a:gridCol>
                <a:gridCol w="1188406">
                  <a:extLst>
                    <a:ext uri="{9D8B030D-6E8A-4147-A177-3AD203B41FA5}">
                      <a16:colId xmlns:a16="http://schemas.microsoft.com/office/drawing/2014/main" val="1606254060"/>
                    </a:ext>
                  </a:extLst>
                </a:gridCol>
                <a:gridCol w="1273292">
                  <a:extLst>
                    <a:ext uri="{9D8B030D-6E8A-4147-A177-3AD203B41FA5}">
                      <a16:colId xmlns:a16="http://schemas.microsoft.com/office/drawing/2014/main" val="1988737885"/>
                    </a:ext>
                  </a:extLst>
                </a:gridCol>
              </a:tblGrid>
              <a:tr h="1748842">
                <a:tc>
                  <a:txBody>
                    <a:bodyPr/>
                    <a:lstStyle/>
                    <a:p>
                      <a:pPr algn="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B)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4556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328AD75-BAEC-4616-B99C-7A59DB26DEB4}"/>
              </a:ext>
            </a:extLst>
          </p:cNvPr>
          <p:cNvSpPr txBox="1"/>
          <p:nvPr/>
        </p:nvSpPr>
        <p:spPr>
          <a:xfrm>
            <a:off x="5808406" y="1953748"/>
            <a:ext cx="245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False; &lt;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191785-09BE-472E-9293-C9B0960F31D8}"/>
              </a:ext>
            </a:extLst>
          </p:cNvPr>
          <p:cNvSpPr txBox="1"/>
          <p:nvPr/>
        </p:nvSpPr>
        <p:spPr>
          <a:xfrm>
            <a:off x="5808406" y="3551888"/>
            <a:ext cx="245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1506972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values are in order from smallest to largest. Which percentage completes the sequence?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79ECB1D-90C8-49A1-9168-DA249D2DF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83244"/>
              </p:ext>
            </p:extLst>
          </p:nvPr>
        </p:nvGraphicFramePr>
        <p:xfrm>
          <a:off x="643482" y="2014366"/>
          <a:ext cx="7597476" cy="1685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444">
                  <a:extLst>
                    <a:ext uri="{9D8B030D-6E8A-4147-A177-3AD203B41FA5}">
                      <a16:colId xmlns:a16="http://schemas.microsoft.com/office/drawing/2014/main" val="564916982"/>
                    </a:ext>
                  </a:extLst>
                </a:gridCol>
                <a:gridCol w="587661">
                  <a:extLst>
                    <a:ext uri="{9D8B030D-6E8A-4147-A177-3AD203B41FA5}">
                      <a16:colId xmlns:a16="http://schemas.microsoft.com/office/drawing/2014/main" val="1957711955"/>
                    </a:ext>
                  </a:extLst>
                </a:gridCol>
                <a:gridCol w="1738242">
                  <a:extLst>
                    <a:ext uri="{9D8B030D-6E8A-4147-A177-3AD203B41FA5}">
                      <a16:colId xmlns:a16="http://schemas.microsoft.com/office/drawing/2014/main" val="1551789238"/>
                    </a:ext>
                  </a:extLst>
                </a:gridCol>
                <a:gridCol w="587661">
                  <a:extLst>
                    <a:ext uri="{9D8B030D-6E8A-4147-A177-3AD203B41FA5}">
                      <a16:colId xmlns:a16="http://schemas.microsoft.com/office/drawing/2014/main" val="2667899580"/>
                    </a:ext>
                  </a:extLst>
                </a:gridCol>
                <a:gridCol w="1677444">
                  <a:extLst>
                    <a:ext uri="{9D8B030D-6E8A-4147-A177-3AD203B41FA5}">
                      <a16:colId xmlns:a16="http://schemas.microsoft.com/office/drawing/2014/main" val="763181280"/>
                    </a:ext>
                  </a:extLst>
                </a:gridCol>
                <a:gridCol w="610040">
                  <a:extLst>
                    <a:ext uri="{9D8B030D-6E8A-4147-A177-3AD203B41FA5}">
                      <a16:colId xmlns:a16="http://schemas.microsoft.com/office/drawing/2014/main" val="407364326"/>
                    </a:ext>
                  </a:extLst>
                </a:gridCol>
                <a:gridCol w="718984">
                  <a:extLst>
                    <a:ext uri="{9D8B030D-6E8A-4147-A177-3AD203B41FA5}">
                      <a16:colId xmlns:a16="http://schemas.microsoft.com/office/drawing/2014/main" val="2332498033"/>
                    </a:ext>
                  </a:extLst>
                </a:gridCol>
              </a:tblGrid>
              <a:tr h="842893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0.18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4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440465"/>
                  </a:ext>
                </a:extLst>
              </a:tr>
              <a:tr h="8428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9662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28D9124-810C-4B7D-ADD4-D3BFC64E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44338"/>
              </p:ext>
            </p:extLst>
          </p:nvPr>
        </p:nvGraphicFramePr>
        <p:xfrm>
          <a:off x="2094267" y="4711217"/>
          <a:ext cx="4955466" cy="102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259">
                  <a:extLst>
                    <a:ext uri="{9D8B030D-6E8A-4147-A177-3AD203B41FA5}">
                      <a16:colId xmlns:a16="http://schemas.microsoft.com/office/drawing/2014/main" val="564916982"/>
                    </a:ext>
                  </a:extLst>
                </a:gridCol>
                <a:gridCol w="395045">
                  <a:extLst>
                    <a:ext uri="{9D8B030D-6E8A-4147-A177-3AD203B41FA5}">
                      <a16:colId xmlns:a16="http://schemas.microsoft.com/office/drawing/2014/main" val="476412452"/>
                    </a:ext>
                  </a:extLst>
                </a:gridCol>
                <a:gridCol w="1335259">
                  <a:extLst>
                    <a:ext uri="{9D8B030D-6E8A-4147-A177-3AD203B41FA5}">
                      <a16:colId xmlns:a16="http://schemas.microsoft.com/office/drawing/2014/main" val="1551789238"/>
                    </a:ext>
                  </a:extLst>
                </a:gridCol>
                <a:gridCol w="513561">
                  <a:extLst>
                    <a:ext uri="{9D8B030D-6E8A-4147-A177-3AD203B41FA5}">
                      <a16:colId xmlns:a16="http://schemas.microsoft.com/office/drawing/2014/main" val="2880568055"/>
                    </a:ext>
                  </a:extLst>
                </a:gridCol>
                <a:gridCol w="1376342">
                  <a:extLst>
                    <a:ext uri="{9D8B030D-6E8A-4147-A177-3AD203B41FA5}">
                      <a16:colId xmlns:a16="http://schemas.microsoft.com/office/drawing/2014/main" val="763181280"/>
                    </a:ext>
                  </a:extLst>
                </a:gridCol>
              </a:tblGrid>
              <a:tr h="1027122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40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17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values are in order from smallest to largest. Which percentage completes the sequence?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79ECB1D-90C8-49A1-9168-DA249D2DF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89443"/>
              </p:ext>
            </p:extLst>
          </p:nvPr>
        </p:nvGraphicFramePr>
        <p:xfrm>
          <a:off x="643482" y="2014366"/>
          <a:ext cx="7597476" cy="1685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444">
                  <a:extLst>
                    <a:ext uri="{9D8B030D-6E8A-4147-A177-3AD203B41FA5}">
                      <a16:colId xmlns:a16="http://schemas.microsoft.com/office/drawing/2014/main" val="564916982"/>
                    </a:ext>
                  </a:extLst>
                </a:gridCol>
                <a:gridCol w="587661">
                  <a:extLst>
                    <a:ext uri="{9D8B030D-6E8A-4147-A177-3AD203B41FA5}">
                      <a16:colId xmlns:a16="http://schemas.microsoft.com/office/drawing/2014/main" val="1957711955"/>
                    </a:ext>
                  </a:extLst>
                </a:gridCol>
                <a:gridCol w="1738242">
                  <a:extLst>
                    <a:ext uri="{9D8B030D-6E8A-4147-A177-3AD203B41FA5}">
                      <a16:colId xmlns:a16="http://schemas.microsoft.com/office/drawing/2014/main" val="1551789238"/>
                    </a:ext>
                  </a:extLst>
                </a:gridCol>
                <a:gridCol w="587661">
                  <a:extLst>
                    <a:ext uri="{9D8B030D-6E8A-4147-A177-3AD203B41FA5}">
                      <a16:colId xmlns:a16="http://schemas.microsoft.com/office/drawing/2014/main" val="2667899580"/>
                    </a:ext>
                  </a:extLst>
                </a:gridCol>
                <a:gridCol w="1677444">
                  <a:extLst>
                    <a:ext uri="{9D8B030D-6E8A-4147-A177-3AD203B41FA5}">
                      <a16:colId xmlns:a16="http://schemas.microsoft.com/office/drawing/2014/main" val="763181280"/>
                    </a:ext>
                  </a:extLst>
                </a:gridCol>
                <a:gridCol w="610040">
                  <a:extLst>
                    <a:ext uri="{9D8B030D-6E8A-4147-A177-3AD203B41FA5}">
                      <a16:colId xmlns:a16="http://schemas.microsoft.com/office/drawing/2014/main" val="407364326"/>
                    </a:ext>
                  </a:extLst>
                </a:gridCol>
                <a:gridCol w="718984">
                  <a:extLst>
                    <a:ext uri="{9D8B030D-6E8A-4147-A177-3AD203B41FA5}">
                      <a16:colId xmlns:a16="http://schemas.microsoft.com/office/drawing/2014/main" val="2332498033"/>
                    </a:ext>
                  </a:extLst>
                </a:gridCol>
              </a:tblGrid>
              <a:tr h="842893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0.18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4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440465"/>
                  </a:ext>
                </a:extLst>
              </a:tr>
              <a:tr h="8428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9662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28D9124-810C-4B7D-ADD4-D3BFC64E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841003"/>
              </p:ext>
            </p:extLst>
          </p:nvPr>
        </p:nvGraphicFramePr>
        <p:xfrm>
          <a:off x="2094267" y="4711217"/>
          <a:ext cx="4955466" cy="102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259">
                  <a:extLst>
                    <a:ext uri="{9D8B030D-6E8A-4147-A177-3AD203B41FA5}">
                      <a16:colId xmlns:a16="http://schemas.microsoft.com/office/drawing/2014/main" val="564916982"/>
                    </a:ext>
                  </a:extLst>
                </a:gridCol>
                <a:gridCol w="395045">
                  <a:extLst>
                    <a:ext uri="{9D8B030D-6E8A-4147-A177-3AD203B41FA5}">
                      <a16:colId xmlns:a16="http://schemas.microsoft.com/office/drawing/2014/main" val="476412452"/>
                    </a:ext>
                  </a:extLst>
                </a:gridCol>
                <a:gridCol w="1335259">
                  <a:extLst>
                    <a:ext uri="{9D8B030D-6E8A-4147-A177-3AD203B41FA5}">
                      <a16:colId xmlns:a16="http://schemas.microsoft.com/office/drawing/2014/main" val="1551789238"/>
                    </a:ext>
                  </a:extLst>
                </a:gridCol>
                <a:gridCol w="513561">
                  <a:extLst>
                    <a:ext uri="{9D8B030D-6E8A-4147-A177-3AD203B41FA5}">
                      <a16:colId xmlns:a16="http://schemas.microsoft.com/office/drawing/2014/main" val="2880568055"/>
                    </a:ext>
                  </a:extLst>
                </a:gridCol>
                <a:gridCol w="1376342">
                  <a:extLst>
                    <a:ext uri="{9D8B030D-6E8A-4147-A177-3AD203B41FA5}">
                      <a16:colId xmlns:a16="http://schemas.microsoft.com/office/drawing/2014/main" val="763181280"/>
                    </a:ext>
                  </a:extLst>
                </a:gridCol>
              </a:tblGrid>
              <a:tr h="1027122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40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105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Insert the values in to the boxes to make this statement correct.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BDAB12B-76B2-41FF-B8F1-15A9BB57B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36177"/>
              </p:ext>
            </p:extLst>
          </p:nvPr>
        </p:nvGraphicFramePr>
        <p:xfrm>
          <a:off x="1701089" y="2117117"/>
          <a:ext cx="5741821" cy="136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099">
                  <a:extLst>
                    <a:ext uri="{9D8B030D-6E8A-4147-A177-3AD203B41FA5}">
                      <a16:colId xmlns:a16="http://schemas.microsoft.com/office/drawing/2014/main" val="1548857847"/>
                    </a:ext>
                  </a:extLst>
                </a:gridCol>
                <a:gridCol w="820262">
                  <a:extLst>
                    <a:ext uri="{9D8B030D-6E8A-4147-A177-3AD203B41FA5}">
                      <a16:colId xmlns:a16="http://schemas.microsoft.com/office/drawing/2014/main" val="2241583335"/>
                    </a:ext>
                  </a:extLst>
                </a:gridCol>
                <a:gridCol w="1367099">
                  <a:extLst>
                    <a:ext uri="{9D8B030D-6E8A-4147-A177-3AD203B41FA5}">
                      <a16:colId xmlns:a16="http://schemas.microsoft.com/office/drawing/2014/main" val="2216750691"/>
                    </a:ext>
                  </a:extLst>
                </a:gridCol>
                <a:gridCol w="820262">
                  <a:extLst>
                    <a:ext uri="{9D8B030D-6E8A-4147-A177-3AD203B41FA5}">
                      <a16:colId xmlns:a16="http://schemas.microsoft.com/office/drawing/2014/main" val="2316929395"/>
                    </a:ext>
                  </a:extLst>
                </a:gridCol>
                <a:gridCol w="1367099">
                  <a:extLst>
                    <a:ext uri="{9D8B030D-6E8A-4147-A177-3AD203B41FA5}">
                      <a16:colId xmlns:a16="http://schemas.microsoft.com/office/drawing/2014/main" val="913716760"/>
                    </a:ext>
                  </a:extLst>
                </a:gridCol>
              </a:tblGrid>
              <a:tr h="1367099">
                <a:tc>
                  <a:txBody>
                    <a:bodyPr/>
                    <a:lstStyle/>
                    <a:p>
                      <a:pPr algn="ctr"/>
                      <a:endParaRPr lang="en-GB" sz="4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56880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1548477-0007-462D-9CE4-C779F82EF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09619"/>
              </p:ext>
            </p:extLst>
          </p:nvPr>
        </p:nvGraphicFramePr>
        <p:xfrm>
          <a:off x="2135451" y="4279900"/>
          <a:ext cx="4361582" cy="1242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093">
                  <a:extLst>
                    <a:ext uri="{9D8B030D-6E8A-4147-A177-3AD203B41FA5}">
                      <a16:colId xmlns:a16="http://schemas.microsoft.com/office/drawing/2014/main" val="1551789238"/>
                    </a:ext>
                  </a:extLst>
                </a:gridCol>
                <a:gridCol w="1720056">
                  <a:extLst>
                    <a:ext uri="{9D8B030D-6E8A-4147-A177-3AD203B41FA5}">
                      <a16:colId xmlns:a16="http://schemas.microsoft.com/office/drawing/2014/main" val="76318128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7364326"/>
                    </a:ext>
                  </a:extLst>
                </a:gridCol>
                <a:gridCol w="491433">
                  <a:extLst>
                    <a:ext uri="{9D8B030D-6E8A-4147-A177-3AD203B41FA5}">
                      <a16:colId xmlns:a16="http://schemas.microsoft.com/office/drawing/2014/main" val="2332498033"/>
                    </a:ext>
                  </a:extLst>
                </a:gridCol>
              </a:tblGrid>
              <a:tr h="621428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56%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440465"/>
                  </a:ext>
                </a:extLst>
              </a:tr>
              <a:tr h="6214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966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249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Insert the values in to the boxes to make this statement correct.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BDAB12B-76B2-41FF-B8F1-15A9BB57B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453414"/>
              </p:ext>
            </p:extLst>
          </p:nvPr>
        </p:nvGraphicFramePr>
        <p:xfrm>
          <a:off x="1701089" y="2117117"/>
          <a:ext cx="5741821" cy="136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099">
                  <a:extLst>
                    <a:ext uri="{9D8B030D-6E8A-4147-A177-3AD203B41FA5}">
                      <a16:colId xmlns:a16="http://schemas.microsoft.com/office/drawing/2014/main" val="1548857847"/>
                    </a:ext>
                  </a:extLst>
                </a:gridCol>
                <a:gridCol w="820262">
                  <a:extLst>
                    <a:ext uri="{9D8B030D-6E8A-4147-A177-3AD203B41FA5}">
                      <a16:colId xmlns:a16="http://schemas.microsoft.com/office/drawing/2014/main" val="2241583335"/>
                    </a:ext>
                  </a:extLst>
                </a:gridCol>
                <a:gridCol w="1367099">
                  <a:extLst>
                    <a:ext uri="{9D8B030D-6E8A-4147-A177-3AD203B41FA5}">
                      <a16:colId xmlns:a16="http://schemas.microsoft.com/office/drawing/2014/main" val="2216750691"/>
                    </a:ext>
                  </a:extLst>
                </a:gridCol>
                <a:gridCol w="820262">
                  <a:extLst>
                    <a:ext uri="{9D8B030D-6E8A-4147-A177-3AD203B41FA5}">
                      <a16:colId xmlns:a16="http://schemas.microsoft.com/office/drawing/2014/main" val="2316929395"/>
                    </a:ext>
                  </a:extLst>
                </a:gridCol>
                <a:gridCol w="1367099">
                  <a:extLst>
                    <a:ext uri="{9D8B030D-6E8A-4147-A177-3AD203B41FA5}">
                      <a16:colId xmlns:a16="http://schemas.microsoft.com/office/drawing/2014/main" val="913716760"/>
                    </a:ext>
                  </a:extLst>
                </a:gridCol>
              </a:tblGrid>
              <a:tr h="1367099">
                <a:tc>
                  <a:txBody>
                    <a:bodyPr/>
                    <a:lstStyle/>
                    <a:p>
                      <a:pPr algn="ctr"/>
                      <a:endParaRPr lang="en-GB" sz="4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0.74</a:t>
                      </a:r>
                      <a:endParaRPr lang="en-GB" sz="2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56880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1548477-0007-462D-9CE4-C779F82EF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525490"/>
              </p:ext>
            </p:extLst>
          </p:nvPr>
        </p:nvGraphicFramePr>
        <p:xfrm>
          <a:off x="2135451" y="4279900"/>
          <a:ext cx="4361582" cy="1242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093">
                  <a:extLst>
                    <a:ext uri="{9D8B030D-6E8A-4147-A177-3AD203B41FA5}">
                      <a16:colId xmlns:a16="http://schemas.microsoft.com/office/drawing/2014/main" val="1551789238"/>
                    </a:ext>
                  </a:extLst>
                </a:gridCol>
                <a:gridCol w="1720056">
                  <a:extLst>
                    <a:ext uri="{9D8B030D-6E8A-4147-A177-3AD203B41FA5}">
                      <a16:colId xmlns:a16="http://schemas.microsoft.com/office/drawing/2014/main" val="76318128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7364326"/>
                    </a:ext>
                  </a:extLst>
                </a:gridCol>
                <a:gridCol w="491433">
                  <a:extLst>
                    <a:ext uri="{9D8B030D-6E8A-4147-A177-3AD203B41FA5}">
                      <a16:colId xmlns:a16="http://schemas.microsoft.com/office/drawing/2014/main" val="2332498033"/>
                    </a:ext>
                  </a:extLst>
                </a:gridCol>
              </a:tblGrid>
              <a:tr h="621428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56%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440465"/>
                  </a:ext>
                </a:extLst>
              </a:tr>
              <a:tr h="6214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9662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61CD3E4-6FA4-44E7-9DAF-B6D8F78D245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35451" y="2204921"/>
          <a:ext cx="491433" cy="119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33">
                  <a:extLst>
                    <a:ext uri="{9D8B030D-6E8A-4147-A177-3AD203B41FA5}">
                      <a16:colId xmlns:a16="http://schemas.microsoft.com/office/drawing/2014/main" val="2332498033"/>
                    </a:ext>
                  </a:extLst>
                </a:gridCol>
              </a:tblGrid>
              <a:tr h="595745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8440465"/>
                  </a:ext>
                </a:extLst>
              </a:tr>
              <a:tr h="595745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966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398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Max has put these fractions, decimals and percentages in order from smallest to largest.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BD002A1F-E462-46FB-AC2C-DCD6E8BA0C4D}"/>
              </a:ext>
            </a:extLst>
          </p:cNvPr>
          <p:cNvSpPr/>
          <p:nvPr/>
        </p:nvSpPr>
        <p:spPr>
          <a:xfrm>
            <a:off x="1448898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0.9</a:t>
            </a:r>
          </a:p>
        </p:txBody>
      </p:sp>
      <p:sp>
        <p:nvSpPr>
          <p:cNvPr id="9" name="Rounded Rectangle 20">
            <a:extLst>
              <a:ext uri="{FF2B5EF4-FFF2-40B4-BE49-F238E27FC236}">
                <a16:creationId xmlns:a16="http://schemas.microsoft.com/office/drawing/2014/main" id="{EA7140FD-0728-49AD-834E-E5677F037019}"/>
              </a:ext>
            </a:extLst>
          </p:cNvPr>
          <p:cNvSpPr/>
          <p:nvPr/>
        </p:nvSpPr>
        <p:spPr>
          <a:xfrm>
            <a:off x="3072760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ounded Rectangle 24">
            <a:extLst>
              <a:ext uri="{FF2B5EF4-FFF2-40B4-BE49-F238E27FC236}">
                <a16:creationId xmlns:a16="http://schemas.microsoft.com/office/drawing/2014/main" id="{2D2F38A0-74BE-4065-AC8D-73A8D0ACF9FE}"/>
              </a:ext>
            </a:extLst>
          </p:cNvPr>
          <p:cNvSpPr/>
          <p:nvPr/>
        </p:nvSpPr>
        <p:spPr>
          <a:xfrm>
            <a:off x="6320483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57%</a:t>
            </a:r>
          </a:p>
        </p:txBody>
      </p:sp>
      <p:sp>
        <p:nvSpPr>
          <p:cNvPr id="11" name="Rounded Rectangle 25">
            <a:extLst>
              <a:ext uri="{FF2B5EF4-FFF2-40B4-BE49-F238E27FC236}">
                <a16:creationId xmlns:a16="http://schemas.microsoft.com/office/drawing/2014/main" id="{9BE03834-BB10-4311-919B-FF4EB6D945EF}"/>
              </a:ext>
            </a:extLst>
          </p:cNvPr>
          <p:cNvSpPr/>
          <p:nvPr/>
        </p:nvSpPr>
        <p:spPr>
          <a:xfrm>
            <a:off x="4696622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0.72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1C70963-7BF5-4F41-833D-D1DFFC815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5640"/>
              </p:ext>
            </p:extLst>
          </p:nvPr>
        </p:nvGraphicFramePr>
        <p:xfrm>
          <a:off x="3559067" y="2263444"/>
          <a:ext cx="382658" cy="98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8">
                  <a:extLst>
                    <a:ext uri="{9D8B030D-6E8A-4147-A177-3AD203B41FA5}">
                      <a16:colId xmlns:a16="http://schemas.microsoft.com/office/drawing/2014/main" val="2931105210"/>
                    </a:ext>
                  </a:extLst>
                </a:gridCol>
              </a:tblGrid>
              <a:tr h="490884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656911"/>
                  </a:ext>
                </a:extLst>
              </a:tr>
              <a:tr h="490884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60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Max has put these fractions, decimals and percentages in order from smallest to largest.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Max is incorrect because 0.9 is equivalent to 90% so it is the greatest and      is equivalent to 12.5% so it is the smallest.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correct order is      , 57%, 0.72 and 0.9. 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BD002A1F-E462-46FB-AC2C-DCD6E8BA0C4D}"/>
              </a:ext>
            </a:extLst>
          </p:cNvPr>
          <p:cNvSpPr/>
          <p:nvPr/>
        </p:nvSpPr>
        <p:spPr>
          <a:xfrm>
            <a:off x="1448898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0.9</a:t>
            </a:r>
          </a:p>
        </p:txBody>
      </p:sp>
      <p:sp>
        <p:nvSpPr>
          <p:cNvPr id="9" name="Rounded Rectangle 20">
            <a:extLst>
              <a:ext uri="{FF2B5EF4-FFF2-40B4-BE49-F238E27FC236}">
                <a16:creationId xmlns:a16="http://schemas.microsoft.com/office/drawing/2014/main" id="{EA7140FD-0728-49AD-834E-E5677F037019}"/>
              </a:ext>
            </a:extLst>
          </p:cNvPr>
          <p:cNvSpPr/>
          <p:nvPr/>
        </p:nvSpPr>
        <p:spPr>
          <a:xfrm>
            <a:off x="3072760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ounded Rectangle 24">
            <a:extLst>
              <a:ext uri="{FF2B5EF4-FFF2-40B4-BE49-F238E27FC236}">
                <a16:creationId xmlns:a16="http://schemas.microsoft.com/office/drawing/2014/main" id="{2D2F38A0-74BE-4065-AC8D-73A8D0ACF9FE}"/>
              </a:ext>
            </a:extLst>
          </p:cNvPr>
          <p:cNvSpPr/>
          <p:nvPr/>
        </p:nvSpPr>
        <p:spPr>
          <a:xfrm>
            <a:off x="6320483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57%</a:t>
            </a:r>
          </a:p>
        </p:txBody>
      </p:sp>
      <p:sp>
        <p:nvSpPr>
          <p:cNvPr id="11" name="Rounded Rectangle 25">
            <a:extLst>
              <a:ext uri="{FF2B5EF4-FFF2-40B4-BE49-F238E27FC236}">
                <a16:creationId xmlns:a16="http://schemas.microsoft.com/office/drawing/2014/main" id="{9BE03834-BB10-4311-919B-FF4EB6D945EF}"/>
              </a:ext>
            </a:extLst>
          </p:cNvPr>
          <p:cNvSpPr/>
          <p:nvPr/>
        </p:nvSpPr>
        <p:spPr>
          <a:xfrm>
            <a:off x="4696622" y="2073561"/>
            <a:ext cx="1355273" cy="13554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0.72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1C70963-7BF5-4F41-833D-D1DFFC815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472922"/>
              </p:ext>
            </p:extLst>
          </p:nvPr>
        </p:nvGraphicFramePr>
        <p:xfrm>
          <a:off x="3559067" y="2263444"/>
          <a:ext cx="382658" cy="98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8">
                  <a:extLst>
                    <a:ext uri="{9D8B030D-6E8A-4147-A177-3AD203B41FA5}">
                      <a16:colId xmlns:a16="http://schemas.microsoft.com/office/drawing/2014/main" val="2931105210"/>
                    </a:ext>
                  </a:extLst>
                </a:gridCol>
              </a:tblGrid>
              <a:tr h="490884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656911"/>
                  </a:ext>
                </a:extLst>
              </a:tr>
              <a:tr h="490884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60349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DB89747-404C-4816-9291-BA828ECC3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661222"/>
              </p:ext>
            </p:extLst>
          </p:nvPr>
        </p:nvGraphicFramePr>
        <p:xfrm>
          <a:off x="2813696" y="5653601"/>
          <a:ext cx="26136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60">
                  <a:extLst>
                    <a:ext uri="{9D8B030D-6E8A-4147-A177-3AD203B41FA5}">
                      <a16:colId xmlns:a16="http://schemas.microsoft.com/office/drawing/2014/main" val="293110521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6569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60349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A22FF76-C0C3-4130-BC3B-4A22EA8E5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85003"/>
              </p:ext>
            </p:extLst>
          </p:nvPr>
        </p:nvGraphicFramePr>
        <p:xfrm>
          <a:off x="920466" y="5236257"/>
          <a:ext cx="26136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60">
                  <a:extLst>
                    <a:ext uri="{9D8B030D-6E8A-4147-A177-3AD203B41FA5}">
                      <a16:colId xmlns:a16="http://schemas.microsoft.com/office/drawing/2014/main" val="293110521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6569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60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220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788024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Fractions of amounts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4355976" cy="646331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1/8 of 72 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4355976" cy="646331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¼ of 320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04864"/>
            <a:ext cx="435597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2/7 of 63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96952"/>
            <a:ext cx="435597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3/5 of 150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789040"/>
            <a:ext cx="4355976" cy="646331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7/9 of 99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581128"/>
            <a:ext cx="435597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4/8 of 25</a:t>
            </a:r>
            <a:endParaRPr lang="en-GB" sz="3600" dirty="0"/>
          </a:p>
        </p:txBody>
      </p:sp>
      <p:sp>
        <p:nvSpPr>
          <p:cNvPr id="10" name="Rectangle 9"/>
          <p:cNvSpPr/>
          <p:nvPr/>
        </p:nvSpPr>
        <p:spPr>
          <a:xfrm>
            <a:off x="4355976" y="0"/>
            <a:ext cx="4788024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%</a:t>
            </a:r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of amounts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620688"/>
            <a:ext cx="4572000" cy="646331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50% of 72 </a:t>
            </a:r>
            <a:endParaRPr lang="en-GB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412776"/>
            <a:ext cx="4572000" cy="646331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50% of 9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2204864"/>
            <a:ext cx="4572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25% of 36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2996952"/>
            <a:ext cx="4572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75% of 200</a:t>
            </a:r>
            <a:endParaRPr lang="en-GB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3789040"/>
            <a:ext cx="4572000" cy="646331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+mj-lt"/>
              </a:rPr>
              <a:t>20% of 16</a:t>
            </a:r>
            <a:endParaRPr lang="en-GB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581128"/>
            <a:ext cx="4572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85% of 300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6370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300" dirty="0" smtClean="0">
                <a:latin typeface="Comic Sans MS" pitchFamily="66" charset="0"/>
              </a:rPr>
              <a:t>1)</a:t>
            </a:r>
            <a:r>
              <a:rPr lang="en-GB" sz="40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31   744</a:t>
            </a:r>
            <a:r>
              <a:rPr lang="en-GB" sz="2300" dirty="0" smtClean="0">
                <a:latin typeface="Comic Sans MS" pitchFamily="66" charset="0"/>
              </a:rPr>
              <a:t>  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2)  </a:t>
            </a:r>
            <a:r>
              <a:rPr lang="en-GB" sz="2800" dirty="0" smtClean="0">
                <a:latin typeface="Comic Sans MS" pitchFamily="66" charset="0"/>
              </a:rPr>
              <a:t>80 x 200 = _____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omic Sans MS" pitchFamily="66" charset="0"/>
              </a:rPr>
              <a:t>819 </a:t>
            </a:r>
            <a:r>
              <a:rPr lang="en-GB" sz="2800" dirty="0" smtClean="0">
                <a:latin typeface="Comic Sans MS"/>
              </a:rPr>
              <a:t>÷ 7 = ____</a:t>
            </a:r>
            <a:endParaRPr lang="en-GB" sz="2300" u="sng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4)  </a:t>
            </a:r>
            <a:r>
              <a:rPr lang="en-GB" sz="2800" dirty="0" smtClean="0">
                <a:latin typeface="Comic Sans MS" pitchFamily="66" charset="0"/>
              </a:rPr>
              <a:t>0.04 </a:t>
            </a:r>
            <a:r>
              <a:rPr lang="en-GB" sz="2800" dirty="0" smtClean="0">
                <a:latin typeface="Comic Sans MS"/>
              </a:rPr>
              <a:t>÷ 10 = ____</a:t>
            </a:r>
            <a:r>
              <a:rPr lang="en-GB" sz="2300" dirty="0" smtClean="0">
                <a:latin typeface="Comic Sans MS" pitchFamily="66" charset="0"/>
              </a:rPr>
              <a:t> 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5)  </a:t>
            </a:r>
            <a:r>
              <a:rPr lang="en-GB" sz="2800" dirty="0" smtClean="0">
                <a:latin typeface="Comic Sans MS" pitchFamily="66" charset="0"/>
              </a:rPr>
              <a:t>10 x 817 = _____</a:t>
            </a: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5 – 1.72 = _____</a:t>
            </a:r>
          </a:p>
          <a:p>
            <a:pPr marL="514350" indent="-514350">
              <a:buAutoNum type="arabicParenR" startAt="6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7,113 </a:t>
            </a:r>
          </a:p>
          <a:p>
            <a:pPr marL="514350" indent="-514350"/>
            <a:r>
              <a:rPr lang="en-GB" sz="2800" dirty="0" smtClean="0">
                <a:latin typeface="Comic Sans MS" pitchFamily="66" charset="0"/>
              </a:rPr>
              <a:t>   </a:t>
            </a:r>
            <a:r>
              <a:rPr lang="en-GB" sz="2800" u="sng" dirty="0" smtClean="0">
                <a:latin typeface="Comic Sans MS" pitchFamily="66" charset="0"/>
              </a:rPr>
              <a:t>x    92  </a:t>
            </a:r>
          </a:p>
          <a:p>
            <a:pPr marL="514350" indent="-514350"/>
            <a:r>
              <a:rPr lang="en-GB" sz="2800" dirty="0" smtClean="0">
                <a:latin typeface="Comic Sans MS" pitchFamily="66" charset="0"/>
              </a:rPr>
              <a:t>   _____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71600" y="6206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71600" y="62068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6370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300" dirty="0" smtClean="0">
                <a:latin typeface="Comic Sans MS" pitchFamily="66" charset="0"/>
              </a:rPr>
              <a:t>1)</a:t>
            </a:r>
            <a:r>
              <a:rPr lang="en-GB" sz="40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713</a:t>
            </a:r>
            <a:r>
              <a:rPr lang="en-GB" sz="2300" dirty="0" smtClean="0">
                <a:latin typeface="Comic Sans MS" pitchFamily="66" charset="0"/>
              </a:rPr>
              <a:t>  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2)  </a:t>
            </a:r>
            <a:r>
              <a:rPr lang="en-GB" sz="2800" dirty="0" smtClean="0">
                <a:latin typeface="Comic Sans MS" pitchFamily="66" charset="0"/>
              </a:rPr>
              <a:t>80 x 200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16,000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omic Sans MS" pitchFamily="66" charset="0"/>
              </a:rPr>
              <a:t>819 </a:t>
            </a:r>
            <a:r>
              <a:rPr lang="en-GB" sz="2800" dirty="0" smtClean="0">
                <a:latin typeface="Comic Sans MS"/>
              </a:rPr>
              <a:t>÷ 7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117</a:t>
            </a:r>
            <a:endParaRPr lang="en-GB" sz="23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4)  </a:t>
            </a:r>
            <a:r>
              <a:rPr lang="en-GB" sz="2800" dirty="0" smtClean="0">
                <a:latin typeface="Comic Sans MS" pitchFamily="66" charset="0"/>
              </a:rPr>
              <a:t>0.04 </a:t>
            </a:r>
            <a:r>
              <a:rPr lang="en-GB" sz="2800" dirty="0" smtClean="0">
                <a:latin typeface="Comic Sans MS"/>
              </a:rPr>
              <a:t>÷ 10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0.004</a:t>
            </a:r>
            <a:r>
              <a:rPr lang="en-GB" sz="2300" dirty="0" smtClean="0">
                <a:latin typeface="Comic Sans MS" pitchFamily="66" charset="0"/>
              </a:rPr>
              <a:t> 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5)  </a:t>
            </a:r>
            <a:r>
              <a:rPr lang="en-GB" sz="2800" dirty="0" smtClean="0">
                <a:latin typeface="Comic Sans MS" pitchFamily="66" charset="0"/>
              </a:rPr>
              <a:t>10 x 817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8,170</a:t>
            </a:r>
            <a:endParaRPr lang="en-GB" sz="23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5 – 1.72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3.28</a:t>
            </a:r>
          </a:p>
          <a:p>
            <a:pPr marL="514350" indent="-514350">
              <a:buAutoNum type="arabicParenR" startAt="6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7,113 </a:t>
            </a:r>
          </a:p>
          <a:p>
            <a:pPr marL="514350" indent="-514350"/>
            <a:r>
              <a:rPr lang="en-GB" sz="2800" dirty="0" smtClean="0">
                <a:latin typeface="Comic Sans MS" pitchFamily="66" charset="0"/>
              </a:rPr>
              <a:t>   </a:t>
            </a:r>
            <a:r>
              <a:rPr lang="en-GB" sz="2800" u="sng" dirty="0" smtClean="0">
                <a:latin typeface="Comic Sans MS" pitchFamily="66" charset="0"/>
              </a:rPr>
              <a:t>x    92  </a:t>
            </a:r>
          </a:p>
          <a:p>
            <a:pPr marL="514350" indent="-514350"/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654,396</a:t>
            </a:r>
          </a:p>
        </p:txBody>
      </p:sp>
    </p:spTree>
    <p:extLst>
      <p:ext uri="{BB962C8B-B14F-4D97-AF65-F5344CB8AC3E}">
        <p14:creationId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A golf club has 200 members.</a:t>
            </a:r>
          </a:p>
          <a:p>
            <a:r>
              <a:rPr lang="en-GB" sz="4000" dirty="0" smtClean="0"/>
              <a:t>58% of the members are male.</a:t>
            </a:r>
          </a:p>
          <a:p>
            <a:r>
              <a:rPr lang="en-GB" sz="4000" dirty="0" smtClean="0"/>
              <a:t>50% of the female members are children.</a:t>
            </a:r>
          </a:p>
          <a:p>
            <a:endParaRPr lang="en-GB" sz="4000" dirty="0" smtClean="0"/>
          </a:p>
          <a:p>
            <a:r>
              <a:rPr lang="en-GB" sz="4000" dirty="0" smtClean="0"/>
              <a:t>(a) How many male members are in the golf club?</a:t>
            </a:r>
          </a:p>
          <a:p>
            <a:r>
              <a:rPr lang="en-GB" sz="4000" dirty="0" smtClean="0"/>
              <a:t>(b) How many female children are in</a:t>
            </a:r>
          </a:p>
          <a:p>
            <a:r>
              <a:rPr lang="en-GB" sz="4000" dirty="0" smtClean="0"/>
              <a:t>the golf club?</a:t>
            </a:r>
            <a:endParaRPr lang="en-GB" sz="4000" dirty="0"/>
          </a:p>
        </p:txBody>
      </p:sp>
      <p:pic>
        <p:nvPicPr>
          <p:cNvPr id="2050" name="Picture 2" descr="https://tse3.mm.bing.net/th?id=OIP.0q1kLlEPvRGTYU4fRzM1lAHaDt&amp;pid=15.1&amp;P=0&amp;w=352&amp;h=1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355976"/>
            <a:ext cx="5004048" cy="2502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equivalent values.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13DFCC-6903-4E7D-B130-6B145B5AA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42694"/>
              </p:ext>
            </p:extLst>
          </p:nvPr>
        </p:nvGraphicFramePr>
        <p:xfrm>
          <a:off x="579874" y="1861770"/>
          <a:ext cx="7873292" cy="9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43">
                  <a:extLst>
                    <a:ext uri="{9D8B030D-6E8A-4147-A177-3AD203B41FA5}">
                      <a16:colId xmlns:a16="http://schemas.microsoft.com/office/drawing/2014/main" val="1249741284"/>
                    </a:ext>
                  </a:extLst>
                </a:gridCol>
                <a:gridCol w="526614">
                  <a:extLst>
                    <a:ext uri="{9D8B030D-6E8A-4147-A177-3AD203B41FA5}">
                      <a16:colId xmlns:a16="http://schemas.microsoft.com/office/drawing/2014/main" val="2715193592"/>
                    </a:ext>
                  </a:extLst>
                </a:gridCol>
                <a:gridCol w="526615">
                  <a:extLst>
                    <a:ext uri="{9D8B030D-6E8A-4147-A177-3AD203B41FA5}">
                      <a16:colId xmlns:a16="http://schemas.microsoft.com/office/drawing/2014/main" val="1546753708"/>
                    </a:ext>
                  </a:extLst>
                </a:gridCol>
                <a:gridCol w="526614">
                  <a:extLst>
                    <a:ext uri="{9D8B030D-6E8A-4147-A177-3AD203B41FA5}">
                      <a16:colId xmlns:a16="http://schemas.microsoft.com/office/drawing/2014/main" val="1048405500"/>
                    </a:ext>
                  </a:extLst>
                </a:gridCol>
                <a:gridCol w="1579843">
                  <a:extLst>
                    <a:ext uri="{9D8B030D-6E8A-4147-A177-3AD203B41FA5}">
                      <a16:colId xmlns:a16="http://schemas.microsoft.com/office/drawing/2014/main" val="3503145423"/>
                    </a:ext>
                  </a:extLst>
                </a:gridCol>
                <a:gridCol w="1579843">
                  <a:extLst>
                    <a:ext uri="{9D8B030D-6E8A-4147-A177-3AD203B41FA5}">
                      <a16:colId xmlns:a16="http://schemas.microsoft.com/office/drawing/2014/main" val="1203733178"/>
                    </a:ext>
                  </a:extLst>
                </a:gridCol>
                <a:gridCol w="575526">
                  <a:extLst>
                    <a:ext uri="{9D8B030D-6E8A-4147-A177-3AD203B41FA5}">
                      <a16:colId xmlns:a16="http://schemas.microsoft.com/office/drawing/2014/main" val="2048930690"/>
                    </a:ext>
                  </a:extLst>
                </a:gridCol>
                <a:gridCol w="402868">
                  <a:extLst>
                    <a:ext uri="{9D8B030D-6E8A-4147-A177-3AD203B41FA5}">
                      <a16:colId xmlns:a16="http://schemas.microsoft.com/office/drawing/2014/main" val="3642610986"/>
                    </a:ext>
                  </a:extLst>
                </a:gridCol>
                <a:gridCol w="575526">
                  <a:extLst>
                    <a:ext uri="{9D8B030D-6E8A-4147-A177-3AD203B41FA5}">
                      <a16:colId xmlns:a16="http://schemas.microsoft.com/office/drawing/2014/main" val="240501813"/>
                    </a:ext>
                  </a:extLst>
                </a:gridCol>
              </a:tblGrid>
              <a:tr h="490885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0.375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0.94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342606"/>
                  </a:ext>
                </a:extLst>
              </a:tr>
              <a:tr h="490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1827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D011E0-0FDC-40DB-85BD-83DFB731B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721183"/>
              </p:ext>
            </p:extLst>
          </p:nvPr>
        </p:nvGraphicFramePr>
        <p:xfrm>
          <a:off x="681582" y="4108499"/>
          <a:ext cx="7873292" cy="98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14">
                  <a:extLst>
                    <a:ext uri="{9D8B030D-6E8A-4147-A177-3AD203B41FA5}">
                      <a16:colId xmlns:a16="http://schemas.microsoft.com/office/drawing/2014/main" val="1249741284"/>
                    </a:ext>
                  </a:extLst>
                </a:gridCol>
                <a:gridCol w="526615">
                  <a:extLst>
                    <a:ext uri="{9D8B030D-6E8A-4147-A177-3AD203B41FA5}">
                      <a16:colId xmlns:a16="http://schemas.microsoft.com/office/drawing/2014/main" val="1982971531"/>
                    </a:ext>
                  </a:extLst>
                </a:gridCol>
                <a:gridCol w="526614">
                  <a:extLst>
                    <a:ext uri="{9D8B030D-6E8A-4147-A177-3AD203B41FA5}">
                      <a16:colId xmlns:a16="http://schemas.microsoft.com/office/drawing/2014/main" val="2378221610"/>
                    </a:ext>
                  </a:extLst>
                </a:gridCol>
                <a:gridCol w="1579843">
                  <a:extLst>
                    <a:ext uri="{9D8B030D-6E8A-4147-A177-3AD203B41FA5}">
                      <a16:colId xmlns:a16="http://schemas.microsoft.com/office/drawing/2014/main" val="2715193592"/>
                    </a:ext>
                  </a:extLst>
                </a:gridCol>
                <a:gridCol w="526614">
                  <a:extLst>
                    <a:ext uri="{9D8B030D-6E8A-4147-A177-3AD203B41FA5}">
                      <a16:colId xmlns:a16="http://schemas.microsoft.com/office/drawing/2014/main" val="3503145423"/>
                    </a:ext>
                  </a:extLst>
                </a:gridCol>
                <a:gridCol w="526615">
                  <a:extLst>
                    <a:ext uri="{9D8B030D-6E8A-4147-A177-3AD203B41FA5}">
                      <a16:colId xmlns:a16="http://schemas.microsoft.com/office/drawing/2014/main" val="384223522"/>
                    </a:ext>
                  </a:extLst>
                </a:gridCol>
                <a:gridCol w="526614">
                  <a:extLst>
                    <a:ext uri="{9D8B030D-6E8A-4147-A177-3AD203B41FA5}">
                      <a16:colId xmlns:a16="http://schemas.microsoft.com/office/drawing/2014/main" val="3263075461"/>
                    </a:ext>
                  </a:extLst>
                </a:gridCol>
                <a:gridCol w="1579843">
                  <a:extLst>
                    <a:ext uri="{9D8B030D-6E8A-4147-A177-3AD203B41FA5}">
                      <a16:colId xmlns:a16="http://schemas.microsoft.com/office/drawing/2014/main" val="1203733178"/>
                    </a:ext>
                  </a:extLst>
                </a:gridCol>
                <a:gridCol w="1553920">
                  <a:extLst>
                    <a:ext uri="{9D8B030D-6E8A-4147-A177-3AD203B41FA5}">
                      <a16:colId xmlns:a16="http://schemas.microsoft.com/office/drawing/2014/main" val="2048930690"/>
                    </a:ext>
                  </a:extLst>
                </a:gridCol>
              </a:tblGrid>
              <a:tr h="490884"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94%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342606"/>
                  </a:ext>
                </a:extLst>
              </a:tr>
              <a:tr h="490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853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equivalent values.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13DFCC-6903-4E7D-B130-6B145B5AA04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9874" y="1861770"/>
          <a:ext cx="7873292" cy="9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43">
                  <a:extLst>
                    <a:ext uri="{9D8B030D-6E8A-4147-A177-3AD203B41FA5}">
                      <a16:colId xmlns:a16="http://schemas.microsoft.com/office/drawing/2014/main" val="1249741284"/>
                    </a:ext>
                  </a:extLst>
                </a:gridCol>
                <a:gridCol w="526614">
                  <a:extLst>
                    <a:ext uri="{9D8B030D-6E8A-4147-A177-3AD203B41FA5}">
                      <a16:colId xmlns:a16="http://schemas.microsoft.com/office/drawing/2014/main" val="2715193592"/>
                    </a:ext>
                  </a:extLst>
                </a:gridCol>
                <a:gridCol w="526615">
                  <a:extLst>
                    <a:ext uri="{9D8B030D-6E8A-4147-A177-3AD203B41FA5}">
                      <a16:colId xmlns:a16="http://schemas.microsoft.com/office/drawing/2014/main" val="1546753708"/>
                    </a:ext>
                  </a:extLst>
                </a:gridCol>
                <a:gridCol w="526614">
                  <a:extLst>
                    <a:ext uri="{9D8B030D-6E8A-4147-A177-3AD203B41FA5}">
                      <a16:colId xmlns:a16="http://schemas.microsoft.com/office/drawing/2014/main" val="1048405500"/>
                    </a:ext>
                  </a:extLst>
                </a:gridCol>
                <a:gridCol w="1579843">
                  <a:extLst>
                    <a:ext uri="{9D8B030D-6E8A-4147-A177-3AD203B41FA5}">
                      <a16:colId xmlns:a16="http://schemas.microsoft.com/office/drawing/2014/main" val="3503145423"/>
                    </a:ext>
                  </a:extLst>
                </a:gridCol>
                <a:gridCol w="1579843">
                  <a:extLst>
                    <a:ext uri="{9D8B030D-6E8A-4147-A177-3AD203B41FA5}">
                      <a16:colId xmlns:a16="http://schemas.microsoft.com/office/drawing/2014/main" val="1203733178"/>
                    </a:ext>
                  </a:extLst>
                </a:gridCol>
                <a:gridCol w="575526">
                  <a:extLst>
                    <a:ext uri="{9D8B030D-6E8A-4147-A177-3AD203B41FA5}">
                      <a16:colId xmlns:a16="http://schemas.microsoft.com/office/drawing/2014/main" val="2048930690"/>
                    </a:ext>
                  </a:extLst>
                </a:gridCol>
                <a:gridCol w="402868">
                  <a:extLst>
                    <a:ext uri="{9D8B030D-6E8A-4147-A177-3AD203B41FA5}">
                      <a16:colId xmlns:a16="http://schemas.microsoft.com/office/drawing/2014/main" val="3642610986"/>
                    </a:ext>
                  </a:extLst>
                </a:gridCol>
                <a:gridCol w="575526">
                  <a:extLst>
                    <a:ext uri="{9D8B030D-6E8A-4147-A177-3AD203B41FA5}">
                      <a16:colId xmlns:a16="http://schemas.microsoft.com/office/drawing/2014/main" val="240501813"/>
                    </a:ext>
                  </a:extLst>
                </a:gridCol>
              </a:tblGrid>
              <a:tr h="490885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0.375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0.94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342606"/>
                  </a:ext>
                </a:extLst>
              </a:tr>
              <a:tr h="490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1827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D011E0-0FDC-40DB-85BD-83DFB731B9B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1582" y="4108499"/>
          <a:ext cx="7873292" cy="98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14">
                  <a:extLst>
                    <a:ext uri="{9D8B030D-6E8A-4147-A177-3AD203B41FA5}">
                      <a16:colId xmlns:a16="http://schemas.microsoft.com/office/drawing/2014/main" val="1249741284"/>
                    </a:ext>
                  </a:extLst>
                </a:gridCol>
                <a:gridCol w="526615">
                  <a:extLst>
                    <a:ext uri="{9D8B030D-6E8A-4147-A177-3AD203B41FA5}">
                      <a16:colId xmlns:a16="http://schemas.microsoft.com/office/drawing/2014/main" val="1982971531"/>
                    </a:ext>
                  </a:extLst>
                </a:gridCol>
                <a:gridCol w="526614">
                  <a:extLst>
                    <a:ext uri="{9D8B030D-6E8A-4147-A177-3AD203B41FA5}">
                      <a16:colId xmlns:a16="http://schemas.microsoft.com/office/drawing/2014/main" val="2378221610"/>
                    </a:ext>
                  </a:extLst>
                </a:gridCol>
                <a:gridCol w="1579843">
                  <a:extLst>
                    <a:ext uri="{9D8B030D-6E8A-4147-A177-3AD203B41FA5}">
                      <a16:colId xmlns:a16="http://schemas.microsoft.com/office/drawing/2014/main" val="2715193592"/>
                    </a:ext>
                  </a:extLst>
                </a:gridCol>
                <a:gridCol w="526614">
                  <a:extLst>
                    <a:ext uri="{9D8B030D-6E8A-4147-A177-3AD203B41FA5}">
                      <a16:colId xmlns:a16="http://schemas.microsoft.com/office/drawing/2014/main" val="3503145423"/>
                    </a:ext>
                  </a:extLst>
                </a:gridCol>
                <a:gridCol w="526615">
                  <a:extLst>
                    <a:ext uri="{9D8B030D-6E8A-4147-A177-3AD203B41FA5}">
                      <a16:colId xmlns:a16="http://schemas.microsoft.com/office/drawing/2014/main" val="384223522"/>
                    </a:ext>
                  </a:extLst>
                </a:gridCol>
                <a:gridCol w="526614">
                  <a:extLst>
                    <a:ext uri="{9D8B030D-6E8A-4147-A177-3AD203B41FA5}">
                      <a16:colId xmlns:a16="http://schemas.microsoft.com/office/drawing/2014/main" val="3263075461"/>
                    </a:ext>
                  </a:extLst>
                </a:gridCol>
                <a:gridCol w="1579843">
                  <a:extLst>
                    <a:ext uri="{9D8B030D-6E8A-4147-A177-3AD203B41FA5}">
                      <a16:colId xmlns:a16="http://schemas.microsoft.com/office/drawing/2014/main" val="1203733178"/>
                    </a:ext>
                  </a:extLst>
                </a:gridCol>
                <a:gridCol w="1553920">
                  <a:extLst>
                    <a:ext uri="{9D8B030D-6E8A-4147-A177-3AD203B41FA5}">
                      <a16:colId xmlns:a16="http://schemas.microsoft.com/office/drawing/2014/main" val="2048930690"/>
                    </a:ext>
                  </a:extLst>
                </a:gridCol>
              </a:tblGrid>
              <a:tr h="490884"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94%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342606"/>
                  </a:ext>
                </a:extLst>
              </a:tr>
              <a:tr h="490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853103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504285E-644F-4F49-9786-2D528321023F}"/>
              </a:ext>
            </a:extLst>
          </p:cNvPr>
          <p:cNvCxnSpPr>
            <a:cxnSpLocks/>
          </p:cNvCxnSpPr>
          <p:nvPr/>
        </p:nvCxnSpPr>
        <p:spPr>
          <a:xfrm flipV="1">
            <a:off x="3238500" y="2843540"/>
            <a:ext cx="4411873" cy="12649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AD75EF-BBB3-47A0-8076-8F3F7611AC98}"/>
              </a:ext>
            </a:extLst>
          </p:cNvPr>
          <p:cNvCxnSpPr>
            <a:cxnSpLocks/>
          </p:cNvCxnSpPr>
          <p:nvPr/>
        </p:nvCxnSpPr>
        <p:spPr>
          <a:xfrm flipV="1">
            <a:off x="1638300" y="2684216"/>
            <a:ext cx="2870200" cy="1379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612E1F-690C-426B-A175-9EA8FEDA3FDA}"/>
              </a:ext>
            </a:extLst>
          </p:cNvPr>
          <p:cNvCxnSpPr>
            <a:cxnSpLocks/>
          </p:cNvCxnSpPr>
          <p:nvPr/>
        </p:nvCxnSpPr>
        <p:spPr>
          <a:xfrm flipH="1" flipV="1">
            <a:off x="2997200" y="2843540"/>
            <a:ext cx="3022600" cy="12649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219FB39-2B20-44FF-9D9D-797E88C4F0CA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485900" y="2743201"/>
            <a:ext cx="3132328" cy="13652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CB16FA-6287-43FF-96B3-7FA12E8945B6}"/>
              </a:ext>
            </a:extLst>
          </p:cNvPr>
          <p:cNvCxnSpPr>
            <a:cxnSpLocks/>
          </p:cNvCxnSpPr>
          <p:nvPr/>
        </p:nvCxnSpPr>
        <p:spPr>
          <a:xfrm>
            <a:off x="6168136" y="2733021"/>
            <a:ext cx="1674616" cy="15348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9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Jenny wants to compare her spelling scores for the last 4 weeks.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week did she score the highest?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558991-005C-47E3-87DE-D12781EB6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00705"/>
              </p:ext>
            </p:extLst>
          </p:nvPr>
        </p:nvGraphicFramePr>
        <p:xfrm>
          <a:off x="579874" y="1708199"/>
          <a:ext cx="7873293" cy="163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431">
                  <a:extLst>
                    <a:ext uri="{9D8B030D-6E8A-4147-A177-3AD203B41FA5}">
                      <a16:colId xmlns:a16="http://schemas.microsoft.com/office/drawing/2014/main" val="1249741284"/>
                    </a:ext>
                  </a:extLst>
                </a:gridCol>
                <a:gridCol w="1976431">
                  <a:extLst>
                    <a:ext uri="{9D8B030D-6E8A-4147-A177-3AD203B41FA5}">
                      <a16:colId xmlns:a16="http://schemas.microsoft.com/office/drawing/2014/main" val="2715193592"/>
                    </a:ext>
                  </a:extLst>
                </a:gridCol>
                <a:gridCol w="1976431">
                  <a:extLst>
                    <a:ext uri="{9D8B030D-6E8A-4147-A177-3AD203B41FA5}">
                      <a16:colId xmlns:a16="http://schemas.microsoft.com/office/drawing/2014/main" val="12037331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489306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426109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40501813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marL="100584" marR="100584" marT="50292" marB="5029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854382"/>
                  </a:ext>
                </a:extLst>
              </a:tr>
              <a:tr h="490884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48%</a:t>
                      </a: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100584" marR="100584" marT="50292" marB="50292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0.65</a:t>
                      </a:r>
                    </a:p>
                  </a:txBody>
                  <a:tcPr marL="100584" marR="100584" marT="50292" marB="50292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342606"/>
                  </a:ext>
                </a:extLst>
              </a:tr>
              <a:tr h="490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1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810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Jenny wants to compare her spelling scores for the last 4 weeks.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week did she score the highest?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She scored the highest in Week 4.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558991-005C-47E3-87DE-D12781EB6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232876"/>
              </p:ext>
            </p:extLst>
          </p:nvPr>
        </p:nvGraphicFramePr>
        <p:xfrm>
          <a:off x="579874" y="1708199"/>
          <a:ext cx="7873293" cy="163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431">
                  <a:extLst>
                    <a:ext uri="{9D8B030D-6E8A-4147-A177-3AD203B41FA5}">
                      <a16:colId xmlns:a16="http://schemas.microsoft.com/office/drawing/2014/main" val="1249741284"/>
                    </a:ext>
                  </a:extLst>
                </a:gridCol>
                <a:gridCol w="1976431">
                  <a:extLst>
                    <a:ext uri="{9D8B030D-6E8A-4147-A177-3AD203B41FA5}">
                      <a16:colId xmlns:a16="http://schemas.microsoft.com/office/drawing/2014/main" val="2715193592"/>
                    </a:ext>
                  </a:extLst>
                </a:gridCol>
                <a:gridCol w="1976431">
                  <a:extLst>
                    <a:ext uri="{9D8B030D-6E8A-4147-A177-3AD203B41FA5}">
                      <a16:colId xmlns:a16="http://schemas.microsoft.com/office/drawing/2014/main" val="12037331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4893069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426109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40501813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marL="100584" marR="100584" marT="50292" marB="5029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854382"/>
                  </a:ext>
                </a:extLst>
              </a:tr>
              <a:tr h="490884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48%</a:t>
                      </a: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100584" marR="100584" marT="50292" marB="50292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0.65</a:t>
                      </a:r>
                    </a:p>
                  </a:txBody>
                  <a:tcPr marL="100584" marR="100584" marT="50292" marB="50292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342606"/>
                  </a:ext>
                </a:extLst>
              </a:tr>
              <a:tr h="490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1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59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EA60CF2-ADA2-4FE0-B66D-08DD99B43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738519"/>
              </p:ext>
            </p:extLst>
          </p:nvPr>
        </p:nvGraphicFramePr>
        <p:xfrm>
          <a:off x="261564" y="1424459"/>
          <a:ext cx="4941708" cy="174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292">
                  <a:extLst>
                    <a:ext uri="{9D8B030D-6E8A-4147-A177-3AD203B41FA5}">
                      <a16:colId xmlns:a16="http://schemas.microsoft.com/office/drawing/2014/main" val="3189689376"/>
                    </a:ext>
                  </a:extLst>
                </a:gridCol>
                <a:gridCol w="1621327">
                  <a:extLst>
                    <a:ext uri="{9D8B030D-6E8A-4147-A177-3AD203B41FA5}">
                      <a16:colId xmlns:a16="http://schemas.microsoft.com/office/drawing/2014/main" val="936976368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1606254060"/>
                    </a:ext>
                  </a:extLst>
                </a:gridCol>
                <a:gridCol w="679089">
                  <a:extLst>
                    <a:ext uri="{9D8B030D-6E8A-4147-A177-3AD203B41FA5}">
                      <a16:colId xmlns:a16="http://schemas.microsoft.com/office/drawing/2014/main" val="1988737885"/>
                    </a:ext>
                  </a:extLst>
                </a:gridCol>
              </a:tblGrid>
              <a:tr h="874422">
                <a:tc rowSpan="2">
                  <a:txBody>
                    <a:bodyPr/>
                    <a:lstStyle/>
                    <a:p>
                      <a:pPr algn="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A)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GB" sz="36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455631"/>
                  </a:ext>
                </a:extLst>
              </a:tr>
              <a:tr h="8744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0381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19AF92D-7D52-4A70-90FF-863CA25B0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486488"/>
              </p:ext>
            </p:extLst>
          </p:nvPr>
        </p:nvGraphicFramePr>
        <p:xfrm>
          <a:off x="368653" y="3022600"/>
          <a:ext cx="5354990" cy="1748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292">
                  <a:extLst>
                    <a:ext uri="{9D8B030D-6E8A-4147-A177-3AD203B41FA5}">
                      <a16:colId xmlns:a16="http://schemas.microsoft.com/office/drawing/2014/main" val="3189689376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36976368"/>
                    </a:ext>
                  </a:extLst>
                </a:gridCol>
                <a:gridCol w="1188406">
                  <a:extLst>
                    <a:ext uri="{9D8B030D-6E8A-4147-A177-3AD203B41FA5}">
                      <a16:colId xmlns:a16="http://schemas.microsoft.com/office/drawing/2014/main" val="1606254060"/>
                    </a:ext>
                  </a:extLst>
                </a:gridCol>
                <a:gridCol w="1273292">
                  <a:extLst>
                    <a:ext uri="{9D8B030D-6E8A-4147-A177-3AD203B41FA5}">
                      <a16:colId xmlns:a16="http://schemas.microsoft.com/office/drawing/2014/main" val="1988737885"/>
                    </a:ext>
                  </a:extLst>
                </a:gridCol>
              </a:tblGrid>
              <a:tr h="1748842">
                <a:tc>
                  <a:txBody>
                    <a:bodyPr/>
                    <a:lstStyle/>
                    <a:p>
                      <a:pPr algn="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B)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455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42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679</Words>
  <Application>Microsoft Office PowerPoint</Application>
  <PresentationFormat>On-screen Show (4:3)</PresentationFormat>
  <Paragraphs>344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Jaguar</cp:lastModifiedBy>
  <cp:revision>53</cp:revision>
  <cp:lastPrinted>2018-09-17T10:27:39Z</cp:lastPrinted>
  <dcterms:created xsi:type="dcterms:W3CDTF">2018-08-22T10:36:32Z</dcterms:created>
  <dcterms:modified xsi:type="dcterms:W3CDTF">2021-01-28T16:18:32Z</dcterms:modified>
</cp:coreProperties>
</file>