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63" r:id="rId3"/>
    <p:sldId id="265" r:id="rId4"/>
    <p:sldId id="266" r:id="rId5"/>
    <p:sldId id="26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79" autoAdjust="0"/>
    <p:restoredTop sz="94660"/>
  </p:normalViewPr>
  <p:slideViewPr>
    <p:cSldViewPr snapToGrid="0">
      <p:cViewPr>
        <p:scale>
          <a:sx n="75" d="100"/>
          <a:sy n="75" d="100"/>
        </p:scale>
        <p:origin x="-1368" y="-365"/>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1/5/2021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861774"/>
          </a:xfrm>
          <a:prstGeom prst="rect">
            <a:avLst/>
          </a:prstGeom>
          <a:solidFill>
            <a:srgbClr val="FFFF00"/>
          </a:solidFill>
          <a:ln w="12700">
            <a:solidFill>
              <a:schemeClr val="tx1"/>
            </a:solidFill>
          </a:ln>
        </p:spPr>
        <p:txBody>
          <a:bodyPr wrap="square" rtlCol="0">
            <a:spAutoFit/>
          </a:bodyPr>
          <a:lstStyle/>
          <a:p>
            <a:pPr algn="ctr"/>
            <a:r>
              <a:rPr lang="en-GB" sz="5000" dirty="0" smtClean="0"/>
              <a:t>What I’m learning in English today</a:t>
            </a:r>
            <a:endParaRPr lang="en-GB" sz="5000" dirty="0"/>
          </a:p>
        </p:txBody>
      </p:sp>
      <p:graphicFrame>
        <p:nvGraphicFramePr>
          <p:cNvPr id="5" name="Table 4"/>
          <p:cNvGraphicFramePr>
            <a:graphicFrameLocks noGrp="1"/>
          </p:cNvGraphicFramePr>
          <p:nvPr/>
        </p:nvGraphicFramePr>
        <p:xfrm>
          <a:off x="239350" y="1052738"/>
          <a:ext cx="11713301" cy="2523744"/>
        </p:xfrm>
        <a:graphic>
          <a:graphicData uri="http://schemas.openxmlformats.org/drawingml/2006/table">
            <a:tbl>
              <a:tblPr/>
              <a:tblGrid>
                <a:gridCol w="11713301"/>
              </a:tblGrid>
              <a:tr h="777943">
                <a:tc>
                  <a:txBody>
                    <a:bodyPr/>
                    <a:lstStyle/>
                    <a:p>
                      <a:pPr algn="ctr">
                        <a:lnSpc>
                          <a:spcPct val="115000"/>
                        </a:lnSpc>
                        <a:spcAft>
                          <a:spcPts val="0"/>
                        </a:spcAft>
                      </a:pPr>
                      <a:r>
                        <a:rPr lang="en-GB" sz="2400" b="1" u="sng" dirty="0">
                          <a:latin typeface="Comic Sans MS"/>
                          <a:ea typeface="Calibri"/>
                          <a:cs typeface="Times New Roman"/>
                        </a:rPr>
                        <a:t>English </a:t>
                      </a:r>
                      <a:r>
                        <a:rPr lang="en-GB" sz="2400" b="1" u="sng" dirty="0" smtClean="0">
                          <a:latin typeface="Comic Sans MS"/>
                          <a:ea typeface="Calibri"/>
                          <a:cs typeface="Times New Roman"/>
                        </a:rPr>
                        <a:t>– Fiction –</a:t>
                      </a:r>
                      <a:r>
                        <a:rPr lang="en-GB" sz="2400" b="1" u="sng" baseline="0" dirty="0" smtClean="0">
                          <a:latin typeface="Comic Sans MS"/>
                          <a:ea typeface="Calibri"/>
                          <a:cs typeface="Times New Roman"/>
                        </a:rPr>
                        <a:t> Two Trees</a:t>
                      </a:r>
                      <a:endParaRPr lang="en-GB" sz="2400" dirty="0">
                        <a:latin typeface="Calibri"/>
                        <a:ea typeface="Calibri"/>
                        <a:cs typeface="Times New Roman"/>
                      </a:endParaRPr>
                    </a:p>
                    <a:p>
                      <a:pPr>
                        <a:lnSpc>
                          <a:spcPct val="115000"/>
                        </a:lnSpc>
                        <a:spcAft>
                          <a:spcPts val="0"/>
                        </a:spcAft>
                      </a:pPr>
                      <a:r>
                        <a:rPr lang="en-GB" sz="2400" b="1" u="sng" dirty="0">
                          <a:latin typeface="Comic Sans MS"/>
                          <a:ea typeface="Calibri"/>
                          <a:cs typeface="Times New Roman"/>
                        </a:rPr>
                        <a:t>Date</a:t>
                      </a:r>
                      <a:r>
                        <a:rPr lang="en-GB" sz="2400" dirty="0" smtClean="0">
                          <a:latin typeface="Comic Sans MS"/>
                          <a:ea typeface="Calibri"/>
                          <a:cs typeface="Times New Roman"/>
                        </a:rPr>
                        <a:t>: Wednesday</a:t>
                      </a:r>
                      <a:r>
                        <a:rPr lang="en-GB" sz="2400" baseline="0" dirty="0" smtClean="0">
                          <a:latin typeface="Comic Sans MS"/>
                          <a:ea typeface="Calibri"/>
                          <a:cs typeface="Times New Roman"/>
                        </a:rPr>
                        <a:t> 6th</a:t>
                      </a:r>
                      <a:r>
                        <a:rPr lang="en-GB" sz="2400" dirty="0" smtClean="0">
                          <a:latin typeface="Comic Sans MS"/>
                          <a:ea typeface="Calibri"/>
                          <a:cs typeface="Times New Roman"/>
                        </a:rPr>
                        <a:t> January 2021</a:t>
                      </a:r>
                      <a:endParaRPr lang="en-GB" sz="2400" dirty="0">
                        <a:latin typeface="Calibri"/>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799">
                <a:tc>
                  <a:txBody>
                    <a:bodyPr/>
                    <a:lstStyle/>
                    <a:p>
                      <a:pPr>
                        <a:lnSpc>
                          <a:spcPct val="115000"/>
                        </a:lnSpc>
                        <a:spcAft>
                          <a:spcPts val="0"/>
                        </a:spcAft>
                      </a:pPr>
                      <a:r>
                        <a:rPr lang="en-GB" sz="2400" b="1" dirty="0">
                          <a:latin typeface="Comic Sans MS"/>
                          <a:ea typeface="Calibri"/>
                          <a:cs typeface="Times New Roman"/>
                        </a:rPr>
                        <a:t>*I </a:t>
                      </a:r>
                      <a:r>
                        <a:rPr lang="en-GB" sz="2400" b="1" dirty="0" smtClean="0">
                          <a:latin typeface="Comic Sans MS"/>
                          <a:ea typeface="Calibri"/>
                          <a:cs typeface="Times New Roman"/>
                        </a:rPr>
                        <a:t>can</a:t>
                      </a:r>
                      <a:r>
                        <a:rPr lang="en-GB" sz="2400" b="1" baseline="0" dirty="0" smtClean="0">
                          <a:latin typeface="Comic Sans MS"/>
                          <a:ea typeface="Calibri"/>
                          <a:cs typeface="Times New Roman"/>
                        </a:rPr>
                        <a:t> recognise and explain the difference between a ‘statement’, ‘question’ and ‘command’ sentence.</a:t>
                      </a:r>
                      <a:endParaRPr lang="en-GB" sz="2400" dirty="0">
                        <a:latin typeface="Calibri"/>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441">
                <a:tc>
                  <a:txBody>
                    <a:bodyPr/>
                    <a:lstStyle/>
                    <a:p>
                      <a:pPr>
                        <a:lnSpc>
                          <a:spcPct val="115000"/>
                        </a:lnSpc>
                        <a:spcAft>
                          <a:spcPts val="0"/>
                        </a:spcAft>
                      </a:pPr>
                      <a:r>
                        <a:rPr lang="en-GB" sz="2400" b="1" dirty="0">
                          <a:latin typeface="Comic Sans MS"/>
                          <a:ea typeface="Calibri"/>
                          <a:cs typeface="Times New Roman"/>
                        </a:rPr>
                        <a:t>*I </a:t>
                      </a:r>
                      <a:r>
                        <a:rPr lang="en-GB" sz="2400" b="1" dirty="0" smtClean="0">
                          <a:latin typeface="Comic Sans MS" pitchFamily="66" charset="0"/>
                          <a:ea typeface="Calibri"/>
                          <a:cs typeface="Times New Roman"/>
                        </a:rPr>
                        <a:t>can </a:t>
                      </a:r>
                      <a:r>
                        <a:rPr lang="en-GB" sz="2400" b="1" kern="1200" dirty="0" smtClean="0">
                          <a:solidFill>
                            <a:schemeClr val="tx1"/>
                          </a:solidFill>
                          <a:latin typeface="Comic Sans MS" pitchFamily="66" charset="0"/>
                          <a:ea typeface="+mn-ea"/>
                          <a:cs typeface="+mn-cs"/>
                        </a:rPr>
                        <a:t>create the opening to a short story using a variety of grammar and sentence structure.</a:t>
                      </a:r>
                      <a:endParaRPr lang="en-GB" sz="2400" dirty="0">
                        <a:latin typeface="Comic Sans MS" pitchFamily="66" charset="0"/>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50" name="AutoShape 2" descr="Rooted - YouTub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170" name="Picture 2" descr="BUILDING Descriptive SENTENCES - Learning.21stCentury.Snapshot"/>
          <p:cNvPicPr>
            <a:picLocks noChangeAspect="1" noChangeArrowheads="1"/>
          </p:cNvPicPr>
          <p:nvPr/>
        </p:nvPicPr>
        <p:blipFill>
          <a:blip r:embed="rId2"/>
          <a:srcRect/>
          <a:stretch>
            <a:fillRect/>
          </a:stretch>
        </p:blipFill>
        <p:spPr bwMode="auto">
          <a:xfrm>
            <a:off x="3325495" y="3671695"/>
            <a:ext cx="5310505" cy="318630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1554272"/>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ln w="12700">
            <a:solidFill>
              <a:schemeClr val="tx1"/>
            </a:solidFill>
          </a:ln>
        </p:spPr>
        <p:txBody>
          <a:bodyPr wrap="square" rtlCol="0">
            <a:spAutoFit/>
          </a:bodyPr>
          <a:lstStyle/>
          <a:p>
            <a:pPr algn="ctr"/>
            <a:r>
              <a:rPr lang="en-GB" sz="5000" b="1" u="sng" dirty="0" err="1" smtClean="0"/>
              <a:t>SPaG</a:t>
            </a:r>
            <a:r>
              <a:rPr lang="en-GB" sz="5000" b="1" u="sng" dirty="0" smtClean="0"/>
              <a:t> Starter –</a:t>
            </a:r>
          </a:p>
          <a:p>
            <a:pPr algn="ctr"/>
            <a:r>
              <a:rPr lang="en-GB" sz="4500" b="1" u="sng" dirty="0" smtClean="0"/>
              <a:t>Command, Statement or Question?</a:t>
            </a:r>
            <a:endParaRPr lang="en-GB" sz="4500" b="1" u="sng" dirty="0"/>
          </a:p>
        </p:txBody>
      </p:sp>
      <p:sp>
        <p:nvSpPr>
          <p:cNvPr id="5" name="Rectangle 4"/>
          <p:cNvSpPr/>
          <p:nvPr/>
        </p:nvSpPr>
        <p:spPr>
          <a:xfrm>
            <a:off x="762000" y="1716038"/>
            <a:ext cx="8808720" cy="4893647"/>
          </a:xfrm>
          <a:prstGeom prst="rect">
            <a:avLst/>
          </a:prstGeom>
        </p:spPr>
        <p:txBody>
          <a:bodyPr wrap="square">
            <a:spAutoFit/>
          </a:bodyPr>
          <a:lstStyle/>
          <a:p>
            <a:r>
              <a:rPr lang="en-US" sz="2400" dirty="0" smtClean="0"/>
              <a:t>What time will dinner be ready</a:t>
            </a:r>
          </a:p>
          <a:p>
            <a:endParaRPr lang="en-US" sz="2400" dirty="0" smtClean="0"/>
          </a:p>
          <a:p>
            <a:r>
              <a:rPr lang="en-US" sz="2400" dirty="0" smtClean="0"/>
              <a:t>Tim is going to the park later</a:t>
            </a:r>
          </a:p>
          <a:p>
            <a:endParaRPr lang="en-US" sz="2400" dirty="0" smtClean="0"/>
          </a:p>
          <a:p>
            <a:r>
              <a:rPr lang="en-US" sz="2400" dirty="0" smtClean="0"/>
              <a:t>Kim made a roast dinner</a:t>
            </a:r>
          </a:p>
          <a:p>
            <a:endParaRPr lang="en-US" sz="2400" dirty="0" smtClean="0"/>
          </a:p>
          <a:p>
            <a:r>
              <a:rPr lang="en-US" sz="2400" dirty="0" smtClean="0"/>
              <a:t>Get out of here</a:t>
            </a:r>
          </a:p>
          <a:p>
            <a:endParaRPr lang="en-US" sz="2400" dirty="0" smtClean="0"/>
          </a:p>
          <a:p>
            <a:r>
              <a:rPr lang="en-US" sz="2400" dirty="0" smtClean="0"/>
              <a:t>Turn on the kettle</a:t>
            </a:r>
          </a:p>
          <a:p>
            <a:endParaRPr lang="en-US" sz="2400" dirty="0" smtClean="0"/>
          </a:p>
          <a:p>
            <a:r>
              <a:rPr lang="en-US" sz="2400" dirty="0" smtClean="0"/>
              <a:t>Where is the nearest shop</a:t>
            </a:r>
          </a:p>
          <a:p>
            <a:endParaRPr lang="en-US" sz="2400" dirty="0" smtClean="0"/>
          </a:p>
          <a:p>
            <a:r>
              <a:rPr lang="en-US" sz="2400" dirty="0" smtClean="0"/>
              <a:t>Make your bed before you go to school</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5781040" y="0"/>
            <a:ext cx="9144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503680" y="0"/>
            <a:ext cx="2824480" cy="369332"/>
          </a:xfrm>
          <a:prstGeom prst="rect">
            <a:avLst/>
          </a:prstGeom>
          <a:noFill/>
        </p:spPr>
        <p:txBody>
          <a:bodyPr wrap="square" rtlCol="0">
            <a:spAutoFit/>
          </a:bodyPr>
          <a:lstStyle/>
          <a:p>
            <a:pPr algn="ctr"/>
            <a:r>
              <a:rPr lang="en-GB" b="1" u="sng" dirty="0" smtClean="0"/>
              <a:t>Thinking Side</a:t>
            </a:r>
            <a:endParaRPr lang="en-US" b="1" u="sng" dirty="0"/>
          </a:p>
        </p:txBody>
      </p:sp>
      <p:sp>
        <p:nvSpPr>
          <p:cNvPr id="5" name="TextBox 4"/>
          <p:cNvSpPr txBox="1"/>
          <p:nvPr/>
        </p:nvSpPr>
        <p:spPr>
          <a:xfrm>
            <a:off x="7863840" y="0"/>
            <a:ext cx="2824480" cy="369332"/>
          </a:xfrm>
          <a:prstGeom prst="rect">
            <a:avLst/>
          </a:prstGeom>
          <a:noFill/>
        </p:spPr>
        <p:txBody>
          <a:bodyPr wrap="square" rtlCol="0">
            <a:spAutoFit/>
          </a:bodyPr>
          <a:lstStyle/>
          <a:p>
            <a:pPr algn="ctr"/>
            <a:r>
              <a:rPr lang="en-GB" b="1" u="sng" dirty="0" smtClean="0"/>
              <a:t>Writing Side</a:t>
            </a:r>
            <a:endParaRPr lang="en-US" b="1"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3600" y="0"/>
            <a:ext cx="2824480" cy="369332"/>
          </a:xfrm>
          <a:prstGeom prst="rect">
            <a:avLst/>
          </a:prstGeom>
          <a:noFill/>
        </p:spPr>
        <p:txBody>
          <a:bodyPr wrap="square" rtlCol="0">
            <a:spAutoFit/>
          </a:bodyPr>
          <a:lstStyle/>
          <a:p>
            <a:pPr algn="ctr"/>
            <a:r>
              <a:rPr lang="en-GB" b="1" u="sng" dirty="0" smtClean="0"/>
              <a:t>Thinking Side</a:t>
            </a:r>
            <a:endParaRPr lang="en-US" b="1" u="sng" dirty="0"/>
          </a:p>
        </p:txBody>
      </p:sp>
      <p:cxnSp>
        <p:nvCxnSpPr>
          <p:cNvPr id="7" name="Straight Connector 6"/>
          <p:cNvCxnSpPr/>
          <p:nvPr/>
        </p:nvCxnSpPr>
        <p:spPr>
          <a:xfrm>
            <a:off x="0" y="3474720"/>
            <a:ext cx="12192000" cy="304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892800" y="477520"/>
            <a:ext cx="0" cy="2987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023360" y="3495040"/>
            <a:ext cx="0" cy="33629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914640" y="3515360"/>
            <a:ext cx="0" cy="33426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84480" y="386080"/>
            <a:ext cx="5425440" cy="369332"/>
          </a:xfrm>
          <a:prstGeom prst="rect">
            <a:avLst/>
          </a:prstGeom>
          <a:noFill/>
        </p:spPr>
        <p:txBody>
          <a:bodyPr wrap="square" rtlCol="0">
            <a:spAutoFit/>
          </a:bodyPr>
          <a:lstStyle/>
          <a:p>
            <a:r>
              <a:rPr lang="en-GB" b="1" u="sng" dirty="0" smtClean="0"/>
              <a:t>Setting the scene – adjectives (synonyms)</a:t>
            </a:r>
            <a:endParaRPr lang="en-US" b="1" u="sng" dirty="0"/>
          </a:p>
        </p:txBody>
      </p:sp>
      <p:sp>
        <p:nvSpPr>
          <p:cNvPr id="9" name="TextBox 8"/>
          <p:cNvSpPr txBox="1"/>
          <p:nvPr/>
        </p:nvSpPr>
        <p:spPr>
          <a:xfrm>
            <a:off x="6258560" y="447040"/>
            <a:ext cx="5811520" cy="369332"/>
          </a:xfrm>
          <a:prstGeom prst="rect">
            <a:avLst/>
          </a:prstGeom>
          <a:noFill/>
        </p:spPr>
        <p:txBody>
          <a:bodyPr wrap="square" rtlCol="0">
            <a:spAutoFit/>
          </a:bodyPr>
          <a:lstStyle/>
          <a:p>
            <a:r>
              <a:rPr lang="en-GB" b="1" u="sng" dirty="0" smtClean="0"/>
              <a:t>Describing the characters – adjectives (synonyms)</a:t>
            </a:r>
            <a:endParaRPr lang="en-US" b="1" u="sng" dirty="0"/>
          </a:p>
        </p:txBody>
      </p:sp>
      <p:sp>
        <p:nvSpPr>
          <p:cNvPr id="12" name="TextBox 11"/>
          <p:cNvSpPr txBox="1"/>
          <p:nvPr/>
        </p:nvSpPr>
        <p:spPr>
          <a:xfrm>
            <a:off x="6075680" y="1016000"/>
            <a:ext cx="5811520" cy="369332"/>
          </a:xfrm>
          <a:prstGeom prst="rect">
            <a:avLst/>
          </a:prstGeom>
          <a:noFill/>
        </p:spPr>
        <p:txBody>
          <a:bodyPr wrap="square" rtlCol="0">
            <a:spAutoFit/>
          </a:bodyPr>
          <a:lstStyle/>
          <a:p>
            <a:r>
              <a:rPr lang="en-GB" b="1" u="sng" dirty="0" smtClean="0"/>
              <a:t>Tree </a:t>
            </a:r>
            <a:endParaRPr lang="en-US" b="1" u="sng" dirty="0"/>
          </a:p>
        </p:txBody>
      </p:sp>
      <p:sp>
        <p:nvSpPr>
          <p:cNvPr id="14" name="TextBox 13"/>
          <p:cNvSpPr txBox="1"/>
          <p:nvPr/>
        </p:nvSpPr>
        <p:spPr>
          <a:xfrm>
            <a:off x="6075680" y="2103120"/>
            <a:ext cx="5811520" cy="369332"/>
          </a:xfrm>
          <a:prstGeom prst="rect">
            <a:avLst/>
          </a:prstGeom>
          <a:noFill/>
        </p:spPr>
        <p:txBody>
          <a:bodyPr wrap="square" rtlCol="0">
            <a:spAutoFit/>
          </a:bodyPr>
          <a:lstStyle/>
          <a:p>
            <a:r>
              <a:rPr lang="en-GB" b="1" u="sng" dirty="0" smtClean="0"/>
              <a:t>Birds</a:t>
            </a:r>
            <a:endParaRPr lang="en-US" b="1" u="sng" dirty="0"/>
          </a:p>
        </p:txBody>
      </p:sp>
      <p:sp>
        <p:nvSpPr>
          <p:cNvPr id="15" name="TextBox 14"/>
          <p:cNvSpPr txBox="1"/>
          <p:nvPr/>
        </p:nvSpPr>
        <p:spPr>
          <a:xfrm>
            <a:off x="132080" y="3627120"/>
            <a:ext cx="3708400" cy="369332"/>
          </a:xfrm>
          <a:prstGeom prst="rect">
            <a:avLst/>
          </a:prstGeom>
          <a:noFill/>
        </p:spPr>
        <p:txBody>
          <a:bodyPr wrap="square" rtlCol="0">
            <a:spAutoFit/>
          </a:bodyPr>
          <a:lstStyle/>
          <a:p>
            <a:r>
              <a:rPr lang="en-GB" b="1" u="sng" dirty="0" smtClean="0"/>
              <a:t>Preposition phrases</a:t>
            </a:r>
            <a:endParaRPr lang="en-US" b="1" u="sng" dirty="0"/>
          </a:p>
        </p:txBody>
      </p:sp>
      <p:sp>
        <p:nvSpPr>
          <p:cNvPr id="16" name="TextBox 15"/>
          <p:cNvSpPr txBox="1"/>
          <p:nvPr/>
        </p:nvSpPr>
        <p:spPr>
          <a:xfrm>
            <a:off x="4206240" y="3637280"/>
            <a:ext cx="5811520" cy="369332"/>
          </a:xfrm>
          <a:prstGeom prst="rect">
            <a:avLst/>
          </a:prstGeom>
          <a:noFill/>
        </p:spPr>
        <p:txBody>
          <a:bodyPr wrap="square" rtlCol="0">
            <a:spAutoFit/>
          </a:bodyPr>
          <a:lstStyle/>
          <a:p>
            <a:r>
              <a:rPr lang="en-GB" b="1" u="sng" dirty="0" smtClean="0"/>
              <a:t>Verbs and Adverbs</a:t>
            </a:r>
            <a:endParaRPr lang="en-US" b="1" u="sng" dirty="0"/>
          </a:p>
        </p:txBody>
      </p:sp>
      <p:sp>
        <p:nvSpPr>
          <p:cNvPr id="17" name="TextBox 16"/>
          <p:cNvSpPr txBox="1"/>
          <p:nvPr/>
        </p:nvSpPr>
        <p:spPr>
          <a:xfrm>
            <a:off x="8107680" y="3627120"/>
            <a:ext cx="5811520" cy="369332"/>
          </a:xfrm>
          <a:prstGeom prst="rect">
            <a:avLst/>
          </a:prstGeom>
          <a:noFill/>
        </p:spPr>
        <p:txBody>
          <a:bodyPr wrap="square" rtlCol="0">
            <a:spAutoFit/>
          </a:bodyPr>
          <a:lstStyle/>
          <a:p>
            <a:r>
              <a:rPr lang="en-GB" b="1" u="sng" dirty="0" smtClean="0"/>
              <a:t>Relative pronouns / clauses</a:t>
            </a:r>
            <a:endParaRPr lang="en-US" b="1"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2720" y="833118"/>
          <a:ext cx="11623040" cy="3657600"/>
        </p:xfrm>
        <a:graphic>
          <a:graphicData uri="http://schemas.openxmlformats.org/drawingml/2006/table">
            <a:tbl>
              <a:tblPr/>
              <a:tblGrid>
                <a:gridCol w="11623040"/>
              </a:tblGrid>
              <a:tr h="2164081">
                <a:tc>
                  <a:txBody>
                    <a:bodyPr/>
                    <a:lstStyle/>
                    <a:p>
                      <a:pPr algn="l" hangingPunct="0">
                        <a:spcAft>
                          <a:spcPts val="0"/>
                        </a:spcAft>
                        <a:tabLst>
                          <a:tab pos="2637155" algn="ctr"/>
                          <a:tab pos="5274310" algn="r"/>
                          <a:tab pos="457200" algn="l"/>
                        </a:tabLst>
                      </a:pPr>
                      <a:r>
                        <a:rPr lang="en-GB" sz="3000" dirty="0" smtClean="0">
                          <a:latin typeface="Comic Sans MS"/>
                          <a:ea typeface="Calibri"/>
                        </a:rPr>
                        <a:t>     The </a:t>
                      </a:r>
                      <a:r>
                        <a:rPr lang="en-GB" sz="3000" dirty="0">
                          <a:latin typeface="Comic Sans MS"/>
                          <a:ea typeface="Calibri"/>
                        </a:rPr>
                        <a:t>sun dazzled in the azure sky on a stunning Summer’s morning in the hushed, picturesque village of </a:t>
                      </a:r>
                      <a:r>
                        <a:rPr lang="en-GB" sz="3000" dirty="0" err="1">
                          <a:latin typeface="Comic Sans MS"/>
                          <a:ea typeface="Calibri"/>
                        </a:rPr>
                        <a:t>Timpledown</a:t>
                      </a:r>
                      <a:r>
                        <a:rPr lang="en-GB" sz="3000" dirty="0">
                          <a:latin typeface="Comic Sans MS"/>
                          <a:ea typeface="Calibri"/>
                        </a:rPr>
                        <a:t>. Alongside the main country lane that entered the hamlet, two endearing, vibrant birds snuggled delightfully on a tree that had stood there alone for centuries – for so long that the locals had even named him. Walter was his name and was adored by all of the resident feathered friends. The love was returned also, as he knew each of them by their own individual names. </a:t>
                      </a:r>
                      <a:endParaRPr lang="en-US" sz="3000" dirty="0">
                        <a:latin typeface="Times New Roman"/>
                        <a:ea typeface="Calibri"/>
                      </a:endParaRPr>
                    </a:p>
                  </a:txBody>
                  <a:tcPr marL="114300" marR="114300" marT="0" marB="0">
                    <a:lnL>
                      <a:noFill/>
                    </a:lnL>
                    <a:lnR>
                      <a:noFill/>
                    </a:lnR>
                    <a:lnT>
                      <a:noFill/>
                    </a:lnT>
                    <a:lnB>
                      <a:noFill/>
                    </a:lnB>
                  </a:tcPr>
                </a:tc>
              </a:tr>
            </a:tbl>
          </a:graphicData>
        </a:graphic>
      </p:graphicFrame>
      <p:sp>
        <p:nvSpPr>
          <p:cNvPr id="1025" name="Rectangle 1"/>
          <p:cNvSpPr>
            <a:spLocks noChangeArrowheads="1"/>
          </p:cNvSpPr>
          <p:nvPr/>
        </p:nvSpPr>
        <p:spPr bwMode="auto">
          <a:xfrm>
            <a:off x="416560" y="4457343"/>
            <a:ext cx="11936281" cy="240065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As he yawned in the early morning light, he stood proudly staring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at these</a:t>
            </a:r>
            <a:r>
              <a:rPr kumimoji="0" lang="en-GB" sz="3000" b="0" i="0" u="none" strike="noStrike" cap="none" normalizeH="0" dirty="0" smtClean="0">
                <a:ln>
                  <a:noFill/>
                </a:ln>
                <a:solidFill>
                  <a:schemeClr val="tx1"/>
                </a:solidFill>
                <a:effectLst/>
                <a:latin typeface="Comic Sans MS" pitchFamily="66" charset="0"/>
                <a:ea typeface="Times New Roman" pitchFamily="18" charset="0"/>
                <a:cs typeface="Times New Roman" pitchFamily="18" charset="0"/>
              </a:rPr>
              <a:t> </a:t>
            </a:r>
            <a:r>
              <a:rPr kumimoji="0" lang="en-GB" sz="30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two chirping friends, who had landed safely on his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branch. This tranquillity soon ended though when they were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rudely disturbed by a truck – a truck which left behind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30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something that would change Walter’s life forever!</a:t>
            </a:r>
            <a:r>
              <a:rPr kumimoji="0" lang="en-US" sz="3000" b="0" i="0" u="none" strike="noStrike" cap="none" normalizeH="0" baseline="0" dirty="0" smtClean="0">
                <a:ln>
                  <a:noFill/>
                </a:ln>
                <a:solidFill>
                  <a:schemeClr val="tx1"/>
                </a:solidFill>
                <a:effectLst/>
                <a:latin typeface="Arial" pitchFamily="34" charset="0"/>
                <a:cs typeface="Arial" pitchFamily="34" charset="0"/>
              </a:rPr>
              <a:t> </a:t>
            </a:r>
          </a:p>
        </p:txBody>
      </p:sp>
      <p:sp>
        <p:nvSpPr>
          <p:cNvPr id="4" name="Rectangle 3"/>
          <p:cNvSpPr/>
          <p:nvPr/>
        </p:nvSpPr>
        <p:spPr>
          <a:xfrm>
            <a:off x="0" y="0"/>
            <a:ext cx="12192000" cy="923330"/>
          </a:xfrm>
          <a:prstGeom prst="rect">
            <a:avLst/>
          </a:prstGeom>
          <a:noFill/>
        </p:spPr>
        <p:txBody>
          <a:bodyPr wrap="square" lIns="91440" tIns="45720" rIns="91440" bIns="45720">
            <a:spAutoFit/>
          </a:bodyPr>
          <a:lstStyle/>
          <a:p>
            <a:pPr algn="ctr"/>
            <a:r>
              <a:rPr lang="en-US" sz="5400" b="1" u="sng"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Mr</a:t>
            </a:r>
            <a:r>
              <a:rPr lang="en-US" sz="5400" b="1" u="sng"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Hughes’ story start </a:t>
            </a:r>
            <a:endParaRPr lang="en-US" sz="5400" b="1" u="sng"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87</TotalTime>
  <Words>293</Words>
  <Application>Microsoft Office PowerPoint</Application>
  <PresentationFormat>Custom</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Facet</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so hungry.</dc:title>
  <dc:creator>Gila Frankel</dc:creator>
  <cp:lastModifiedBy>Gareth Hughes</cp:lastModifiedBy>
  <cp:revision>14</cp:revision>
  <dcterms:created xsi:type="dcterms:W3CDTF">2014-11-04T21:38:21Z</dcterms:created>
  <dcterms:modified xsi:type="dcterms:W3CDTF">2021-01-05T18:32:02Z</dcterms:modified>
</cp:coreProperties>
</file>