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86" r:id="rId3"/>
    <p:sldId id="287" r:id="rId4"/>
    <p:sldId id="288" r:id="rId5"/>
    <p:sldId id="289" r:id="rId6"/>
    <p:sldId id="290" r:id="rId7"/>
    <p:sldId id="291" r:id="rId8"/>
    <p:sldId id="292" r:id="rId9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3750" autoAdjust="0"/>
    <p:restoredTop sz="94660"/>
  </p:normalViewPr>
  <p:slideViewPr>
    <p:cSldViewPr>
      <p:cViewPr varScale="1">
        <p:scale>
          <a:sx n="83" d="100"/>
          <a:sy n="83" d="100"/>
        </p:scale>
        <p:origin x="-201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0156-9F63-432A-AD40-D8B328B326B5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4204205"/>
              </p:ext>
            </p:extLst>
          </p:nvPr>
        </p:nvGraphicFramePr>
        <p:xfrm>
          <a:off x="179512" y="1052736"/>
          <a:ext cx="8784976" cy="2025015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Y5 (Mixed numbers and Improper fractions)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27.1.21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3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convert mixed</a:t>
                      </a:r>
                      <a:r>
                        <a:rPr lang="en-GB" sz="23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numbers</a:t>
                      </a:r>
                      <a:r>
                        <a:rPr lang="en-GB" sz="23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(mixed fractions) into improper</a:t>
                      </a:r>
                      <a:r>
                        <a:rPr lang="en-GB" sz="23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fractions.</a:t>
                      </a:r>
                      <a:endParaRPr lang="en-GB" sz="23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http://files.campus.edublogs.org/blogs.egusd.net/dist/9/20/files/2012/04/fractions-1gihy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141893"/>
            <a:ext cx="4248471" cy="3716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RECAP – </a:t>
            </a:r>
          </a:p>
          <a:p>
            <a:pPr algn="ctr"/>
            <a:r>
              <a:rPr lang="en-US" sz="4000" dirty="0" smtClean="0"/>
              <a:t>Fractions </a:t>
            </a:r>
            <a:r>
              <a:rPr lang="en-US" sz="4000" dirty="0" smtClean="0"/>
              <a:t>can be </a:t>
            </a:r>
            <a:r>
              <a:rPr lang="en-US" sz="4000" dirty="0" smtClean="0">
                <a:solidFill>
                  <a:srgbClr val="FF0000"/>
                </a:solidFill>
              </a:rPr>
              <a:t>PROPER</a:t>
            </a:r>
            <a:r>
              <a:rPr lang="en-US" sz="4000" dirty="0" smtClean="0"/>
              <a:t> or </a:t>
            </a:r>
            <a:r>
              <a:rPr lang="en-US" sz="4000" dirty="0" smtClean="0">
                <a:solidFill>
                  <a:srgbClr val="00B050"/>
                </a:solidFill>
              </a:rPr>
              <a:t>IMPROPER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2780928"/>
            <a:ext cx="31683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FF0000"/>
                </a:solidFill>
              </a:rPr>
              <a:t>PROPER</a:t>
            </a:r>
          </a:p>
          <a:p>
            <a:endParaRPr lang="en-US" sz="4000" u="sng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u="sng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5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059832" y="4293096"/>
            <a:ext cx="129614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987824" y="4149080"/>
            <a:ext cx="208823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83968" y="3645024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denominator is greater than the numerator.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Fractions can be </a:t>
            </a:r>
            <a:r>
              <a:rPr lang="en-US" sz="4000" dirty="0" smtClean="0">
                <a:solidFill>
                  <a:srgbClr val="FF0000"/>
                </a:solidFill>
              </a:rPr>
              <a:t>PROPER</a:t>
            </a:r>
            <a:r>
              <a:rPr lang="en-US" sz="4000" dirty="0" smtClean="0"/>
              <a:t> or </a:t>
            </a:r>
            <a:r>
              <a:rPr lang="en-US" sz="4000" dirty="0" smtClean="0">
                <a:solidFill>
                  <a:srgbClr val="00B050"/>
                </a:solidFill>
              </a:rPr>
              <a:t>IMPROPER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1844824"/>
            <a:ext cx="31683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00B050"/>
                </a:solidFill>
              </a:rPr>
              <a:t>IMPROPER</a:t>
            </a:r>
          </a:p>
          <a:p>
            <a:endParaRPr lang="en-US" sz="4000" u="sng" dirty="0" smtClean="0">
              <a:solidFill>
                <a:srgbClr val="00B050"/>
              </a:solidFill>
            </a:endParaRPr>
          </a:p>
          <a:p>
            <a:pPr algn="ctr"/>
            <a:r>
              <a:rPr lang="en-US" sz="4000" u="sng" dirty="0" smtClean="0">
                <a:solidFill>
                  <a:srgbClr val="00B050"/>
                </a:solidFill>
              </a:rPr>
              <a:t>7</a:t>
            </a:r>
          </a:p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4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564904"/>
            <a:ext cx="25202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numerator is greater than the denominator.</a:t>
            </a:r>
            <a:endParaRPr lang="en-US" sz="32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39752" y="3356992"/>
            <a:ext cx="216024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699792" y="4149080"/>
            <a:ext cx="180020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B050"/>
                </a:solidFill>
              </a:rPr>
              <a:t>IMPROPER FRACTIONS CAN BE WRITTEN AS </a:t>
            </a:r>
            <a:r>
              <a:rPr lang="en-US" sz="4000" dirty="0" smtClean="0">
                <a:solidFill>
                  <a:srgbClr val="7030A0"/>
                </a:solidFill>
              </a:rPr>
              <a:t>MIXED NUMBERS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132856"/>
            <a:ext cx="31683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00B050"/>
                </a:solidFill>
              </a:rPr>
              <a:t>IMPROPER</a:t>
            </a:r>
          </a:p>
          <a:p>
            <a:endParaRPr lang="en-US" sz="4000" u="sng" dirty="0" smtClean="0">
              <a:solidFill>
                <a:srgbClr val="00B050"/>
              </a:solidFill>
            </a:endParaRPr>
          </a:p>
          <a:p>
            <a:pPr algn="ctr"/>
            <a:r>
              <a:rPr lang="en-US" sz="4000" u="sng" dirty="0" smtClean="0">
                <a:solidFill>
                  <a:srgbClr val="00B050"/>
                </a:solidFill>
              </a:rPr>
              <a:t>7</a:t>
            </a:r>
          </a:p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4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2132856"/>
            <a:ext cx="39604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7030A0"/>
                </a:solidFill>
              </a:rPr>
              <a:t>MIXED NUMBER</a:t>
            </a:r>
          </a:p>
          <a:p>
            <a:endParaRPr lang="en-US" sz="4000" u="sng" dirty="0" smtClean="0">
              <a:solidFill>
                <a:srgbClr val="00B050"/>
              </a:solidFill>
            </a:endParaRPr>
          </a:p>
          <a:p>
            <a:pPr algn="ctr"/>
            <a:r>
              <a:rPr lang="en-US" sz="4000" u="sng" dirty="0" smtClean="0">
                <a:solidFill>
                  <a:srgbClr val="7030A0"/>
                </a:solidFill>
              </a:rPr>
              <a:t>3</a:t>
            </a:r>
          </a:p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4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912" y="37890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40152" y="3573016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1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8104" y="479715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whole and three quarters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43608" y="479715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seven quarters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MIXED NUMBERS </a:t>
            </a:r>
            <a:r>
              <a:rPr lang="en-US" sz="4000" dirty="0" smtClean="0"/>
              <a:t>CAN BE TURNED INTO </a:t>
            </a:r>
            <a:r>
              <a:rPr lang="en-US" sz="4000" dirty="0" smtClean="0">
                <a:solidFill>
                  <a:srgbClr val="00B050"/>
                </a:solidFill>
              </a:rPr>
              <a:t>IMPROPER FRACTIONS </a:t>
            </a:r>
            <a:r>
              <a:rPr lang="en-US" sz="4000" dirty="0" smtClean="0"/>
              <a:t>– IT’S EASY!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436096" y="1988840"/>
            <a:ext cx="31683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00B050"/>
                </a:solidFill>
              </a:rPr>
              <a:t>IMPROPER</a:t>
            </a:r>
          </a:p>
          <a:p>
            <a:endParaRPr lang="en-US" sz="4000" u="sng" dirty="0" smtClean="0">
              <a:solidFill>
                <a:srgbClr val="00B050"/>
              </a:solidFill>
            </a:endParaRPr>
          </a:p>
          <a:p>
            <a:pPr algn="ctr"/>
            <a:r>
              <a:rPr lang="en-US" sz="4000" u="sng" dirty="0" smtClean="0">
                <a:solidFill>
                  <a:srgbClr val="00B050"/>
                </a:solidFill>
              </a:rPr>
              <a:t>13</a:t>
            </a:r>
          </a:p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4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988840"/>
            <a:ext cx="39604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7030A0"/>
                </a:solidFill>
              </a:rPr>
              <a:t>MIXED NUMBER</a:t>
            </a:r>
          </a:p>
          <a:p>
            <a:endParaRPr lang="en-US" sz="4000" u="sng" dirty="0" smtClean="0">
              <a:solidFill>
                <a:srgbClr val="00B050"/>
              </a:solidFill>
            </a:endParaRPr>
          </a:p>
          <a:p>
            <a:pPr algn="ctr"/>
            <a:r>
              <a:rPr lang="en-US" sz="4000" u="sng" dirty="0" smtClean="0">
                <a:solidFill>
                  <a:srgbClr val="7030A0"/>
                </a:solidFill>
              </a:rPr>
              <a:t>4</a:t>
            </a:r>
          </a:p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9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7984" y="36450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3429000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1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608" y="465313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whole and four ninths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80312" y="4653136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thirteen ninths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5301208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1 x 9 ? (whole number x denominator)</a:t>
            </a:r>
          </a:p>
          <a:p>
            <a:endParaRPr lang="en-US" dirty="0" smtClean="0"/>
          </a:p>
          <a:p>
            <a:r>
              <a:rPr lang="en-US" dirty="0" smtClean="0"/>
              <a:t>Then + 4 (numerator)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1691680" y="4365104"/>
            <a:ext cx="14401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051720" y="4437112"/>
            <a:ext cx="21602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96136" y="5301208"/>
            <a:ext cx="3347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</a:p>
          <a:p>
            <a:endParaRPr lang="en-US" dirty="0" smtClean="0"/>
          </a:p>
          <a:p>
            <a:r>
              <a:rPr lang="en-US" dirty="0" smtClean="0"/>
              <a:t>Denominator stays as 9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763688" y="3861048"/>
            <a:ext cx="36004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940152" y="3717032"/>
            <a:ext cx="864096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588224" y="4437112"/>
            <a:ext cx="36004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MIXED NUMBERS </a:t>
            </a:r>
            <a:r>
              <a:rPr lang="en-US" sz="4000" dirty="0" smtClean="0"/>
              <a:t>CAN BE TURNED INTO </a:t>
            </a:r>
            <a:r>
              <a:rPr lang="en-US" sz="4000" dirty="0" smtClean="0">
                <a:solidFill>
                  <a:srgbClr val="00B050"/>
                </a:solidFill>
              </a:rPr>
              <a:t>IMPROPER FRACTIONS </a:t>
            </a:r>
            <a:r>
              <a:rPr lang="en-US" sz="4000" dirty="0" smtClean="0"/>
              <a:t>– IT’S EASY!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436096" y="1988840"/>
            <a:ext cx="31683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00B050"/>
                </a:solidFill>
              </a:rPr>
              <a:t>IMPROPER</a:t>
            </a:r>
          </a:p>
          <a:p>
            <a:endParaRPr lang="en-US" sz="4000" u="sng" dirty="0" smtClean="0">
              <a:solidFill>
                <a:srgbClr val="00B050"/>
              </a:solidFill>
            </a:endParaRPr>
          </a:p>
          <a:p>
            <a:pPr algn="ctr"/>
            <a:r>
              <a:rPr lang="en-US" sz="4000" u="sng" dirty="0" smtClean="0">
                <a:solidFill>
                  <a:srgbClr val="00B050"/>
                </a:solidFill>
              </a:rPr>
              <a:t>12</a:t>
            </a:r>
          </a:p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7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988840"/>
            <a:ext cx="39604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7030A0"/>
                </a:solidFill>
              </a:rPr>
              <a:t>MIXED NUMBER</a:t>
            </a:r>
          </a:p>
          <a:p>
            <a:endParaRPr lang="en-US" sz="4000" u="sng" dirty="0" smtClean="0">
              <a:solidFill>
                <a:srgbClr val="00B050"/>
              </a:solidFill>
            </a:endParaRPr>
          </a:p>
          <a:p>
            <a:pPr algn="ctr"/>
            <a:r>
              <a:rPr lang="en-US" sz="4000" u="sng" dirty="0" smtClean="0">
                <a:solidFill>
                  <a:srgbClr val="7030A0"/>
                </a:solidFill>
              </a:rPr>
              <a:t>5</a:t>
            </a:r>
          </a:p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7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7984" y="36450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3429000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1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608" y="465313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whole and five sevenths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80312" y="4653136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twelve sevenths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5301208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1 x 7 ? (whole number x denominator)</a:t>
            </a:r>
          </a:p>
          <a:p>
            <a:endParaRPr lang="en-US" dirty="0" smtClean="0"/>
          </a:p>
          <a:p>
            <a:r>
              <a:rPr lang="en-US" dirty="0" smtClean="0"/>
              <a:t>Then + 5 (numerator)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1691680" y="4365104"/>
            <a:ext cx="14401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051720" y="4437112"/>
            <a:ext cx="21602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96136" y="5301208"/>
            <a:ext cx="3347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</a:p>
          <a:p>
            <a:endParaRPr lang="en-US" dirty="0" smtClean="0"/>
          </a:p>
          <a:p>
            <a:r>
              <a:rPr lang="en-US" dirty="0" smtClean="0"/>
              <a:t>Denominator stays as 7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763688" y="3861048"/>
            <a:ext cx="36004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940152" y="3717032"/>
            <a:ext cx="864096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588224" y="4437112"/>
            <a:ext cx="36004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MIXED NUMBERS </a:t>
            </a:r>
            <a:r>
              <a:rPr lang="en-US" sz="4000" dirty="0" smtClean="0"/>
              <a:t>CAN BE TURNED INTO </a:t>
            </a:r>
            <a:r>
              <a:rPr lang="en-US" sz="4000" dirty="0" smtClean="0">
                <a:solidFill>
                  <a:srgbClr val="00B050"/>
                </a:solidFill>
              </a:rPr>
              <a:t>IMPROPER FRACTIONS </a:t>
            </a:r>
            <a:r>
              <a:rPr lang="en-US" sz="4000" dirty="0" smtClean="0"/>
              <a:t>– IT’S EASY!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436096" y="1988840"/>
            <a:ext cx="31683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00B050"/>
                </a:solidFill>
              </a:rPr>
              <a:t>IMPROPER</a:t>
            </a:r>
          </a:p>
          <a:p>
            <a:endParaRPr lang="en-US" sz="4000" u="sng" dirty="0" smtClean="0">
              <a:solidFill>
                <a:srgbClr val="00B050"/>
              </a:solidFill>
            </a:endParaRPr>
          </a:p>
          <a:p>
            <a:pPr algn="ctr"/>
            <a:r>
              <a:rPr lang="en-US" sz="4000" u="sng" dirty="0" smtClean="0">
                <a:solidFill>
                  <a:srgbClr val="00B050"/>
                </a:solidFill>
              </a:rPr>
              <a:t>11</a:t>
            </a:r>
          </a:p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4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988840"/>
            <a:ext cx="39604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7030A0"/>
                </a:solidFill>
              </a:rPr>
              <a:t>MIXED NUMBER</a:t>
            </a:r>
          </a:p>
          <a:p>
            <a:endParaRPr lang="en-US" sz="4000" u="sng" dirty="0" smtClean="0">
              <a:solidFill>
                <a:srgbClr val="00B050"/>
              </a:solidFill>
            </a:endParaRPr>
          </a:p>
          <a:p>
            <a:pPr algn="ctr"/>
            <a:r>
              <a:rPr lang="en-US" sz="4000" u="sng" dirty="0" smtClean="0">
                <a:solidFill>
                  <a:srgbClr val="7030A0"/>
                </a:solidFill>
              </a:rPr>
              <a:t>3</a:t>
            </a:r>
          </a:p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4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7984" y="36450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3429000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2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608" y="465313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whole and three quarters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80312" y="4653136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eleven quarters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5301208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2 x 4 ? (whole number x denominator)</a:t>
            </a:r>
          </a:p>
          <a:p>
            <a:endParaRPr lang="en-US" dirty="0" smtClean="0"/>
          </a:p>
          <a:p>
            <a:r>
              <a:rPr lang="en-US" dirty="0" smtClean="0"/>
              <a:t>Then + 3 (numerator)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1691680" y="4365104"/>
            <a:ext cx="14401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051720" y="4437112"/>
            <a:ext cx="21602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96136" y="5301208"/>
            <a:ext cx="3347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</a:p>
          <a:p>
            <a:endParaRPr lang="en-US" dirty="0" smtClean="0"/>
          </a:p>
          <a:p>
            <a:r>
              <a:rPr lang="en-US" dirty="0" smtClean="0"/>
              <a:t>Denominator stays as 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763688" y="3861048"/>
            <a:ext cx="36004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940152" y="3717032"/>
            <a:ext cx="864096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588224" y="4437112"/>
            <a:ext cx="36004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MIXED NUMBERS </a:t>
            </a:r>
            <a:r>
              <a:rPr lang="en-US" sz="4000" dirty="0" smtClean="0"/>
              <a:t>CAN BE TURNED INTO </a:t>
            </a:r>
            <a:r>
              <a:rPr lang="en-US" sz="4000" dirty="0" smtClean="0">
                <a:solidFill>
                  <a:srgbClr val="00B050"/>
                </a:solidFill>
              </a:rPr>
              <a:t>IMPROPER FRACTIONS </a:t>
            </a:r>
            <a:r>
              <a:rPr lang="en-US" sz="4000" dirty="0" smtClean="0"/>
              <a:t>– IT’S EASY!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436096" y="1988840"/>
            <a:ext cx="31683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00B050"/>
                </a:solidFill>
              </a:rPr>
              <a:t>IMPROPER</a:t>
            </a:r>
          </a:p>
          <a:p>
            <a:endParaRPr lang="en-US" sz="4000" u="sng" dirty="0" smtClean="0">
              <a:solidFill>
                <a:srgbClr val="00B050"/>
              </a:solidFill>
            </a:endParaRPr>
          </a:p>
          <a:p>
            <a:pPr algn="ctr"/>
            <a:r>
              <a:rPr lang="en-US" sz="4000" u="sng" dirty="0" smtClean="0">
                <a:solidFill>
                  <a:srgbClr val="00B050"/>
                </a:solidFill>
              </a:rPr>
              <a:t>34</a:t>
            </a:r>
          </a:p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9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988840"/>
            <a:ext cx="39604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7030A0"/>
                </a:solidFill>
              </a:rPr>
              <a:t>MIXED NUMBER</a:t>
            </a:r>
          </a:p>
          <a:p>
            <a:endParaRPr lang="en-US" sz="4000" u="sng" dirty="0" smtClean="0">
              <a:solidFill>
                <a:srgbClr val="00B050"/>
              </a:solidFill>
            </a:endParaRPr>
          </a:p>
          <a:p>
            <a:pPr algn="ctr"/>
            <a:r>
              <a:rPr lang="en-US" sz="4000" u="sng" dirty="0" smtClean="0">
                <a:solidFill>
                  <a:srgbClr val="7030A0"/>
                </a:solidFill>
              </a:rPr>
              <a:t>7</a:t>
            </a:r>
          </a:p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9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7984" y="36450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3429000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3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608" y="465313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whole and seven ninths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80312" y="4653136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thirty four ninths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5301208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3 x 9 ? (whole number x denominator)</a:t>
            </a:r>
          </a:p>
          <a:p>
            <a:endParaRPr lang="en-US" dirty="0" smtClean="0"/>
          </a:p>
          <a:p>
            <a:r>
              <a:rPr lang="en-US" dirty="0" smtClean="0"/>
              <a:t>Then + 7 (numerator)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1691680" y="4365104"/>
            <a:ext cx="14401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051720" y="4437112"/>
            <a:ext cx="21602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96136" y="5301208"/>
            <a:ext cx="3347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34</a:t>
            </a:r>
          </a:p>
          <a:p>
            <a:endParaRPr lang="en-US" dirty="0" smtClean="0"/>
          </a:p>
          <a:p>
            <a:r>
              <a:rPr lang="en-US" dirty="0" smtClean="0"/>
              <a:t>Denominator stays as 9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763688" y="3861048"/>
            <a:ext cx="36004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940152" y="3717032"/>
            <a:ext cx="864096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588224" y="4437112"/>
            <a:ext cx="36004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304</Words>
  <Application>Microsoft Office PowerPoint</Application>
  <PresentationFormat>On-screen Show (4:3)</PresentationFormat>
  <Paragraphs>107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Gareth Hughes</cp:lastModifiedBy>
  <cp:revision>60</cp:revision>
  <cp:lastPrinted>2018-09-17T10:27:39Z</cp:lastPrinted>
  <dcterms:created xsi:type="dcterms:W3CDTF">2018-08-22T10:36:32Z</dcterms:created>
  <dcterms:modified xsi:type="dcterms:W3CDTF">2021-01-26T18:53:08Z</dcterms:modified>
</cp:coreProperties>
</file>