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91" r:id="rId4"/>
    <p:sldId id="285" r:id="rId5"/>
    <p:sldId id="286" r:id="rId6"/>
    <p:sldId id="287" r:id="rId7"/>
    <p:sldId id="288" r:id="rId8"/>
    <p:sldId id="289" r:id="rId9"/>
    <p:sldId id="290" r:id="rId10"/>
    <p:sldId id="292" r:id="rId11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1094057"/>
              </p:ext>
            </p:extLst>
          </p:nvPr>
        </p:nvGraphicFramePr>
        <p:xfrm>
          <a:off x="179513" y="1052736"/>
          <a:ext cx="8712967" cy="3294888"/>
        </p:xfrm>
        <a:graphic>
          <a:graphicData uri="http://schemas.openxmlformats.org/drawingml/2006/table">
            <a:tbl>
              <a:tblPr/>
              <a:tblGrid>
                <a:gridCol w="871296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13.1.21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8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use RUCSAC to solve multiplication and division word problems.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use written and mental division and multiplication to solve word problems.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753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z="6000" dirty="0" smtClean="0"/>
              <a:t>15 packets of crisps can be packed into a box.</a:t>
            </a:r>
            <a:br>
              <a:rPr lang="en-GB" sz="6000" dirty="0" smtClean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If I had 16 full boxes, how many packets of crisps were there altogether</a:t>
            </a:r>
            <a:r>
              <a:rPr lang="en-GB" sz="6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endParaRPr lang="en-GB" sz="6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644009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4427984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Sophie, Sam, </a:t>
            </a:r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 and Ollie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04664"/>
            <a:ext cx="4572000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36 </a:t>
            </a:r>
            <a:r>
              <a:rPr lang="en-GB" sz="2700" dirty="0" smtClean="0">
                <a:latin typeface="Comic Sans MS"/>
              </a:rPr>
              <a:t>÷ ___ = 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___ ÷ 9 = 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8 x 12 = ____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____ = 7 x 60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4,000 ÷ 8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800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270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x 50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0.36 x 10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67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2.9 x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174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3.5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2.7 x 1,000 = _ </a:t>
            </a:r>
            <a:endParaRPr lang="en-GB" sz="27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476672"/>
            <a:ext cx="4427984" cy="6186309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 x 7 = ____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49 </a:t>
            </a:r>
            <a:r>
              <a:rPr lang="en-GB" sz="3300" dirty="0" smtClean="0">
                <a:latin typeface="Comic Sans MS"/>
              </a:rPr>
              <a:t>÷ 7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11 x 9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36 ÷ 4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8 x 12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63 ÷ 7 = ___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2,000 x 5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120 ÷ 3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2,400 ÷ 4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80 x 60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37 x 10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520 ÷ 10 = _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644009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4427984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Sam, Sophie, </a:t>
            </a:r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 and Ollie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04664"/>
            <a:ext cx="4644008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36 </a:t>
            </a:r>
            <a:r>
              <a:rPr lang="en-GB" sz="2700" dirty="0" smtClean="0">
                <a:latin typeface="Comic Sans MS"/>
              </a:rPr>
              <a:t>÷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4 </a:t>
            </a:r>
            <a:r>
              <a:rPr lang="en-GB" sz="2700" dirty="0" smtClean="0">
                <a:latin typeface="Comic Sans MS"/>
              </a:rPr>
              <a:t>= 9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54</a:t>
            </a:r>
            <a:r>
              <a:rPr lang="en-GB" sz="2700" dirty="0" smtClean="0">
                <a:latin typeface="Comic Sans MS"/>
              </a:rPr>
              <a:t> ÷ 9 = 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8 x 12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96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420</a:t>
            </a:r>
            <a:r>
              <a:rPr lang="en-GB" sz="2700" dirty="0" smtClean="0">
                <a:latin typeface="Comic Sans MS"/>
              </a:rPr>
              <a:t> = 7 x 60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4,000 ÷ 8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32,000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800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16,000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270 ÷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27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40 x 50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2,000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0.36 x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3.6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67 ÷ 10 =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 6.7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2.9 x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290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174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1.74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3.5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0.035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2.7 x 1,000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2,700</a:t>
            </a:r>
            <a:r>
              <a:rPr lang="en-GB" sz="2700" dirty="0" smtClean="0">
                <a:latin typeface="Comic Sans MS"/>
              </a:rPr>
              <a:t> </a:t>
            </a:r>
            <a:endParaRPr lang="en-GB" sz="27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404664"/>
            <a:ext cx="4427984" cy="6186309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 x 7 = </a:t>
            </a:r>
            <a:r>
              <a:rPr lang="en-GB" sz="3300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49 </a:t>
            </a:r>
            <a:r>
              <a:rPr lang="en-GB" sz="3300" dirty="0" smtClean="0">
                <a:latin typeface="Comic Sans MS"/>
              </a:rPr>
              <a:t>÷ 7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7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11 x 9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99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36 ÷ 4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8 x 12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96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63 ÷ 7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2,000 x 5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10,000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120 ÷ 3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40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2,400 ÷ 4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600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80 x 60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4,800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37 x 10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370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520 ÷ 10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52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254425" cy="38884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000" dirty="0" smtClean="0"/>
              <a:t>TODAY WE ARE ALL GOING TO </a:t>
            </a:r>
            <a:r>
              <a:rPr lang="en-GB" sz="7000" dirty="0" smtClean="0"/>
              <a:t>BE…</a:t>
            </a:r>
            <a:r>
              <a:rPr lang="en-GB" sz="7000" dirty="0" smtClean="0"/>
              <a:t/>
            </a:r>
            <a:br>
              <a:rPr lang="en-GB" sz="7000" dirty="0" smtClean="0"/>
            </a:br>
            <a:r>
              <a:rPr lang="en-GB" sz="7000" dirty="0" smtClean="0"/>
              <a:t/>
            </a:r>
            <a:br>
              <a:rPr lang="en-GB" sz="7000" dirty="0" smtClean="0"/>
            </a:br>
            <a:r>
              <a:rPr lang="en-GB" sz="7000" dirty="0" smtClean="0"/>
              <a:t>MULTIPLICATION AND DIVISION DETECTIVES</a:t>
            </a:r>
            <a:r>
              <a:rPr lang="en-GB" sz="7000" dirty="0" smtClean="0"/>
              <a:t>!</a:t>
            </a:r>
            <a:endParaRPr lang="en-GB" sz="7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1628800"/>
            <a:ext cx="8254426" cy="38884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dirty="0" smtClean="0"/>
              <a:t>HERE’S A BIG TIP TO HELP YOU:</a:t>
            </a:r>
          </a:p>
          <a:p>
            <a:pPr fontAlgn="auto">
              <a:spcAft>
                <a:spcPts val="0"/>
              </a:spcAft>
              <a:defRPr/>
            </a:pPr>
            <a:endParaRPr lang="en-GB" sz="4000" dirty="0"/>
          </a:p>
          <a:p>
            <a:pPr fontAlgn="auto">
              <a:spcAft>
                <a:spcPts val="0"/>
              </a:spcAft>
              <a:defRPr/>
            </a:pPr>
            <a:r>
              <a:rPr lang="en-GB" sz="7000" dirty="0" smtClean="0"/>
              <a:t>RUCSAC</a:t>
            </a:r>
          </a:p>
          <a:p>
            <a:pPr fontAlgn="auto">
              <a:spcAft>
                <a:spcPts val="0"/>
              </a:spcAft>
              <a:defRPr/>
            </a:pPr>
            <a:endParaRPr lang="en-GB" sz="7000" dirty="0"/>
          </a:p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ANY IDEAS WHAT THIS MIGHT MEAN?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404813"/>
            <a:ext cx="7921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5000" y="1266825"/>
            <a:ext cx="7921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U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9650" y="2070100"/>
            <a:ext cx="7921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C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06525" y="2932113"/>
            <a:ext cx="7921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92275" y="3775075"/>
            <a:ext cx="7921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14550" y="4637088"/>
            <a:ext cx="7921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>
                <a:latin typeface="Book Antiqua" pitchFamily="18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0588" y="404813"/>
            <a:ext cx="403225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450" y="1260475"/>
            <a:ext cx="446467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NDERSTAND</a:t>
            </a:r>
            <a:endParaRPr lang="en-GB" sz="5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4313" y="2070100"/>
            <a:ext cx="4713287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ALCULATE</a:t>
            </a:r>
            <a:endParaRPr lang="en-GB" sz="5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4038" y="2932113"/>
            <a:ext cx="403225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OLVE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30438" y="3775075"/>
            <a:ext cx="403225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NSWER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7313" y="4614863"/>
            <a:ext cx="403225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0299" y="1275110"/>
            <a:ext cx="8254425" cy="38884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7000" dirty="0" smtClean="0"/>
              <a:t>LET’S TRY IT!</a:t>
            </a:r>
            <a:endParaRPr lang="en-GB" sz="7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2210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Read each problem. Choose if you need to multiply or divide. Solve it using an effective method.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753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z="6000" dirty="0" smtClean="0"/>
              <a:t>At Christmas time, 865 balloons were shared between the 5 classes in the school. How many balloons did each class receive?</a:t>
            </a:r>
            <a:endParaRPr lang="en-GB" sz="6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753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z="6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car park has room for 27 cars on each of the </a:t>
            </a:r>
            <a:r>
              <a:rPr lang="en-GB" sz="6000" dirty="0" smtClean="0"/>
              <a:t>9</a:t>
            </a:r>
            <a:r>
              <a:rPr lang="en-GB" sz="6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GB" sz="6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floors. How many cars could fit in the car park altogether?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447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TODAY WE ARE ALL GOING TO BE…  MULTIPLICATION AND DIVISION DETECTIVES!</vt:lpstr>
      <vt:lpstr>Slide 5</vt:lpstr>
      <vt:lpstr>Slide 6</vt:lpstr>
      <vt:lpstr>Slide 7</vt:lpstr>
      <vt:lpstr>At Christmas time, 865 balloons were shared between the 5 classes in the school. How many balloons did each class receive?</vt:lpstr>
      <vt:lpstr>A car park has room for 27 cars on each of the 9 floors. How many cars could fit in the car park altogether?</vt:lpstr>
      <vt:lpstr>15 packets of crisps can be packed into a box.  If I had 16 full boxes, how many packets of crisps were there altogether?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61</cp:revision>
  <cp:lastPrinted>2018-09-17T10:27:39Z</cp:lastPrinted>
  <dcterms:created xsi:type="dcterms:W3CDTF">2018-08-22T10:36:32Z</dcterms:created>
  <dcterms:modified xsi:type="dcterms:W3CDTF">2021-01-12T20:26:41Z</dcterms:modified>
</cp:coreProperties>
</file>