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>
        <p:scale>
          <a:sx n="66" d="100"/>
          <a:sy n="66" d="100"/>
        </p:scale>
        <p:origin x="-2477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b8wqp3" TargetMode="External"/><Relationship Id="rId2" Type="http://schemas.openxmlformats.org/officeDocument/2006/relationships/hyperlink" Target="https://www.bbc.co.uk/bitesize/topics/zsxhfg8/articles/zwjwgd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3rbg82/articles/zt7nfrd" TargetMode="External"/><Relationship Id="rId5" Type="http://schemas.openxmlformats.org/officeDocument/2006/relationships/hyperlink" Target="https://phet.colorado.edu/sims/html/fractions-intro/latest/fractions-intro_en.html" TargetMode="External"/><Relationship Id="rId4" Type="http://schemas.openxmlformats.org/officeDocument/2006/relationships/hyperlink" Target="https://www.mathplayground.com/Triplet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1094057"/>
              </p:ext>
            </p:extLst>
          </p:nvPr>
        </p:nvGraphicFramePr>
        <p:xfrm>
          <a:off x="179513" y="1052736"/>
          <a:ext cx="8784975" cy="2103120"/>
        </p:xfrm>
        <a:graphic>
          <a:graphicData uri="http://schemas.openxmlformats.org/drawingml/2006/table">
            <a:tbl>
              <a:tblPr/>
              <a:tblGrid>
                <a:gridCol w="8784975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19.1.21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become more confident at understanding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, showing and recognising fractions and equivalent fractions.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http://diysolarpanelsv.com/images/equivalent-fractions-clipart-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01008"/>
            <a:ext cx="6414632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644009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4427984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Sam, Ollie, </a:t>
            </a:r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 and Sophie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04664"/>
            <a:ext cx="4644008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72 </a:t>
            </a:r>
            <a:r>
              <a:rPr lang="en-GB" sz="2700" dirty="0" smtClean="0">
                <a:latin typeface="Comic Sans MS"/>
              </a:rPr>
              <a:t>÷ ___ = 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___ ÷ 5 = 11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20 = ____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____ = 5³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41 ÷ 8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10 x 30 x 10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728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60 x 30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0.27 x 100 = 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98 ÷ 10 = ___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25.4 x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1.6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3,298 ÷ 100 = __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4.2 x 1,000 = _ </a:t>
            </a:r>
            <a:endParaRPr lang="en-GB" sz="2700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476672"/>
            <a:ext cx="4427984" cy="6186309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 x 7 = ____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48 </a:t>
            </a:r>
            <a:r>
              <a:rPr lang="en-GB" sz="3300" dirty="0" smtClean="0">
                <a:latin typeface="Comic Sans MS"/>
              </a:rPr>
              <a:t>÷ 8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12 x 3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45 ÷ 5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7 x 800 = ___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36 ÷ 4 = ___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2,000 x 9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210 ÷ 3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1,500 ÷ 5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60 x 700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91 x 10 = _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620 ÷ 10 = _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" y="0"/>
            <a:ext cx="4644009" cy="3847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 smtClean="0"/>
              <a:t>Other Y5s</a:t>
            </a:r>
            <a:endParaRPr lang="en-GB" sz="19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0"/>
            <a:ext cx="4427984" cy="40011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Sam, Ollie, </a:t>
            </a:r>
            <a:r>
              <a:rPr lang="en-GB" sz="2000" b="1" u="sng" dirty="0" err="1" smtClean="0"/>
              <a:t>Esme</a:t>
            </a:r>
            <a:r>
              <a:rPr lang="en-GB" sz="2000" b="1" u="sng" dirty="0" smtClean="0"/>
              <a:t> and Sophie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404664"/>
            <a:ext cx="4644008" cy="590931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2700" dirty="0" smtClean="0">
                <a:latin typeface="Comic Sans MS" pitchFamily="66" charset="0"/>
              </a:rPr>
              <a:t>72 </a:t>
            </a:r>
            <a:r>
              <a:rPr lang="en-GB" sz="2700" dirty="0" smtClean="0">
                <a:latin typeface="Comic Sans MS"/>
              </a:rPr>
              <a:t>÷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12</a:t>
            </a:r>
            <a:r>
              <a:rPr lang="en-GB" sz="2700" dirty="0" smtClean="0">
                <a:latin typeface="Comic Sans MS"/>
              </a:rPr>
              <a:t> = 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55</a:t>
            </a:r>
            <a:r>
              <a:rPr lang="en-GB" sz="2700" dirty="0" smtClean="0">
                <a:latin typeface="Comic Sans MS"/>
              </a:rPr>
              <a:t> ÷ 5 = 11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20 x 20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400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125</a:t>
            </a:r>
            <a:r>
              <a:rPr lang="en-GB" sz="2700" dirty="0" smtClean="0">
                <a:latin typeface="Comic Sans MS"/>
              </a:rPr>
              <a:t> = 5³ 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41 ÷ 8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5r1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10 x 30 x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3,000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728 ÷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72.8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60 x 30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1,800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0.27 x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27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98 ÷ 10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9.8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25.4 x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2,540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1.6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0.016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3,298 ÷ 100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32.98</a:t>
            </a:r>
          </a:p>
          <a:p>
            <a:pPr marL="457200" indent="-457200">
              <a:buAutoNum type="arabicParenR"/>
            </a:pPr>
            <a:r>
              <a:rPr lang="en-GB" sz="2700" dirty="0" smtClean="0">
                <a:latin typeface="Comic Sans MS"/>
              </a:rPr>
              <a:t>   4.2 x 1,000 = </a:t>
            </a:r>
            <a:r>
              <a:rPr lang="en-GB" sz="2700" dirty="0" smtClean="0">
                <a:solidFill>
                  <a:srgbClr val="FF0000"/>
                </a:solidFill>
                <a:latin typeface="Comic Sans MS"/>
              </a:rPr>
              <a:t>4,200</a:t>
            </a:r>
            <a:endParaRPr lang="en-GB" sz="27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476672"/>
            <a:ext cx="4427984" cy="6186309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 x 7 = </a:t>
            </a:r>
            <a:r>
              <a:rPr lang="en-GB" sz="3300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 pitchFamily="66" charset="0"/>
              </a:rPr>
              <a:t>48 </a:t>
            </a:r>
            <a:r>
              <a:rPr lang="en-GB" sz="3300" dirty="0" smtClean="0">
                <a:latin typeface="Comic Sans MS"/>
              </a:rPr>
              <a:t>÷ 8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6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12 x 3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36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45 ÷ 5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7 x 800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5,600</a:t>
            </a:r>
          </a:p>
          <a:p>
            <a:pPr marL="457200" indent="-457200">
              <a:buAutoNum type="arabicParenR"/>
            </a:pPr>
            <a:r>
              <a:rPr lang="en-GB" sz="3300" dirty="0" smtClean="0">
                <a:latin typeface="Comic Sans MS"/>
              </a:rPr>
              <a:t>36 ÷ 4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2,000 x 9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18,000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210 ÷ 3 =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 70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1,500 ÷ 5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300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60 x 700 = </a:t>
            </a:r>
            <a:r>
              <a:rPr lang="en-GB" sz="3000" dirty="0" smtClean="0">
                <a:solidFill>
                  <a:srgbClr val="FF0000"/>
                </a:solidFill>
                <a:latin typeface="Comic Sans MS"/>
              </a:rPr>
              <a:t>42,000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91 x 10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910</a:t>
            </a:r>
          </a:p>
          <a:p>
            <a:pPr marL="514350" indent="-514350">
              <a:buAutoNum type="arabicParenR" startAt="7"/>
            </a:pPr>
            <a:r>
              <a:rPr lang="en-GB" sz="3300" dirty="0" smtClean="0">
                <a:latin typeface="Comic Sans MS"/>
              </a:rPr>
              <a:t> 620 ÷ 10 = </a:t>
            </a:r>
            <a:r>
              <a:rPr lang="en-GB" sz="3300" dirty="0" smtClean="0">
                <a:solidFill>
                  <a:srgbClr val="FF0000"/>
                </a:solidFill>
                <a:latin typeface="Comic Sans MS"/>
              </a:rPr>
              <a:t>62</a:t>
            </a:r>
          </a:p>
        </p:txBody>
      </p:sp>
    </p:spTree>
    <p:extLst>
      <p:ext uri="{BB962C8B-B14F-4D97-AF65-F5344CB8AC3E}">
        <p14:creationId xmlns="" xmlns:p14="http://schemas.microsoft.com/office/powerpoint/2010/main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132856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www.bbc.co.uk/bitesize/topics/zsxhfg8/articles/zwjwgdm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hlinkClick r:id="rId3"/>
              </a:rPr>
              <a:t>https://www.bbc.co.uk/bitesize/articles/zb8wqp3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Watch these two video links (they are also on the Jaguar page of the school website) to help you to understand more about fractions and equivalent fractions.</a:t>
            </a:r>
          </a:p>
          <a:p>
            <a:endParaRPr lang="en-GB" sz="2400" dirty="0" smtClean="0"/>
          </a:p>
          <a:p>
            <a:r>
              <a:rPr lang="en-GB" sz="2400" dirty="0" smtClean="0"/>
              <a:t>Keep pausing the video if you need to </a:t>
            </a:r>
            <a:r>
              <a:rPr lang="en-GB" sz="2400" dirty="0" err="1" smtClean="0"/>
              <a:t>to</a:t>
            </a:r>
            <a:r>
              <a:rPr lang="en-GB" sz="2400" dirty="0" smtClean="0"/>
              <a:t> help you.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501008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/>
              <a:t>When you have finished watching the videos, you can use these activities to further your understanding.</a:t>
            </a:r>
            <a:endParaRPr lang="en-US" sz="26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4869160"/>
            <a:ext cx="558011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www.mathplayground.com/Triplets/index.html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4509120"/>
            <a:ext cx="56521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Confident at equivalent fractions?</a:t>
            </a:r>
            <a:endParaRPr lang="en-US" b="1" u="sng" dirty="0"/>
          </a:p>
        </p:txBody>
      </p:sp>
      <p:sp>
        <p:nvSpPr>
          <p:cNvPr id="7" name="Rectangle 6"/>
          <p:cNvSpPr/>
          <p:nvPr/>
        </p:nvSpPr>
        <p:spPr>
          <a:xfrm>
            <a:off x="0" y="6237312"/>
            <a:ext cx="849694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phet.colorado.edu/sims/html/fractions-intro/latest/fractions-intro_en.html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5445224"/>
            <a:ext cx="6372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Need more support on understanding fractions?</a:t>
            </a:r>
            <a:endParaRPr lang="en-US" b="1" u="sng" dirty="0"/>
          </a:p>
        </p:txBody>
      </p:sp>
      <p:sp>
        <p:nvSpPr>
          <p:cNvPr id="9" name="Rectangle 8"/>
          <p:cNvSpPr/>
          <p:nvPr/>
        </p:nvSpPr>
        <p:spPr>
          <a:xfrm>
            <a:off x="0" y="5805264"/>
            <a:ext cx="6858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www.bbc.co.uk/bitesize/topics/z3rbg82/articles/zt7nfrd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412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55</cp:revision>
  <cp:lastPrinted>2018-09-17T10:27:39Z</cp:lastPrinted>
  <dcterms:created xsi:type="dcterms:W3CDTF">2018-08-22T10:36:32Z</dcterms:created>
  <dcterms:modified xsi:type="dcterms:W3CDTF">2021-01-18T19:52:43Z</dcterms:modified>
</cp:coreProperties>
</file>