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82" r:id="rId4"/>
    <p:sldId id="267" r:id="rId5"/>
    <p:sldId id="283" r:id="rId6"/>
    <p:sldId id="284" r:id="rId7"/>
    <p:sldId id="285" r:id="rId8"/>
    <p:sldId id="286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66" r:id="rId19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1212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41-4BD4-9AFC-B35977858425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C6-4654-938E-F34BBD4AF433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C6-4654-938E-F34BBD4AF43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C6-4654-938E-F34BBD4AF433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C6-4654-938E-F34BBD4AF433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C6-4654-938E-F34BBD4AF433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C6-4654-938E-F34BBD4AF433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C6-4654-938E-F34BBD4AF43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4C6-4654-938E-F34BBD4AF43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92-457A-98C4-C0E80B767B3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92-457A-98C4-C0E80B767B36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92-457A-98C4-C0E80B767B36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92-457A-98C4-C0E80B767B36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92-457A-98C4-C0E80B767B36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92-457A-98C4-C0E80B767B36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892-457A-98C4-C0E80B767B36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92-457A-98C4-C0E80B767B3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1-4AC3-B198-9595A2CA3405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71-4AC3-B198-9595A2CA3405}"/>
              </c:ext>
            </c:extLst>
          </c:dPt>
          <c:dPt>
            <c:idx val="2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71-4AC3-B198-9595A2CA3405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71-4AC3-B198-9595A2CA3405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71-4AC3-B198-9595A2CA3405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71-4AC3-B198-9595A2CA3405}"/>
              </c:ext>
            </c:extLst>
          </c:dPt>
          <c:dPt>
            <c:idx val="6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71-4AC3-B198-9595A2CA3405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71-4AC3-B198-9595A2CA3405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dPt>
            <c:idx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D1-461C-BA88-625F049F65CA}"/>
              </c:ext>
            </c:extLst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2D1-461C-BA88-625F049F65CA}"/>
              </c:ext>
            </c:extLst>
          </c:dPt>
          <c:dPt>
            <c:idx val="1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2D1-461C-BA88-625F049F65CA}"/>
              </c:ext>
            </c:extLst>
          </c:dPt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DB-4071-BB1C-1FDD02121B22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C3-43AC-A591-F2D1A4799A90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A1-4657-A1F7-BD4A249C66FB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A1-4657-A1F7-BD4A249C66FB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A1-4657-A1F7-BD4A249C66FB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A1-4657-A1F7-BD4A249C66FB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A1-4657-A1F7-BD4A249C66FB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EA1-4657-A1F7-BD4A249C66FB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C3-43AC-A591-F2D1A4799A90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0E-46AA-97CA-140617563002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0E-46AA-97CA-140617563002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0E-46AA-97CA-140617563002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0E-46AA-97CA-140617563002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0E-46AA-97CA-140617563002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0E-46AA-97CA-140617563002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0E-46AA-97CA-140617563002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D0E-46AA-97CA-140617563002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C6-4654-938E-F34BBD4AF433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C6-4654-938E-F34BBD4AF433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C6-4654-938E-F34BBD4AF433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C6-4654-938E-F34BBD4AF433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C6-4654-938E-F34BBD4AF433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C6-4654-938E-F34BBD4AF433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C6-4654-938E-F34BBD4AF43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4C6-4654-938E-F34BBD4AF43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92-457A-98C4-C0E80B767B3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92-457A-98C4-C0E80B767B36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92-457A-98C4-C0E80B767B36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92-457A-98C4-C0E80B767B36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892-457A-98C4-C0E80B767B36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892-457A-98C4-C0E80B767B36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892-457A-98C4-C0E80B767B36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92-457A-98C4-C0E80B767B3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1-4AC3-B198-9595A2CA3405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71-4AC3-B198-9595A2CA3405}"/>
              </c:ext>
            </c:extLst>
          </c:dPt>
          <c:dPt>
            <c:idx val="2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71-4AC3-B198-9595A2CA3405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71-4AC3-B198-9595A2CA3405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71-4AC3-B198-9595A2CA3405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71-4AC3-B198-9595A2CA3405}"/>
              </c:ext>
            </c:extLst>
          </c:dPt>
          <c:dPt>
            <c:idx val="6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71-4AC3-B198-9595A2CA3405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71-4AC3-B198-9595A2CA3405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C3-43AC-A591-F2D1A4799A90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DF-4B34-87B0-3547A66051CC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DF-4B34-87B0-3547A66051CC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DF-4B34-87B0-3547A66051CC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DF-4B34-87B0-3547A66051CC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DF-4B34-87B0-3547A66051CC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DF-4B34-87B0-3547A66051CC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C3-43AC-A591-F2D1A4799A90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0E-46AA-97CA-140617563002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0E-46AA-97CA-140617563002}"/>
              </c:ext>
            </c:extLst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0E-46AA-97CA-140617563002}"/>
              </c:ext>
            </c:extLst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0E-46AA-97CA-140617563002}"/>
              </c:ext>
            </c:extLst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0E-46AA-97CA-140617563002}"/>
              </c:ext>
            </c:extLst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0E-46AA-97CA-140617563002}"/>
              </c:ext>
            </c:extLst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0E-46AA-97CA-140617563002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D0E-46AA-97CA-140617563002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5.png"/><Relationship Id="rId7" Type="http://schemas.openxmlformats.org/officeDocument/2006/relationships/chart" Target="../charts/chart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204205"/>
              </p:ext>
            </p:extLst>
          </p:nvPr>
        </p:nvGraphicFramePr>
        <p:xfrm>
          <a:off x="179512" y="1052736"/>
          <a:ext cx="8856984" cy="2760180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(Improper fractions</a:t>
                      </a:r>
                      <a:r>
                        <a:rPr lang="en-GB" sz="18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to Mixed numbers)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18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1800" dirty="0" smtClean="0">
                          <a:latin typeface="Comic Sans MS"/>
                          <a:ea typeface="Calibri"/>
                          <a:cs typeface="Times New Roman"/>
                        </a:rPr>
                        <a:t>28.1.21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0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show equivalent fractions and explain my use of division or multiplication to help me.</a:t>
                      </a:r>
                      <a:endParaRPr lang="en-GB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understand</a:t>
                      </a:r>
                      <a:r>
                        <a:rPr lang="en-GB" sz="20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and can explain the meaning of a ‘mixed number’ (mixed fraction) and an ‘improper’ fraction.</a:t>
                      </a:r>
                      <a:endParaRPr lang="en-GB" sz="2000" b="1" u="sng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*I can convert improper fractions into</a:t>
                      </a:r>
                      <a:r>
                        <a:rPr lang="en-GB" sz="2000" b="1" u="none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mixed fractions.</a:t>
                      </a:r>
                      <a:endParaRPr lang="en-GB" sz="2000" b="1" u="none" dirty="0">
                        <a:solidFill>
                          <a:schemeClr val="tx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2.bp.blogspot.com/-upb8sZho7Us/WWjCYvDtSXI/AAAAAAAAVdE/B3X7YtR7mrEWum3PZ4FNm5e6hoy3etnvwCLcBGAs/s1600/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3029742" cy="2276872"/>
          </a:xfrm>
          <a:prstGeom prst="rect">
            <a:avLst/>
          </a:prstGeom>
          <a:noFill/>
        </p:spPr>
      </p:pic>
      <p:pic>
        <p:nvPicPr>
          <p:cNvPr id="3076" name="Picture 4" descr="http://image.slidesharecdn.com/convertingmixednumbersandimproperfractionspptbykellykatz-140126084255-phpapp02/95/converting-mixed-numbers-and-improper-fractions-3-638.jpg?cb=1390725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2936750" cy="2204864"/>
          </a:xfrm>
          <a:prstGeom prst="rect">
            <a:avLst/>
          </a:prstGeom>
          <a:noFill/>
        </p:spPr>
      </p:pic>
      <p:pic>
        <p:nvPicPr>
          <p:cNvPr id="3078" name="Picture 6" descr="http://slideplayer.com/4586259/15/images/15/Improper+Fractions+A+fraction+in+which+the+numerator+is+greater+than+the+denominator.+8+%3D+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4671139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these improper fractions into mixed numbers.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49D01326-5B2F-4A01-93CC-35203495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020700"/>
              </p:ext>
            </p:extLst>
          </p:nvPr>
        </p:nvGraphicFramePr>
        <p:xfrm>
          <a:off x="1855583" y="2819400"/>
          <a:ext cx="566235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35">
                  <a:extLst>
                    <a:ext uri="{9D8B030D-6E8A-4147-A177-3AD203B41FA5}">
                      <a16:colId xmlns:a16="http://schemas.microsoft.com/office/drawing/2014/main" xmlns="" val="337325457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3381446611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1823840220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20451562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2646176153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165952348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302391720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371209744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2074914996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3586159908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37429528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082244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193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55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these improper fractions into mixed numbers.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F00B59C4-8BF1-48C2-AFA6-978EEB8A4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4035267"/>
              </p:ext>
            </p:extLst>
          </p:nvPr>
        </p:nvGraphicFramePr>
        <p:xfrm>
          <a:off x="1855583" y="2819400"/>
          <a:ext cx="566235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35">
                  <a:extLst>
                    <a:ext uri="{9D8B030D-6E8A-4147-A177-3AD203B41FA5}">
                      <a16:colId xmlns:a16="http://schemas.microsoft.com/office/drawing/2014/main" xmlns="" val="337325457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3381446611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1823840220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204515623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2646176153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165952348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302391720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3712097445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2074914996"/>
                    </a:ext>
                  </a:extLst>
                </a:gridCol>
                <a:gridCol w="566235">
                  <a:extLst>
                    <a:ext uri="{9D8B030D-6E8A-4147-A177-3AD203B41FA5}">
                      <a16:colId xmlns:a16="http://schemas.microsoft.com/office/drawing/2014/main" xmlns="" val="3586159908"/>
                    </a:ext>
                  </a:extLst>
                </a:gridCol>
                <a:gridCol w="424677">
                  <a:extLst>
                    <a:ext uri="{9D8B030D-6E8A-4147-A177-3AD203B41FA5}">
                      <a16:colId xmlns:a16="http://schemas.microsoft.com/office/drawing/2014/main" xmlns="" val="37429528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082244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19379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61F0C15E-DCEC-4FE0-8791-B891FFD3B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3354867"/>
              </p:ext>
            </p:extLst>
          </p:nvPr>
        </p:nvGraphicFramePr>
        <p:xfrm>
          <a:off x="1740823" y="4102100"/>
          <a:ext cx="5891873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187">
                  <a:extLst>
                    <a:ext uri="{9D8B030D-6E8A-4147-A177-3AD203B41FA5}">
                      <a16:colId xmlns:a16="http://schemas.microsoft.com/office/drawing/2014/main" xmlns="" val="3373254573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xmlns="" val="3381446611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xmlns="" val="1823840220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xmlns="" val="204515623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xmlns="" val="2646176153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xmlns="" val="1659523485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xmlns="" val="302391720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xmlns="" val="3712097445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xmlns="" val="2074914996"/>
                    </a:ext>
                  </a:extLst>
                </a:gridCol>
                <a:gridCol w="589187">
                  <a:extLst>
                    <a:ext uri="{9D8B030D-6E8A-4147-A177-3AD203B41FA5}">
                      <a16:colId xmlns:a16="http://schemas.microsoft.com/office/drawing/2014/main" xmlns="" val="3586159908"/>
                    </a:ext>
                  </a:extLst>
                </a:gridCol>
                <a:gridCol w="441891">
                  <a:extLst>
                    <a:ext uri="{9D8B030D-6E8A-4147-A177-3AD203B41FA5}">
                      <a16:colId xmlns:a16="http://schemas.microsoft.com/office/drawing/2014/main" xmlns="" val="3742952849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082244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193797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8D91E08-01A3-4DFC-A687-48C4BCF9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794942"/>
              </p:ext>
            </p:extLst>
          </p:nvPr>
        </p:nvGraphicFramePr>
        <p:xfrm>
          <a:off x="2087471" y="5275284"/>
          <a:ext cx="57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3393859582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9292D8DF-51C8-4788-9921-7E3152235E8F}"/>
              </a:ext>
            </a:extLst>
          </p:cNvPr>
          <p:cNvCxnSpPr/>
          <p:nvPr/>
        </p:nvCxnSpPr>
        <p:spPr>
          <a:xfrm>
            <a:off x="2537535" y="4833620"/>
            <a:ext cx="0" cy="4416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12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answer matches the diagram?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136B05C-9FA8-4ED1-8906-278288864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602018"/>
              </p:ext>
            </p:extLst>
          </p:nvPr>
        </p:nvGraphicFramePr>
        <p:xfrm>
          <a:off x="1583112" y="3678629"/>
          <a:ext cx="5977776" cy="1040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683">
                  <a:extLst>
                    <a:ext uri="{9D8B030D-6E8A-4147-A177-3AD203B41FA5}">
                      <a16:colId xmlns:a16="http://schemas.microsoft.com/office/drawing/2014/main" xmlns="" val="337325457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33814466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23840220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xmlns="" val="20451562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26461761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59523485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xmlns="" val="302391720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37120974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74914996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xmlns="" val="3586159908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3742952849"/>
                    </a:ext>
                  </a:extLst>
                </a:gridCol>
              </a:tblGrid>
              <a:tr h="62407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0822444"/>
                  </a:ext>
                </a:extLst>
              </a:tr>
              <a:tr h="416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1937976"/>
                  </a:ext>
                </a:extLst>
              </a:tr>
            </a:tbl>
          </a:graphicData>
        </a:graphic>
      </p:graphicFrame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5737DF30-B42A-4920-A552-39051D19D14F}"/>
              </a:ext>
            </a:extLst>
          </p:cNvPr>
          <p:cNvGrpSpPr/>
          <p:nvPr/>
        </p:nvGrpSpPr>
        <p:grpSpPr>
          <a:xfrm>
            <a:off x="1339475" y="2353366"/>
            <a:ext cx="6465051" cy="1294915"/>
            <a:chOff x="1507209" y="2353366"/>
            <a:chExt cx="6465051" cy="129491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032AECF7-8868-4C9A-807C-89FD79FA61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422883624"/>
                </p:ext>
              </p:extLst>
            </p:nvPr>
          </p:nvGraphicFramePr>
          <p:xfrm>
            <a:off x="150720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xmlns="" id="{F3118AEC-AC52-413A-BD74-E2939A197E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330582680"/>
                </p:ext>
              </p:extLst>
            </p:nvPr>
          </p:nvGraphicFramePr>
          <p:xfrm>
            <a:off x="367142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xmlns="" id="{978B5EEE-6928-444F-B8A0-7C8EB979B7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2469048657"/>
                </p:ext>
              </p:extLst>
            </p:nvPr>
          </p:nvGraphicFramePr>
          <p:xfrm>
            <a:off x="475353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xmlns="" id="{5F216537-7E47-4B2B-B427-02905E2559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687491333"/>
                </p:ext>
              </p:extLst>
            </p:nvPr>
          </p:nvGraphicFramePr>
          <p:xfrm>
            <a:off x="258931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xmlns="" id="{1471FE66-1FC7-4B39-9E14-EC8DEAECEE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4163451212"/>
                </p:ext>
              </p:extLst>
            </p:nvPr>
          </p:nvGraphicFramePr>
          <p:xfrm>
            <a:off x="583564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40233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answer matches the diagram?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136B05C-9FA8-4ED1-8906-278288864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998337"/>
              </p:ext>
            </p:extLst>
          </p:nvPr>
        </p:nvGraphicFramePr>
        <p:xfrm>
          <a:off x="1583112" y="3678629"/>
          <a:ext cx="5977776" cy="1040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683">
                  <a:extLst>
                    <a:ext uri="{9D8B030D-6E8A-4147-A177-3AD203B41FA5}">
                      <a16:colId xmlns:a16="http://schemas.microsoft.com/office/drawing/2014/main" xmlns="" val="337325457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33814466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23840220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xmlns="" val="204515623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26461761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659523485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xmlns="" val="302391720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37120974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74914996"/>
                    </a:ext>
                  </a:extLst>
                </a:gridCol>
                <a:gridCol w="699683">
                  <a:extLst>
                    <a:ext uri="{9D8B030D-6E8A-4147-A177-3AD203B41FA5}">
                      <a16:colId xmlns:a16="http://schemas.microsoft.com/office/drawing/2014/main" xmlns="" val="3586159908"/>
                    </a:ext>
                  </a:extLst>
                </a:gridCol>
                <a:gridCol w="524761">
                  <a:extLst>
                    <a:ext uri="{9D8B030D-6E8A-4147-A177-3AD203B41FA5}">
                      <a16:colId xmlns:a16="http://schemas.microsoft.com/office/drawing/2014/main" xmlns="" val="3742952849"/>
                    </a:ext>
                  </a:extLst>
                </a:gridCol>
              </a:tblGrid>
              <a:tr h="62407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66043" marR="166043" marT="83021" marB="8302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0822444"/>
                  </a:ext>
                </a:extLst>
              </a:tr>
              <a:tr h="4165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1937976"/>
                  </a:ext>
                </a:extLst>
              </a:tr>
            </a:tbl>
          </a:graphicData>
        </a:graphic>
      </p:graphicFrame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5737DF30-B42A-4920-A552-39051D19D14F}"/>
              </a:ext>
            </a:extLst>
          </p:cNvPr>
          <p:cNvGrpSpPr/>
          <p:nvPr/>
        </p:nvGrpSpPr>
        <p:grpSpPr>
          <a:xfrm>
            <a:off x="1339475" y="2353366"/>
            <a:ext cx="6465051" cy="1294915"/>
            <a:chOff x="1507209" y="2353366"/>
            <a:chExt cx="6465051" cy="129491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xmlns="" id="{032AECF7-8868-4C9A-807C-89FD79FA6187}"/>
                </a:ext>
              </a:extLst>
            </p:cNvPr>
            <p:cNvGraphicFramePr/>
            <p:nvPr/>
          </p:nvGraphicFramePr>
          <p:xfrm>
            <a:off x="150720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xmlns="" id="{F3118AEC-AC52-413A-BD74-E2939A197EB2}"/>
                </a:ext>
              </a:extLst>
            </p:cNvPr>
            <p:cNvGraphicFramePr/>
            <p:nvPr/>
          </p:nvGraphicFramePr>
          <p:xfrm>
            <a:off x="367142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xmlns="" id="{978B5EEE-6928-444F-B8A0-7C8EB979B700}"/>
                </a:ext>
              </a:extLst>
            </p:cNvPr>
            <p:cNvGraphicFramePr/>
            <p:nvPr/>
          </p:nvGraphicFramePr>
          <p:xfrm>
            <a:off x="475353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xmlns="" id="{5F216537-7E47-4B2B-B427-02905E25598A}"/>
                </a:ext>
              </a:extLst>
            </p:cNvPr>
            <p:cNvGraphicFramePr/>
            <p:nvPr/>
          </p:nvGraphicFramePr>
          <p:xfrm>
            <a:off x="258931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xmlns="" id="{1471FE66-1FC7-4B39-9E14-EC8DEAECEEBA}"/>
                </a:ext>
              </a:extLst>
            </p:cNvPr>
            <p:cNvGraphicFramePr/>
            <p:nvPr/>
          </p:nvGraphicFramePr>
          <p:xfrm>
            <a:off x="5835649" y="2353366"/>
            <a:ext cx="2136611" cy="12949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0136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BF3B0D7F-4AE2-4133-A54D-E81FA07CE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934970"/>
              </p:ext>
            </p:extLst>
          </p:nvPr>
        </p:nvGraphicFramePr>
        <p:xfrm>
          <a:off x="1716621" y="1505913"/>
          <a:ext cx="538086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xmlns="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xmlns="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xmlns="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xmlns="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xmlns="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xmlns="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xmlns="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787178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892297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0895780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575970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7846825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316518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635002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044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22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mistakes. Explain your answer.</a:t>
            </a: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– the numerator should be 3.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– the numerator and denominator have been mixed up.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BF3B0D7F-4AE2-4133-A54D-E81FA07CE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742411"/>
              </p:ext>
            </p:extLst>
          </p:nvPr>
        </p:nvGraphicFramePr>
        <p:xfrm>
          <a:off x="1716621" y="1505913"/>
          <a:ext cx="538086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810">
                  <a:extLst>
                    <a:ext uri="{9D8B030D-6E8A-4147-A177-3AD203B41FA5}">
                      <a16:colId xmlns:a16="http://schemas.microsoft.com/office/drawing/2014/main" xmlns="" val="878845393"/>
                    </a:ext>
                  </a:extLst>
                </a:gridCol>
                <a:gridCol w="523139">
                  <a:extLst>
                    <a:ext uri="{9D8B030D-6E8A-4147-A177-3AD203B41FA5}">
                      <a16:colId xmlns:a16="http://schemas.microsoft.com/office/drawing/2014/main" xmlns="" val="14935349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xmlns="" val="3080720585"/>
                    </a:ext>
                  </a:extLst>
                </a:gridCol>
                <a:gridCol w="971545">
                  <a:extLst>
                    <a:ext uri="{9D8B030D-6E8A-4147-A177-3AD203B41FA5}">
                      <a16:colId xmlns:a16="http://schemas.microsoft.com/office/drawing/2014/main" xmlns="" val="2555541242"/>
                    </a:ext>
                  </a:extLst>
                </a:gridCol>
                <a:gridCol w="1121014">
                  <a:extLst>
                    <a:ext uri="{9D8B030D-6E8A-4147-A177-3AD203B41FA5}">
                      <a16:colId xmlns:a16="http://schemas.microsoft.com/office/drawing/2014/main" xmlns="" val="3044768484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xmlns="" val="1934322486"/>
                    </a:ext>
                  </a:extLst>
                </a:gridCol>
                <a:gridCol w="373672">
                  <a:extLst>
                    <a:ext uri="{9D8B030D-6E8A-4147-A177-3AD203B41FA5}">
                      <a16:colId xmlns:a16="http://schemas.microsoft.com/office/drawing/2014/main" xmlns="" val="4079817092"/>
                    </a:ext>
                  </a:extLst>
                </a:gridCol>
              </a:tblGrid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23049117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787178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715743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16470034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8922971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0895780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575970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7846825"/>
                  </a:ext>
                </a:extLst>
              </a:tr>
              <a:tr h="32947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316518"/>
                  </a:ext>
                </a:extLst>
              </a:tr>
              <a:tr h="3294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635002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044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83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ED1DF-BA21-4804-ABC8-FC33233A12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36F482C-68AC-496F-8158-A47FE26015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Four pizzas are bought for a party. They are cut into 6 equal slices. At the end of the party, there are 9 slices of pizza left.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AA72EA3D-4B2A-4613-83E4-CB84FE3E9B8A}"/>
              </a:ext>
            </a:extLst>
          </p:cNvPr>
          <p:cNvSpPr/>
          <p:nvPr/>
        </p:nvSpPr>
        <p:spPr>
          <a:xfrm>
            <a:off x="3109892" y="2141172"/>
            <a:ext cx="2924215" cy="607961"/>
          </a:xfrm>
          <a:prstGeom prst="wedgeRoundRectCallout">
            <a:avLst>
              <a:gd name="adj1" fmla="val -57713"/>
              <a:gd name="adj2" fmla="val 370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 left.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9374CDEE-D0F4-4F4C-A187-7303B3833EFB}"/>
              </a:ext>
            </a:extLst>
          </p:cNvPr>
          <p:cNvSpPr/>
          <p:nvPr/>
        </p:nvSpPr>
        <p:spPr>
          <a:xfrm>
            <a:off x="2935691" y="3475613"/>
            <a:ext cx="2924215" cy="656797"/>
          </a:xfrm>
          <a:prstGeom prst="wedgeRoundRectCallout">
            <a:avLst>
              <a:gd name="adj1" fmla="val 63106"/>
              <a:gd name="adj2" fmla="val 327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left.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C683CD5F-2EEB-43AE-8D38-93E845A9DF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1074" y="2141172"/>
          <a:ext cx="54032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59">
                  <a:extLst>
                    <a:ext uri="{9D8B030D-6E8A-4147-A177-3AD203B41FA5}">
                      <a16:colId xmlns:a16="http://schemas.microsoft.com/office/drawing/2014/main" xmlns="" val="3393859582"/>
                    </a:ext>
                  </a:extLst>
                </a:gridCol>
                <a:gridCol w="193168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D8678626-622D-414A-86E9-7400AEBA54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63" y="3499211"/>
          <a:ext cx="52156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55">
                  <a:extLst>
                    <a:ext uri="{9D8B030D-6E8A-4147-A177-3AD203B41FA5}">
                      <a16:colId xmlns:a16="http://schemas.microsoft.com/office/drawing/2014/main" xmlns="" val="3393859582"/>
                    </a:ext>
                  </a:extLst>
                </a:gridCol>
                <a:gridCol w="179407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B5C3CE-EFED-4276-8797-3B7D46354356}"/>
              </a:ext>
            </a:extLst>
          </p:cNvPr>
          <p:cNvSpPr txBox="1"/>
          <p:nvPr/>
        </p:nvSpPr>
        <p:spPr>
          <a:xfrm>
            <a:off x="1875935" y="2749133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EDA8B72-72F8-42D0-AD69-643F0BDCD67B}"/>
              </a:ext>
            </a:extLst>
          </p:cNvPr>
          <p:cNvSpPr txBox="1"/>
          <p:nvPr/>
        </p:nvSpPr>
        <p:spPr>
          <a:xfrm>
            <a:off x="6168570" y="4216044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xmlns="" val="636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3ED1DF-BA21-4804-ABC8-FC33233A12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36F482C-68AC-496F-8158-A47FE26015A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Four pizzas are bought for a party. They are cut into 6 equal slices. At the end of the party, there are 9 slices of pizza left.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lvl="0" defTabSz="685800">
              <a:lnSpc>
                <a:spcPct val="20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Jane is correct because there is     of the pizza left which, as a mixed number, is 1    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AA72EA3D-4B2A-4613-83E4-CB84FE3E9B8A}"/>
              </a:ext>
            </a:extLst>
          </p:cNvPr>
          <p:cNvSpPr/>
          <p:nvPr/>
        </p:nvSpPr>
        <p:spPr>
          <a:xfrm>
            <a:off x="3109892" y="2141172"/>
            <a:ext cx="2924215" cy="607961"/>
          </a:xfrm>
          <a:prstGeom prst="wedgeRoundRectCallout">
            <a:avLst>
              <a:gd name="adj1" fmla="val -57713"/>
              <a:gd name="adj2" fmla="val 370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 left.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9374CDEE-D0F4-4F4C-A187-7303B3833EFB}"/>
              </a:ext>
            </a:extLst>
          </p:cNvPr>
          <p:cNvSpPr/>
          <p:nvPr/>
        </p:nvSpPr>
        <p:spPr>
          <a:xfrm>
            <a:off x="2935691" y="3475613"/>
            <a:ext cx="2924215" cy="656797"/>
          </a:xfrm>
          <a:prstGeom prst="wedgeRoundRectCallout">
            <a:avLst>
              <a:gd name="adj1" fmla="val 63106"/>
              <a:gd name="adj2" fmla="val 327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      left.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C683CD5F-2EEB-43AE-8D38-93E845A9DF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1074" y="2141172"/>
          <a:ext cx="54032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59">
                  <a:extLst>
                    <a:ext uri="{9D8B030D-6E8A-4147-A177-3AD203B41FA5}">
                      <a16:colId xmlns:a16="http://schemas.microsoft.com/office/drawing/2014/main" xmlns="" val="3393859582"/>
                    </a:ext>
                  </a:extLst>
                </a:gridCol>
                <a:gridCol w="193168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D8678626-622D-414A-86E9-7400AEBA54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4363" y="3499211"/>
          <a:ext cx="52156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55">
                  <a:extLst>
                    <a:ext uri="{9D8B030D-6E8A-4147-A177-3AD203B41FA5}">
                      <a16:colId xmlns:a16="http://schemas.microsoft.com/office/drawing/2014/main" xmlns="" val="3393859582"/>
                    </a:ext>
                  </a:extLst>
                </a:gridCol>
                <a:gridCol w="179407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24679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246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B5C3CE-EFED-4276-8797-3B7D46354356}"/>
              </a:ext>
            </a:extLst>
          </p:cNvPr>
          <p:cNvSpPr txBox="1"/>
          <p:nvPr/>
        </p:nvSpPr>
        <p:spPr>
          <a:xfrm>
            <a:off x="1875935" y="2749133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EDA8B72-72F8-42D0-AD69-643F0BDCD67B}"/>
              </a:ext>
            </a:extLst>
          </p:cNvPr>
          <p:cNvSpPr txBox="1"/>
          <p:nvPr/>
        </p:nvSpPr>
        <p:spPr>
          <a:xfrm>
            <a:off x="6168570" y="4216044"/>
            <a:ext cx="98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Tom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7F34347-7F2F-47DE-AC61-27696B28C3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9373" y="4751077"/>
          <a:ext cx="216000" cy="904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452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452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E965DDC-03E2-41AC-8BEC-C2231837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4873088"/>
              </p:ext>
            </p:extLst>
          </p:nvPr>
        </p:nvGraphicFramePr>
        <p:xfrm>
          <a:off x="2713407" y="5478244"/>
          <a:ext cx="216000" cy="605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03654692"/>
                    </a:ext>
                  </a:extLst>
                </a:gridCol>
              </a:tblGrid>
              <a:tr h="3025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723823"/>
                  </a:ext>
                </a:extLst>
              </a:tr>
              <a:tr h="30250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801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14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848872" cy="95410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80 - 50   =  5 x ___ </a:t>
            </a:r>
            <a:endParaRPr lang="en-GB" sz="5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848872" cy="954107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30 x 20   =   1,000 - ____</a:t>
            </a:r>
            <a:endParaRPr lang="en-GB" sz="5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78488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9 x 4   = ___²   </a:t>
            </a:r>
            <a:endParaRPr lang="en-GB" sz="5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17032"/>
            <a:ext cx="78488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>
                <a:latin typeface="+mj-lt"/>
              </a:rPr>
              <a:t>60 ÷ 5    </a:t>
            </a:r>
            <a:r>
              <a:rPr lang="en-GB" sz="5600" dirty="0" smtClean="0"/>
              <a:t>=   7 + ___</a:t>
            </a:r>
            <a:endParaRPr lang="en-GB" sz="5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25144"/>
            <a:ext cx="7848872" cy="95410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Double 65 = 150 - ___</a:t>
            </a:r>
            <a:endParaRPr lang="en-GB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784887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4.2 x 10  = 6 x ___ </a:t>
            </a:r>
            <a:endParaRPr lang="en-GB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4644009" cy="3847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900" b="1" u="sng" dirty="0" smtClean="0"/>
              <a:t>Other Y5s</a:t>
            </a:r>
            <a:endParaRPr lang="en-GB" sz="19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4427984" cy="40011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Sam, Sophie, </a:t>
            </a:r>
            <a:r>
              <a:rPr lang="en-GB" sz="2000" b="1" u="sng" dirty="0" err="1" smtClean="0"/>
              <a:t>Esme</a:t>
            </a:r>
            <a:r>
              <a:rPr lang="en-GB" sz="2000" b="1" u="sng" dirty="0" smtClean="0"/>
              <a:t> and Ollie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4664"/>
            <a:ext cx="4644008" cy="59093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700" dirty="0" smtClean="0">
                <a:latin typeface="Comic Sans MS" pitchFamily="66" charset="0"/>
              </a:rPr>
              <a:t>   320 </a:t>
            </a:r>
            <a:r>
              <a:rPr lang="en-GB" sz="2700" dirty="0" smtClean="0">
                <a:latin typeface="Comic Sans MS"/>
              </a:rPr>
              <a:t>÷ ___ = 4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___ ÷ 6 = 11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12 x 11 = ____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____ = 6 x 200 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4,500 ÷ 9 = 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60 x 60 x 10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910 ÷ 10 = ___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4² + 20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3.2 x 100 = 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79 ÷ 10 = ___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2.18 x 100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498 ÷ 100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1,293 ÷ 100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5.8 x 1,000 = _ </a:t>
            </a:r>
            <a:endParaRPr lang="en-GB" sz="27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76672"/>
            <a:ext cx="4427984" cy="618630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  4 x 8 = ____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  42 </a:t>
            </a:r>
            <a:r>
              <a:rPr lang="en-GB" sz="3300" dirty="0" smtClean="0">
                <a:latin typeface="Comic Sans MS"/>
              </a:rPr>
              <a:t>÷ 7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11 x 3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32 ÷ 4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7 x 800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56 ÷ 6 = ___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300 x 9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210 ÷ 3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1,600 ÷ 4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90 x 300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71 x 10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250 ÷ 10 = _</a:t>
            </a:r>
          </a:p>
        </p:txBody>
      </p:sp>
    </p:spTree>
    <p:extLst>
      <p:ext uri="{BB962C8B-B14F-4D97-AF65-F5344CB8AC3E}">
        <p14:creationId xmlns:p14="http://schemas.microsoft.com/office/powerpoint/2010/main" xmlns="" val="2624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4644009" cy="3847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900" b="1" u="sng" dirty="0" smtClean="0"/>
              <a:t>Other Y5s</a:t>
            </a:r>
            <a:endParaRPr lang="en-GB" sz="19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4427984" cy="40011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err="1" smtClean="0"/>
              <a:t>Esme</a:t>
            </a:r>
            <a:r>
              <a:rPr lang="en-GB" sz="2000" b="1" u="sng" dirty="0" smtClean="0"/>
              <a:t>, Ollie, Sophie and Sam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4664"/>
            <a:ext cx="4644008" cy="59093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700" dirty="0" smtClean="0">
                <a:latin typeface="Comic Sans MS" pitchFamily="66" charset="0"/>
              </a:rPr>
              <a:t>   320 </a:t>
            </a:r>
            <a:r>
              <a:rPr lang="en-GB" sz="2700" dirty="0" smtClean="0">
                <a:latin typeface="Comic Sans MS"/>
              </a:rPr>
              <a:t>÷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80</a:t>
            </a:r>
            <a:r>
              <a:rPr lang="en-GB" sz="2700" dirty="0" smtClean="0">
                <a:latin typeface="Comic Sans MS"/>
              </a:rPr>
              <a:t> = 4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66</a:t>
            </a:r>
            <a:r>
              <a:rPr lang="en-GB" sz="2700" dirty="0" smtClean="0">
                <a:latin typeface="Comic Sans MS"/>
              </a:rPr>
              <a:t> ÷ 6 = 11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12 x 11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132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1,200</a:t>
            </a:r>
            <a:r>
              <a:rPr lang="en-GB" sz="2700" dirty="0" smtClean="0">
                <a:latin typeface="Comic Sans MS"/>
              </a:rPr>
              <a:t> = 6 x 200 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4,500 ÷ 9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500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60 x 60 x 10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36,000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910 ÷ 10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91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4² + 20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36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3.2 x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320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79 ÷ 10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7.9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2.18 x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218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498 ÷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4.98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1,293 ÷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12.93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5.8 x 1,000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5,800</a:t>
            </a:r>
            <a:endParaRPr lang="en-GB" sz="27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76672"/>
            <a:ext cx="4427984" cy="618630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  4 x 8 = </a:t>
            </a:r>
            <a:r>
              <a:rPr lang="en-GB" sz="3300" dirty="0" smtClean="0">
                <a:solidFill>
                  <a:srgbClr val="FF0000"/>
                </a:solidFill>
                <a:latin typeface="Comic Sans MS" pitchFamily="66" charset="0"/>
              </a:rPr>
              <a:t>32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  42 </a:t>
            </a:r>
            <a:r>
              <a:rPr lang="en-GB" sz="3300" dirty="0" smtClean="0">
                <a:latin typeface="Comic Sans MS"/>
              </a:rPr>
              <a:t>÷ 7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6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11 x 3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33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32 ÷ 4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8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7 x 800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5,600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  56 ÷ 6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9r2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300 x 9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2,700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210 ÷ 3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70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1,600 ÷ 4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400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90 x 300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27,000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71 x 10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710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 250 ÷ 10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2624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.slidesharecdn.com/convertingmixednumbersandimproperfractionspptbykellykatz-140126084255-phpapp02/95/converting-mixed-numbers-and-improper-fractions-3-638.jpg?cb=1390725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1317" cy="3356992"/>
          </a:xfrm>
          <a:prstGeom prst="rect">
            <a:avLst/>
          </a:prstGeom>
          <a:noFill/>
        </p:spPr>
      </p:pic>
      <p:pic>
        <p:nvPicPr>
          <p:cNvPr id="3" name="Picture 6" descr="http://slideplayer.com/4586259/15/images/15/Improper+Fractions+A+fraction+in+which+the+numerator+is+greater+than+the+denominator.+8+%3D+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3006"/>
            <a:ext cx="4499992" cy="3374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260648"/>
            <a:ext cx="4176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We can turn improper fractions into mixed numbers.</a:t>
            </a:r>
          </a:p>
          <a:p>
            <a:endParaRPr lang="en-GB" sz="4800" b="1" dirty="0" smtClean="0"/>
          </a:p>
          <a:p>
            <a:r>
              <a:rPr lang="en-GB" sz="4800" b="1" dirty="0" smtClean="0"/>
              <a:t>Do you want to see how?</a:t>
            </a:r>
            <a:endParaRPr lang="en-GB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628800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IMPROPER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7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4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62880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MIXED NUMBER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3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4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99695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1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28083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is 7 ÷ 4? </a:t>
            </a:r>
          </a:p>
          <a:p>
            <a:endParaRPr lang="en-US" dirty="0" smtClean="0"/>
          </a:p>
          <a:p>
            <a:r>
              <a:rPr lang="en-US" dirty="0" smtClean="0"/>
              <a:t>(How many 4s go into 7) 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r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5688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denominator stays as 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16016" y="371703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76056" y="3501008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2"/>
          </p:cNvCxnSpPr>
          <p:nvPr/>
        </p:nvCxnSpPr>
        <p:spPr>
          <a:xfrm flipH="1" flipV="1">
            <a:off x="6768244" y="4183345"/>
            <a:ext cx="252028" cy="68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3419872" y="191683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TO CHANGE AN </a:t>
            </a:r>
            <a:r>
              <a:rPr lang="en-US" sz="4000" dirty="0" smtClean="0">
                <a:solidFill>
                  <a:srgbClr val="00B050"/>
                </a:solidFill>
              </a:rPr>
              <a:t>IMPROPER FRACTION </a:t>
            </a:r>
            <a:r>
              <a:rPr lang="en-US" sz="4000" dirty="0" smtClean="0"/>
              <a:t>INTO A </a:t>
            </a:r>
            <a:r>
              <a:rPr lang="en-US" sz="4000" dirty="0" smtClean="0">
                <a:solidFill>
                  <a:srgbClr val="7030A0"/>
                </a:solidFill>
              </a:rPr>
              <a:t>MIXED NUMBER</a:t>
            </a:r>
            <a:r>
              <a:rPr lang="en-US" sz="4000" dirty="0" smtClean="0"/>
              <a:t>, IT’S EASY!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628800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IMPROPER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8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3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62880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MIXED NUMBER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3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99695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2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28083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is 8 ÷ 3? </a:t>
            </a:r>
          </a:p>
          <a:p>
            <a:endParaRPr lang="en-US" dirty="0" smtClean="0"/>
          </a:p>
          <a:p>
            <a:r>
              <a:rPr lang="en-US" dirty="0" smtClean="0"/>
              <a:t>(How many 3s go into 8) 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5688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denominator stays as 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16016" y="371703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76056" y="3501008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2"/>
          </p:cNvCxnSpPr>
          <p:nvPr/>
        </p:nvCxnSpPr>
        <p:spPr>
          <a:xfrm flipH="1" flipV="1">
            <a:off x="6768244" y="4183345"/>
            <a:ext cx="252028" cy="68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347864" y="1916832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TO CHANGE AN </a:t>
            </a:r>
            <a:r>
              <a:rPr lang="en-US" sz="4000" dirty="0" smtClean="0">
                <a:solidFill>
                  <a:srgbClr val="00B050"/>
                </a:solidFill>
              </a:rPr>
              <a:t>IMPROPER FRACTION </a:t>
            </a:r>
            <a:r>
              <a:rPr lang="en-US" sz="4000" dirty="0" smtClean="0"/>
              <a:t>INTO A </a:t>
            </a:r>
            <a:r>
              <a:rPr lang="en-US" sz="4000" dirty="0" smtClean="0">
                <a:solidFill>
                  <a:srgbClr val="7030A0"/>
                </a:solidFill>
              </a:rPr>
              <a:t>MIXED NUMBER</a:t>
            </a:r>
            <a:r>
              <a:rPr lang="en-US" sz="4000" dirty="0" smtClean="0"/>
              <a:t>, IT’S EASY!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628800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IMPROPER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7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62880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MIXED NUMBER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5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99695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1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28083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is 7 ÷ 5? </a:t>
            </a:r>
          </a:p>
          <a:p>
            <a:endParaRPr lang="en-US" dirty="0" smtClean="0"/>
          </a:p>
          <a:p>
            <a:r>
              <a:rPr lang="en-US" dirty="0" smtClean="0"/>
              <a:t>(How many 5s go into 7) 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5688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denominator stays as 5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16016" y="371703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76056" y="3501008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2"/>
          </p:cNvCxnSpPr>
          <p:nvPr/>
        </p:nvCxnSpPr>
        <p:spPr>
          <a:xfrm flipH="1" flipV="1">
            <a:off x="6768244" y="4183345"/>
            <a:ext cx="252028" cy="68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347864" y="1844824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0852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TO CHANGE AN </a:t>
            </a:r>
            <a:r>
              <a:rPr lang="en-US" sz="4000" dirty="0" smtClean="0">
                <a:solidFill>
                  <a:srgbClr val="00B050"/>
                </a:solidFill>
              </a:rPr>
              <a:t>IMPROPER FRACTION </a:t>
            </a:r>
            <a:r>
              <a:rPr lang="en-US" sz="4000" dirty="0" smtClean="0"/>
              <a:t>INTO A </a:t>
            </a:r>
            <a:r>
              <a:rPr lang="en-US" sz="4000" dirty="0" smtClean="0">
                <a:solidFill>
                  <a:srgbClr val="7030A0"/>
                </a:solidFill>
              </a:rPr>
              <a:t>MIXED NUMBER</a:t>
            </a:r>
            <a:r>
              <a:rPr lang="en-US" sz="4000" dirty="0" smtClean="0"/>
              <a:t>, IT’S EASY!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TO CHANGE AN </a:t>
            </a:r>
            <a:r>
              <a:rPr lang="en-US" sz="4000" dirty="0" smtClean="0">
                <a:solidFill>
                  <a:srgbClr val="00B050"/>
                </a:solidFill>
              </a:rPr>
              <a:t>IMPROPER FRACTION </a:t>
            </a:r>
            <a:r>
              <a:rPr lang="en-US" sz="4000" dirty="0" smtClean="0"/>
              <a:t>INTO A </a:t>
            </a:r>
            <a:r>
              <a:rPr lang="en-US" sz="4000" dirty="0" smtClean="0">
                <a:solidFill>
                  <a:srgbClr val="7030A0"/>
                </a:solidFill>
              </a:rPr>
              <a:t>MIXED NUMBER</a:t>
            </a:r>
            <a:r>
              <a:rPr lang="en-US" sz="4000" dirty="0" smtClean="0"/>
              <a:t>, IT’S EASY!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IMPROPER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B050"/>
                </a:solidFill>
              </a:rPr>
              <a:t>14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3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62880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MIXED NUMBER</a:t>
            </a:r>
          </a:p>
          <a:p>
            <a:endParaRPr lang="en-US" sz="4000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3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99695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4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28083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is 14 ÷ 3? </a:t>
            </a:r>
          </a:p>
          <a:p>
            <a:endParaRPr lang="en-US" dirty="0" smtClean="0"/>
          </a:p>
          <a:p>
            <a:r>
              <a:rPr lang="en-US" dirty="0" smtClean="0"/>
              <a:t>(How many 3s go into 14) 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5688" y="5013176"/>
            <a:ext cx="28083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denominator stays as 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16016" y="371703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76056" y="3501008"/>
            <a:ext cx="136815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2"/>
          </p:cNvCxnSpPr>
          <p:nvPr/>
        </p:nvCxnSpPr>
        <p:spPr>
          <a:xfrm flipH="1" flipV="1">
            <a:off x="6768244" y="4183345"/>
            <a:ext cx="252028" cy="68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275856" y="1844824"/>
            <a:ext cx="15841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these improper fractions as a diagram and write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as a mixed number.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0BC328-771B-4B01-B980-E45AF9C19E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5715" y="2135430"/>
          <a:ext cx="1163144" cy="2904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96">
                  <a:extLst>
                    <a:ext uri="{9D8B030D-6E8A-4147-A177-3AD203B41FA5}">
                      <a16:colId xmlns:a16="http://schemas.microsoft.com/office/drawing/2014/main" xmlns="" val="4066574440"/>
                    </a:ext>
                  </a:extLst>
                </a:gridCol>
                <a:gridCol w="512648">
                  <a:extLst>
                    <a:ext uri="{9D8B030D-6E8A-4147-A177-3AD203B41FA5}">
                      <a16:colId xmlns:a16="http://schemas.microsoft.com/office/drawing/2014/main" xmlns="" val="73402627"/>
                    </a:ext>
                  </a:extLst>
                </a:gridCol>
              </a:tblGrid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6133556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4687299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0063281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358564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1645722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1807116"/>
                  </a:ext>
                </a:extLst>
              </a:tr>
              <a:tr h="36131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7082738"/>
                  </a:ext>
                </a:extLst>
              </a:tr>
              <a:tr h="3613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849536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39142F-6DA4-4000-B4D8-3AF1B49E3F47}"/>
              </a:ext>
            </a:extLst>
          </p:cNvPr>
          <p:cNvSpPr/>
          <p:nvPr/>
        </p:nvSpPr>
        <p:spPr>
          <a:xfrm>
            <a:off x="6403239" y="2240940"/>
            <a:ext cx="734161" cy="540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F58F95-0430-43FC-8C90-4898100C1A07}"/>
              </a:ext>
            </a:extLst>
          </p:cNvPr>
          <p:cNvSpPr/>
          <p:nvPr/>
        </p:nvSpPr>
        <p:spPr>
          <a:xfrm>
            <a:off x="6393226" y="3320338"/>
            <a:ext cx="744174" cy="540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81316F-070E-4C2F-99D7-E4FA928F2567}"/>
              </a:ext>
            </a:extLst>
          </p:cNvPr>
          <p:cNvSpPr/>
          <p:nvPr/>
        </p:nvSpPr>
        <p:spPr>
          <a:xfrm>
            <a:off x="6390539" y="4353123"/>
            <a:ext cx="744174" cy="540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95F953F-B854-4928-996B-DC9A40EBD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328809"/>
              </p:ext>
            </p:extLst>
          </p:nvPr>
        </p:nvGraphicFramePr>
        <p:xfrm>
          <a:off x="2802108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xmlns="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xmlns="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2208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A50544DB-ADE3-4B61-8B11-7042A1189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931517"/>
              </p:ext>
            </p:extLst>
          </p:nvPr>
        </p:nvGraphicFramePr>
        <p:xfrm>
          <a:off x="3863944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xmlns="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xmlns="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2208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41247835-2541-4C0D-9F9D-65CCC960194C}"/>
              </a:ext>
            </a:extLst>
          </p:cNvPr>
          <p:cNvGraphicFramePr>
            <a:graphicFrameLocks noGrp="1"/>
          </p:cNvGraphicFramePr>
          <p:nvPr/>
        </p:nvGraphicFramePr>
        <p:xfrm>
          <a:off x="4955816" y="2240940"/>
          <a:ext cx="955786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893">
                  <a:extLst>
                    <a:ext uri="{9D8B030D-6E8A-4147-A177-3AD203B41FA5}">
                      <a16:colId xmlns:a16="http://schemas.microsoft.com/office/drawing/2014/main" xmlns="" val="172274695"/>
                    </a:ext>
                  </a:extLst>
                </a:gridCol>
                <a:gridCol w="477893">
                  <a:extLst>
                    <a:ext uri="{9D8B030D-6E8A-4147-A177-3AD203B41FA5}">
                      <a16:colId xmlns:a16="http://schemas.microsoft.com/office/drawing/2014/main" xmlns="" val="2473471830"/>
                    </a:ext>
                  </a:extLst>
                </a:gridCol>
              </a:tblGrid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475258"/>
                  </a:ext>
                </a:extLst>
              </a:tr>
              <a:tr h="270259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220860"/>
                  </a:ext>
                </a:extLst>
              </a:tr>
            </a:tbl>
          </a:graphicData>
        </a:graphic>
      </p:graphicFrame>
      <p:grpSp>
        <p:nvGrpSpPr>
          <p:cNvPr id="4" name="Group 32">
            <a:extLst>
              <a:ext uri="{FF2B5EF4-FFF2-40B4-BE49-F238E27FC236}">
                <a16:creationId xmlns:a16="http://schemas.microsoft.com/office/drawing/2014/main" xmlns="" id="{0CC6AA2D-151E-40C1-907A-7FA5A58D5FE7}"/>
              </a:ext>
            </a:extLst>
          </p:cNvPr>
          <p:cNvGrpSpPr/>
          <p:nvPr/>
        </p:nvGrpSpPr>
        <p:grpSpPr>
          <a:xfrm>
            <a:off x="3123737" y="4161413"/>
            <a:ext cx="2522638" cy="1177195"/>
            <a:chOff x="2937761" y="4161413"/>
            <a:chExt cx="2522638" cy="117719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xmlns="" id="{44870D63-2C65-46B9-9CC3-359E62F84C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254880047"/>
                </p:ext>
              </p:extLst>
            </p:nvPr>
          </p:nvGraphicFramePr>
          <p:xfrm>
            <a:off x="2937761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xmlns="" id="{8CEAB738-1552-43FA-A1DF-46CDFD7445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912096319"/>
                </p:ext>
              </p:extLst>
            </p:nvPr>
          </p:nvGraphicFramePr>
          <p:xfrm>
            <a:off x="4007360" y="4161413"/>
            <a:ext cx="1453039" cy="1177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704DC699-14D2-4101-8671-1C16B6828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118620"/>
              </p:ext>
            </p:extLst>
          </p:nvPr>
        </p:nvGraphicFramePr>
        <p:xfrm>
          <a:off x="2853388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xmlns="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86393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4FB9AF82-BB64-4FD6-858F-20C25978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831435"/>
              </p:ext>
            </p:extLst>
          </p:nvPr>
        </p:nvGraphicFramePr>
        <p:xfrm>
          <a:off x="3650231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xmlns="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86393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3A82CE8E-07E9-4826-8EB0-62947E0B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3261755"/>
              </p:ext>
            </p:extLst>
          </p:nvPr>
        </p:nvGraphicFramePr>
        <p:xfrm>
          <a:off x="4447074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xmlns="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86393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EAA6A787-3781-49BA-BA9F-6366CD1F1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612891"/>
              </p:ext>
            </p:extLst>
          </p:nvPr>
        </p:nvGraphicFramePr>
        <p:xfrm>
          <a:off x="5243917" y="3317539"/>
          <a:ext cx="621714" cy="54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38">
                  <a:extLst>
                    <a:ext uri="{9D8B030D-6E8A-4147-A177-3AD203B41FA5}">
                      <a16:colId xmlns:a16="http://schemas.microsoft.com/office/drawing/2014/main" xmlns="" val="664883171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2244808966"/>
                    </a:ext>
                  </a:extLst>
                </a:gridCol>
                <a:gridCol w="207238">
                  <a:extLst>
                    <a:ext uri="{9D8B030D-6E8A-4147-A177-3AD203B41FA5}">
                      <a16:colId xmlns:a16="http://schemas.microsoft.com/office/drawing/2014/main" xmlns="" val="3924929996"/>
                    </a:ext>
                  </a:extLst>
                </a:gridCol>
              </a:tblGrid>
              <a:tr h="5405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2455" marR="6245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2455" marR="624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86393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3FC6D65-D351-4369-854C-FAD96E03C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8070223"/>
              </p:ext>
            </p:extLst>
          </p:nvPr>
        </p:nvGraphicFramePr>
        <p:xfrm>
          <a:off x="6704174" y="2135430"/>
          <a:ext cx="360000" cy="72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1582690"/>
                    </a:ext>
                  </a:extLst>
                </a:gridCol>
              </a:tblGrid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693050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737985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05C0AF81-0C99-4937-910E-3DF09F2F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3566653"/>
              </p:ext>
            </p:extLst>
          </p:nvPr>
        </p:nvGraphicFramePr>
        <p:xfrm>
          <a:off x="6704174" y="3214739"/>
          <a:ext cx="360000" cy="72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1582690"/>
                    </a:ext>
                  </a:extLst>
                </a:gridCol>
              </a:tblGrid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693050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737985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4446BA58-8634-43F7-A21D-B9B74760C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2587825"/>
              </p:ext>
            </p:extLst>
          </p:nvPr>
        </p:nvGraphicFramePr>
        <p:xfrm>
          <a:off x="6704174" y="4249368"/>
          <a:ext cx="360000" cy="72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141582690"/>
                    </a:ext>
                  </a:extLst>
                </a:gridCol>
              </a:tblGrid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693050"/>
                  </a:ext>
                </a:extLst>
              </a:tr>
              <a:tr h="36131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737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47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1109</Words>
  <Application>Microsoft Office PowerPoint</Application>
  <PresentationFormat>On-screen Show (4:3)</PresentationFormat>
  <Paragraphs>417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56</cp:revision>
  <cp:lastPrinted>2018-09-17T10:27:39Z</cp:lastPrinted>
  <dcterms:created xsi:type="dcterms:W3CDTF">2018-08-22T10:36:32Z</dcterms:created>
  <dcterms:modified xsi:type="dcterms:W3CDTF">2021-01-27T20:04:51Z</dcterms:modified>
</cp:coreProperties>
</file>