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69" r:id="rId5"/>
    <p:sldId id="270" r:id="rId6"/>
    <p:sldId id="275" r:id="rId7"/>
    <p:sldId id="276" r:id="rId8"/>
    <p:sldId id="271" r:id="rId9"/>
    <p:sldId id="272" r:id="rId10"/>
    <p:sldId id="273" r:id="rId11"/>
    <p:sldId id="274" r:id="rId12"/>
    <p:sldId id="277" r:id="rId13"/>
    <p:sldId id="278" r:id="rId14"/>
    <p:sldId id="279" r:id="rId15"/>
    <p:sldId id="280" r:id="rId16"/>
    <p:sldId id="281" r:id="rId17"/>
    <p:sldId id="282" r:id="rId18"/>
    <p:sldId id="266" r:id="rId19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50" autoAdjust="0"/>
    <p:restoredTop sz="94660"/>
  </p:normalViewPr>
  <p:slideViewPr>
    <p:cSldViewPr>
      <p:cViewPr varScale="1">
        <p:scale>
          <a:sx n="81" d="100"/>
          <a:sy n="81" d="100"/>
        </p:scale>
        <p:origin x="-20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2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38100">
              <a:solidFill>
                <a:schemeClr val="tx1"/>
              </a:solidFill>
            </a:ln>
          </c:spPr>
          <c:dPt>
            <c:idx val="0"/>
            <c:spPr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80-5D43-8966-427778FB6FE8}"/>
              </c:ext>
            </c:extLst>
          </c:dPt>
          <c:dPt>
            <c:idx val="1"/>
            <c:spPr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80-5D43-8966-427778FB6FE8}"/>
              </c:ext>
            </c:extLst>
          </c:dPt>
          <c:dPt>
            <c:idx val="2"/>
            <c:spPr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80-5D43-8966-427778FB6FE8}"/>
              </c:ext>
            </c:extLst>
          </c:dPt>
          <c:dPt>
            <c:idx val="3"/>
            <c:spPr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80-5D43-8966-427778FB6FE8}"/>
              </c:ext>
            </c:extLst>
          </c:dPt>
          <c:dPt>
            <c:idx val="4"/>
            <c:spPr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880-5D43-8966-427778FB6FE8}"/>
              </c:ext>
            </c:extLst>
          </c:dPt>
          <c:dPt>
            <c:idx val="5"/>
            <c:spPr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880-5D43-8966-427778FB6FE8}"/>
              </c:ext>
            </c:extLst>
          </c:dPt>
          <c:dPt>
            <c:idx val="6"/>
            <c:spPr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880-5D43-8966-427778FB6FE8}"/>
              </c:ext>
            </c:extLst>
          </c:dPt>
          <c:dPt>
            <c:idx val="7"/>
            <c:spPr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880-5D43-8966-427778FB6FE8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120</c:v>
                </c:pt>
                <c:pt idx="1">
                  <c:v>120</c:v>
                </c:pt>
                <c:pt idx="2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880-5D43-8966-427778FB6FE8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38100">
              <a:solidFill>
                <a:schemeClr val="tx1"/>
              </a:solidFill>
            </a:ln>
          </c:spPr>
          <c:dPt>
            <c:idx val="0"/>
            <c:spPr>
              <a:solidFill>
                <a:srgbClr val="FF0000"/>
              </a:solidFill>
              <a:ln w="381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2D-4488-A3BD-C8056BE9B463}"/>
              </c:ext>
            </c:extLst>
          </c:dPt>
          <c:dPt>
            <c:idx val="1"/>
            <c:spPr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2D-4488-A3BD-C8056BE9B463}"/>
              </c:ext>
            </c:extLst>
          </c:dPt>
          <c:dPt>
            <c:idx val="2"/>
            <c:spPr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2D-4488-A3BD-C8056BE9B463}"/>
              </c:ext>
            </c:extLst>
          </c:dPt>
          <c:dPt>
            <c:idx val="3"/>
            <c:spPr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2D-4488-A3BD-C8056BE9B463}"/>
              </c:ext>
            </c:extLst>
          </c:dPt>
          <c:dPt>
            <c:idx val="4"/>
            <c:spPr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2D-4488-A3BD-C8056BE9B463}"/>
              </c:ext>
            </c:extLst>
          </c:dPt>
          <c:dPt>
            <c:idx val="5"/>
            <c:spPr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C2D-4488-A3BD-C8056BE9B463}"/>
              </c:ext>
            </c:extLst>
          </c:dPt>
          <c:dPt>
            <c:idx val="6"/>
            <c:spPr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C2D-4488-A3BD-C8056BE9B463}"/>
              </c:ext>
            </c:extLst>
          </c:dPt>
          <c:dPt>
            <c:idx val="7"/>
            <c:spPr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C2D-4488-A3BD-C8056BE9B463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120</c:v>
                </c:pt>
                <c:pt idx="1">
                  <c:v>120</c:v>
                </c:pt>
                <c:pt idx="2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C2D-4488-A3BD-C8056BE9B463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70156-9F63-432A-AD40-D8B328B326B5}" type="datetimeFigureOut">
              <a:rPr lang="en-GB" smtClean="0"/>
              <a:pPr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6" Type="http://schemas.openxmlformats.org/officeDocument/2006/relationships/image" Target="../media/image1.png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6" Type="http://schemas.openxmlformats.org/officeDocument/2006/relationships/image" Target="../media/image2.png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/>
              <a:t>What I’m learning in Maths today</a:t>
            </a:r>
            <a:endParaRPr lang="en-GB" sz="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1094057"/>
              </p:ext>
            </p:extLst>
          </p:nvPr>
        </p:nvGraphicFramePr>
        <p:xfrm>
          <a:off x="179513" y="1052736"/>
          <a:ext cx="8784975" cy="2944368"/>
        </p:xfrm>
        <a:graphic>
          <a:graphicData uri="http://schemas.openxmlformats.org/drawingml/2006/table">
            <a:tbl>
              <a:tblPr/>
              <a:tblGrid>
                <a:gridCol w="8784975"/>
              </a:tblGrid>
              <a:tr h="81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Maths – Y5 (Understand</a:t>
                      </a:r>
                      <a:r>
                        <a:rPr lang="en-GB" sz="2400" b="1" u="sng" baseline="0" dirty="0" smtClean="0">
                          <a:latin typeface="Comic Sans MS"/>
                          <a:ea typeface="Calibri"/>
                          <a:cs typeface="Times New Roman"/>
                        </a:rPr>
                        <a:t>ing Fractions)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>
                          <a:latin typeface="Comic Sans MS"/>
                          <a:ea typeface="Calibri"/>
                          <a:cs typeface="Times New Roman"/>
                        </a:rPr>
                        <a:t>Date</a:t>
                      </a:r>
                      <a:r>
                        <a:rPr lang="en-GB" sz="2400" dirty="0">
                          <a:latin typeface="Comic Sans MS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2400" dirty="0" smtClean="0">
                          <a:latin typeface="Comic Sans MS"/>
                          <a:ea typeface="Calibri"/>
                          <a:cs typeface="Times New Roman"/>
                        </a:rPr>
                        <a:t>18.1.21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err="1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L.Obj</a:t>
                      </a:r>
                      <a:r>
                        <a:rPr lang="en-GB" sz="2400" b="1" u="sng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*I understand,</a:t>
                      </a: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can show and recognise fractions and equivalent fractions.</a:t>
                      </a:r>
                      <a:endParaRPr lang="en-GB" sz="2400" b="1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*I understand</a:t>
                      </a: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the denominator and the numerator in a fraction.</a:t>
                      </a:r>
                      <a:endParaRPr lang="en-GB" sz="2400" b="1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~PP3472.WAV">
            <a:hlinkClick r:id="" action="ppaction://media"/>
          </p:cNvPr>
          <p:cNvPicPr>
            <a:picLocks noRot="1" noChangeAspect="1"/>
          </p:cNvPicPr>
          <p:nvPr>
            <a:wavAudioFile r:embed="rId1" name="~PP3472.WAV"/>
          </p:nvPr>
        </p:nvPicPr>
        <p:blipFill>
          <a:blip r:embed="rId3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Colour the second image to show an equivalent fraction.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fractions underneath.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4BBECD54-9A5C-9A4D-8458-46BBF8DB5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1935864"/>
              </p:ext>
            </p:extLst>
          </p:nvPr>
        </p:nvGraphicFramePr>
        <p:xfrm>
          <a:off x="1251561" y="2017480"/>
          <a:ext cx="2650475" cy="1979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0095">
                  <a:extLst>
                    <a:ext uri="{9D8B030D-6E8A-4147-A177-3AD203B41FA5}">
                      <a16:colId xmlns:a16="http://schemas.microsoft.com/office/drawing/2014/main" xmlns="" val="425212734"/>
                    </a:ext>
                  </a:extLst>
                </a:gridCol>
                <a:gridCol w="530095">
                  <a:extLst>
                    <a:ext uri="{9D8B030D-6E8A-4147-A177-3AD203B41FA5}">
                      <a16:colId xmlns:a16="http://schemas.microsoft.com/office/drawing/2014/main" xmlns="" val="1016258548"/>
                    </a:ext>
                  </a:extLst>
                </a:gridCol>
                <a:gridCol w="530095">
                  <a:extLst>
                    <a:ext uri="{9D8B030D-6E8A-4147-A177-3AD203B41FA5}">
                      <a16:colId xmlns:a16="http://schemas.microsoft.com/office/drawing/2014/main" xmlns="" val="3569824635"/>
                    </a:ext>
                  </a:extLst>
                </a:gridCol>
                <a:gridCol w="530095">
                  <a:extLst>
                    <a:ext uri="{9D8B030D-6E8A-4147-A177-3AD203B41FA5}">
                      <a16:colId xmlns:a16="http://schemas.microsoft.com/office/drawing/2014/main" xmlns="" val="953946901"/>
                    </a:ext>
                  </a:extLst>
                </a:gridCol>
                <a:gridCol w="530095">
                  <a:extLst>
                    <a:ext uri="{9D8B030D-6E8A-4147-A177-3AD203B41FA5}">
                      <a16:colId xmlns:a16="http://schemas.microsoft.com/office/drawing/2014/main" xmlns="" val="1484208561"/>
                    </a:ext>
                  </a:extLst>
                </a:gridCol>
              </a:tblGrid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934993"/>
                  </a:ext>
                </a:extLst>
              </a:tr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7260053"/>
                  </a:ext>
                </a:extLst>
              </a:tr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778672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2A0B71C7-632E-5945-B05D-0B581C72F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273418"/>
              </p:ext>
            </p:extLst>
          </p:nvPr>
        </p:nvGraphicFramePr>
        <p:xfrm>
          <a:off x="5169277" y="2182455"/>
          <a:ext cx="3092222" cy="1649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8444">
                  <a:extLst>
                    <a:ext uri="{9D8B030D-6E8A-4147-A177-3AD203B41FA5}">
                      <a16:colId xmlns:a16="http://schemas.microsoft.com/office/drawing/2014/main" xmlns="" val="425212734"/>
                    </a:ext>
                  </a:extLst>
                </a:gridCol>
                <a:gridCol w="618445">
                  <a:extLst>
                    <a:ext uri="{9D8B030D-6E8A-4147-A177-3AD203B41FA5}">
                      <a16:colId xmlns:a16="http://schemas.microsoft.com/office/drawing/2014/main" xmlns="" val="3392168981"/>
                    </a:ext>
                  </a:extLst>
                </a:gridCol>
                <a:gridCol w="618444">
                  <a:extLst>
                    <a:ext uri="{9D8B030D-6E8A-4147-A177-3AD203B41FA5}">
                      <a16:colId xmlns:a16="http://schemas.microsoft.com/office/drawing/2014/main" xmlns="" val="3688528425"/>
                    </a:ext>
                  </a:extLst>
                </a:gridCol>
                <a:gridCol w="618445">
                  <a:extLst>
                    <a:ext uri="{9D8B030D-6E8A-4147-A177-3AD203B41FA5}">
                      <a16:colId xmlns:a16="http://schemas.microsoft.com/office/drawing/2014/main" xmlns="" val="968010805"/>
                    </a:ext>
                  </a:extLst>
                </a:gridCol>
                <a:gridCol w="618444">
                  <a:extLst>
                    <a:ext uri="{9D8B030D-6E8A-4147-A177-3AD203B41FA5}">
                      <a16:colId xmlns:a16="http://schemas.microsoft.com/office/drawing/2014/main" xmlns="" val="4218074337"/>
                    </a:ext>
                  </a:extLst>
                </a:gridCol>
              </a:tblGrid>
              <a:tr h="1649740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77008" marR="177008" marT="88503" marB="885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77008" marR="177008" marT="88503" marB="885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77008" marR="177008" marT="88503" marB="885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77008" marR="177008" marT="88503" marB="885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77008" marR="177008" marT="88503" marB="885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93499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C7E13A23-87F2-884C-ABAA-7CF272136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5436379"/>
              </p:ext>
            </p:extLst>
          </p:nvPr>
        </p:nvGraphicFramePr>
        <p:xfrm>
          <a:off x="3257739" y="4270766"/>
          <a:ext cx="644297" cy="1295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297">
                  <a:extLst>
                    <a:ext uri="{9D8B030D-6E8A-4147-A177-3AD203B41FA5}">
                      <a16:colId xmlns:a16="http://schemas.microsoft.com/office/drawing/2014/main" xmlns="" val="4208041135"/>
                    </a:ext>
                  </a:extLst>
                </a:gridCol>
              </a:tblGrid>
              <a:tr h="536063">
                <a:tc>
                  <a:txBody>
                    <a:bodyPr/>
                    <a:lstStyle/>
                    <a:p>
                      <a:pPr algn="ctr"/>
                      <a:endParaRPr lang="en-US" sz="2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8114192"/>
                  </a:ext>
                </a:extLst>
              </a:tr>
              <a:tr h="111679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8763192"/>
                  </a:ext>
                </a:extLst>
              </a:tr>
              <a:tr h="111679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01206835"/>
                  </a:ext>
                </a:extLst>
              </a:tr>
              <a:tr h="536063">
                <a:tc>
                  <a:txBody>
                    <a:bodyPr/>
                    <a:lstStyle/>
                    <a:p>
                      <a:pPr algn="ctr"/>
                      <a:endParaRPr lang="en-US" sz="2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286479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67B8C3-A2CE-CD4F-BE02-A569D3A9620E}"/>
              </a:ext>
            </a:extLst>
          </p:cNvPr>
          <p:cNvSpPr txBox="1"/>
          <p:nvPr/>
        </p:nvSpPr>
        <p:spPr>
          <a:xfrm>
            <a:off x="4319375" y="2684160"/>
            <a:ext cx="461986" cy="646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39BE8F-881C-F34C-96A2-D48F14F86F01}"/>
              </a:ext>
            </a:extLst>
          </p:cNvPr>
          <p:cNvSpPr txBox="1"/>
          <p:nvPr/>
        </p:nvSpPr>
        <p:spPr>
          <a:xfrm>
            <a:off x="4319375" y="4595343"/>
            <a:ext cx="461986" cy="646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=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B19BD420-A001-124A-892F-7BE49D2FC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3409569"/>
              </p:ext>
            </p:extLst>
          </p:nvPr>
        </p:nvGraphicFramePr>
        <p:xfrm>
          <a:off x="5169277" y="4270766"/>
          <a:ext cx="644297" cy="1295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297">
                  <a:extLst>
                    <a:ext uri="{9D8B030D-6E8A-4147-A177-3AD203B41FA5}">
                      <a16:colId xmlns:a16="http://schemas.microsoft.com/office/drawing/2014/main" xmlns="" val="4208041135"/>
                    </a:ext>
                  </a:extLst>
                </a:gridCol>
              </a:tblGrid>
              <a:tr h="536063">
                <a:tc>
                  <a:txBody>
                    <a:bodyPr/>
                    <a:lstStyle/>
                    <a:p>
                      <a:pPr algn="ctr"/>
                      <a:endParaRPr lang="en-US" sz="2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8114192"/>
                  </a:ext>
                </a:extLst>
              </a:tr>
              <a:tr h="111679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8763192"/>
                  </a:ext>
                </a:extLst>
              </a:tr>
              <a:tr h="111679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01206835"/>
                  </a:ext>
                </a:extLst>
              </a:tr>
              <a:tr h="536063">
                <a:tc>
                  <a:txBody>
                    <a:bodyPr/>
                    <a:lstStyle/>
                    <a:p>
                      <a:pPr algn="ctr"/>
                      <a:endParaRPr lang="en-US" sz="2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2864792"/>
                  </a:ext>
                </a:extLst>
              </a:tr>
            </a:tbl>
          </a:graphicData>
        </a:graphic>
      </p:graphicFrame>
      <p:pic>
        <p:nvPicPr>
          <p:cNvPr id="17" name="~PP3596.WAV">
            <a:hlinkClick r:id="" action="ppaction://media"/>
          </p:cNvPr>
          <p:cNvPicPr>
            <a:picLocks noRot="1" noChangeAspect="1"/>
          </p:cNvPicPr>
          <p:nvPr>
            <a:wavAudioFile r:embed="rId1" name="~PP3596.WAV"/>
          </p:nvPr>
        </p:nvPicPr>
        <p:blipFill>
          <a:blip r:embed="rId5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6200853"/>
      </p:ext>
    </p:extLst>
  </p:cSld>
  <p:clrMapOvr>
    <a:masterClrMapping/>
  </p:clrMapOvr>
  <p:transition advTm="30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Colour the second image to show an equivalent fraction.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fractions underneath.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4BBECD54-9A5C-9A4D-8458-46BBF8DB526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51561" y="2017480"/>
          <a:ext cx="2650475" cy="1979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0095">
                  <a:extLst>
                    <a:ext uri="{9D8B030D-6E8A-4147-A177-3AD203B41FA5}">
                      <a16:colId xmlns:a16="http://schemas.microsoft.com/office/drawing/2014/main" xmlns="" val="425212734"/>
                    </a:ext>
                  </a:extLst>
                </a:gridCol>
                <a:gridCol w="530095">
                  <a:extLst>
                    <a:ext uri="{9D8B030D-6E8A-4147-A177-3AD203B41FA5}">
                      <a16:colId xmlns:a16="http://schemas.microsoft.com/office/drawing/2014/main" xmlns="" val="1016258548"/>
                    </a:ext>
                  </a:extLst>
                </a:gridCol>
                <a:gridCol w="530095">
                  <a:extLst>
                    <a:ext uri="{9D8B030D-6E8A-4147-A177-3AD203B41FA5}">
                      <a16:colId xmlns:a16="http://schemas.microsoft.com/office/drawing/2014/main" xmlns="" val="3569824635"/>
                    </a:ext>
                  </a:extLst>
                </a:gridCol>
                <a:gridCol w="530095">
                  <a:extLst>
                    <a:ext uri="{9D8B030D-6E8A-4147-A177-3AD203B41FA5}">
                      <a16:colId xmlns:a16="http://schemas.microsoft.com/office/drawing/2014/main" xmlns="" val="953946901"/>
                    </a:ext>
                  </a:extLst>
                </a:gridCol>
                <a:gridCol w="530095">
                  <a:extLst>
                    <a:ext uri="{9D8B030D-6E8A-4147-A177-3AD203B41FA5}">
                      <a16:colId xmlns:a16="http://schemas.microsoft.com/office/drawing/2014/main" xmlns="" val="1484208561"/>
                    </a:ext>
                  </a:extLst>
                </a:gridCol>
              </a:tblGrid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934993"/>
                  </a:ext>
                </a:extLst>
              </a:tr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7260053"/>
                  </a:ext>
                </a:extLst>
              </a:tr>
              <a:tr h="65989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212410" marR="212410" marT="106204" marB="10620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778672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2A0B71C7-632E-5945-B05D-0B581C72F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8037207"/>
              </p:ext>
            </p:extLst>
          </p:nvPr>
        </p:nvGraphicFramePr>
        <p:xfrm>
          <a:off x="5169277" y="2182455"/>
          <a:ext cx="3092222" cy="1649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8444">
                  <a:extLst>
                    <a:ext uri="{9D8B030D-6E8A-4147-A177-3AD203B41FA5}">
                      <a16:colId xmlns:a16="http://schemas.microsoft.com/office/drawing/2014/main" xmlns="" val="425212734"/>
                    </a:ext>
                  </a:extLst>
                </a:gridCol>
                <a:gridCol w="618445">
                  <a:extLst>
                    <a:ext uri="{9D8B030D-6E8A-4147-A177-3AD203B41FA5}">
                      <a16:colId xmlns:a16="http://schemas.microsoft.com/office/drawing/2014/main" xmlns="" val="3392168981"/>
                    </a:ext>
                  </a:extLst>
                </a:gridCol>
                <a:gridCol w="618444">
                  <a:extLst>
                    <a:ext uri="{9D8B030D-6E8A-4147-A177-3AD203B41FA5}">
                      <a16:colId xmlns:a16="http://schemas.microsoft.com/office/drawing/2014/main" xmlns="" val="3688528425"/>
                    </a:ext>
                  </a:extLst>
                </a:gridCol>
                <a:gridCol w="618445">
                  <a:extLst>
                    <a:ext uri="{9D8B030D-6E8A-4147-A177-3AD203B41FA5}">
                      <a16:colId xmlns:a16="http://schemas.microsoft.com/office/drawing/2014/main" xmlns="" val="968010805"/>
                    </a:ext>
                  </a:extLst>
                </a:gridCol>
                <a:gridCol w="618444">
                  <a:extLst>
                    <a:ext uri="{9D8B030D-6E8A-4147-A177-3AD203B41FA5}">
                      <a16:colId xmlns:a16="http://schemas.microsoft.com/office/drawing/2014/main" xmlns="" val="4218074337"/>
                    </a:ext>
                  </a:extLst>
                </a:gridCol>
              </a:tblGrid>
              <a:tr h="1649740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77008" marR="177008" marT="88503" marB="885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77008" marR="177008" marT="88503" marB="885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77008" marR="177008" marT="88503" marB="885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77008" marR="177008" marT="88503" marB="885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77008" marR="177008" marT="88503" marB="885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93499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67B8C3-A2CE-CD4F-BE02-A569D3A9620E}"/>
              </a:ext>
            </a:extLst>
          </p:cNvPr>
          <p:cNvSpPr txBox="1"/>
          <p:nvPr/>
        </p:nvSpPr>
        <p:spPr>
          <a:xfrm>
            <a:off x="4319375" y="2684160"/>
            <a:ext cx="461986" cy="646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39BE8F-881C-F34C-96A2-D48F14F86F01}"/>
              </a:ext>
            </a:extLst>
          </p:cNvPr>
          <p:cNvSpPr txBox="1"/>
          <p:nvPr/>
        </p:nvSpPr>
        <p:spPr>
          <a:xfrm>
            <a:off x="4319375" y="4595343"/>
            <a:ext cx="461986" cy="646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=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76E3E7FB-D8DE-4C23-9B18-990AECF12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2997117"/>
              </p:ext>
            </p:extLst>
          </p:nvPr>
        </p:nvGraphicFramePr>
        <p:xfrm>
          <a:off x="3257739" y="4270766"/>
          <a:ext cx="644297" cy="1295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297">
                  <a:extLst>
                    <a:ext uri="{9D8B030D-6E8A-4147-A177-3AD203B41FA5}">
                      <a16:colId xmlns:a16="http://schemas.microsoft.com/office/drawing/2014/main" xmlns="" val="4208041135"/>
                    </a:ext>
                  </a:extLst>
                </a:gridCol>
              </a:tblGrid>
              <a:tr h="53606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8114192"/>
                  </a:ext>
                </a:extLst>
              </a:tr>
              <a:tr h="111679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8763192"/>
                  </a:ext>
                </a:extLst>
              </a:tr>
              <a:tr h="111679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01206835"/>
                  </a:ext>
                </a:extLst>
              </a:tr>
              <a:tr h="53606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2864792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370D2BC0-CD31-4DF2-99C2-71981445E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0062310"/>
              </p:ext>
            </p:extLst>
          </p:nvPr>
        </p:nvGraphicFramePr>
        <p:xfrm>
          <a:off x="5156261" y="4270766"/>
          <a:ext cx="644297" cy="1295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297">
                  <a:extLst>
                    <a:ext uri="{9D8B030D-6E8A-4147-A177-3AD203B41FA5}">
                      <a16:colId xmlns:a16="http://schemas.microsoft.com/office/drawing/2014/main" xmlns="" val="4208041135"/>
                    </a:ext>
                  </a:extLst>
                </a:gridCol>
              </a:tblGrid>
              <a:tr h="53606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8114192"/>
                  </a:ext>
                </a:extLst>
              </a:tr>
              <a:tr h="111679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8763192"/>
                  </a:ext>
                </a:extLst>
              </a:tr>
              <a:tr h="111679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01206835"/>
                  </a:ext>
                </a:extLst>
              </a:tr>
              <a:tr h="536063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2864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70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equivalent fractions.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838A0E4B-5402-EC49-B79F-17E880A1E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7615907"/>
              </p:ext>
            </p:extLst>
          </p:nvPr>
        </p:nvGraphicFramePr>
        <p:xfrm>
          <a:off x="3304067" y="1737862"/>
          <a:ext cx="2535866" cy="3129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44">
                  <a:extLst>
                    <a:ext uri="{9D8B030D-6E8A-4147-A177-3AD203B41FA5}">
                      <a16:colId xmlns:a16="http://schemas.microsoft.com/office/drawing/2014/main" xmlns="" val="3088538884"/>
                    </a:ext>
                  </a:extLst>
                </a:gridCol>
                <a:gridCol w="1604978">
                  <a:extLst>
                    <a:ext uri="{9D8B030D-6E8A-4147-A177-3AD203B41FA5}">
                      <a16:colId xmlns:a16="http://schemas.microsoft.com/office/drawing/2014/main" xmlns="" val="3070545187"/>
                    </a:ext>
                  </a:extLst>
                </a:gridCol>
                <a:gridCol w="465444">
                  <a:extLst>
                    <a:ext uri="{9D8B030D-6E8A-4147-A177-3AD203B41FA5}">
                      <a16:colId xmlns:a16="http://schemas.microsoft.com/office/drawing/2014/main" xmlns="" val="2632518238"/>
                    </a:ext>
                  </a:extLst>
                </a:gridCol>
              </a:tblGrid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71968841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99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70746090"/>
                  </a:ext>
                </a:extLst>
              </a:tr>
              <a:tr h="81784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53464649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49846684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45103627"/>
                  </a:ext>
                </a:extLst>
              </a:tr>
              <a:tr h="81784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918781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04778715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12583289"/>
                  </a:ext>
                </a:extLst>
              </a:tr>
            </a:tbl>
          </a:graphicData>
        </a:graphic>
      </p:graphicFrame>
      <p:pic>
        <p:nvPicPr>
          <p:cNvPr id="10" name="~PP312.WAV">
            <a:hlinkClick r:id="" action="ppaction://media"/>
          </p:cNvPr>
          <p:cNvPicPr>
            <a:picLocks noRot="1" noChangeAspect="1"/>
          </p:cNvPicPr>
          <p:nvPr>
            <a:wavAudioFile r:embed="rId1" name="~PP312.WAV"/>
          </p:nvPr>
        </p:nvPicPr>
        <p:blipFill>
          <a:blip r:embed="rId5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1692417"/>
      </p:ext>
    </p:extLst>
  </p:cSld>
  <p:clrMapOvr>
    <a:masterClrMapping/>
  </p:clrMapOvr>
  <p:transition advTm="761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equivalent fractions.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838A0E4B-5402-EC49-B79F-17E880A1EA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04067" y="1737862"/>
          <a:ext cx="2535866" cy="3129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44">
                  <a:extLst>
                    <a:ext uri="{9D8B030D-6E8A-4147-A177-3AD203B41FA5}">
                      <a16:colId xmlns:a16="http://schemas.microsoft.com/office/drawing/2014/main" xmlns="" val="3088538884"/>
                    </a:ext>
                  </a:extLst>
                </a:gridCol>
                <a:gridCol w="1604978">
                  <a:extLst>
                    <a:ext uri="{9D8B030D-6E8A-4147-A177-3AD203B41FA5}">
                      <a16:colId xmlns:a16="http://schemas.microsoft.com/office/drawing/2014/main" xmlns="" val="3070545187"/>
                    </a:ext>
                  </a:extLst>
                </a:gridCol>
                <a:gridCol w="465444">
                  <a:extLst>
                    <a:ext uri="{9D8B030D-6E8A-4147-A177-3AD203B41FA5}">
                      <a16:colId xmlns:a16="http://schemas.microsoft.com/office/drawing/2014/main" xmlns="" val="2632518238"/>
                    </a:ext>
                  </a:extLst>
                </a:gridCol>
              </a:tblGrid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71968841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99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70746090"/>
                  </a:ext>
                </a:extLst>
              </a:tr>
              <a:tr h="81784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53464649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49846684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45103627"/>
                  </a:ext>
                </a:extLst>
              </a:tr>
              <a:tr h="81784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918781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04778715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12583289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1F3182B9-6BC2-AB48-B17C-7A3E94FA44F6}"/>
              </a:ext>
            </a:extLst>
          </p:cNvPr>
          <p:cNvCxnSpPr/>
          <p:nvPr/>
        </p:nvCxnSpPr>
        <p:spPr>
          <a:xfrm>
            <a:off x="3836194" y="2228850"/>
            <a:ext cx="1471612" cy="2057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A27C585-9EB7-A64F-865D-3718A12AE995}"/>
              </a:ext>
            </a:extLst>
          </p:cNvPr>
          <p:cNvCxnSpPr>
            <a:cxnSpLocks/>
          </p:cNvCxnSpPr>
          <p:nvPr/>
        </p:nvCxnSpPr>
        <p:spPr>
          <a:xfrm flipV="1">
            <a:off x="3836194" y="2228850"/>
            <a:ext cx="1471612" cy="10644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FA377A8-7618-EA47-94DC-D0103B0B6E11}"/>
              </a:ext>
            </a:extLst>
          </p:cNvPr>
          <p:cNvCxnSpPr>
            <a:cxnSpLocks/>
          </p:cNvCxnSpPr>
          <p:nvPr/>
        </p:nvCxnSpPr>
        <p:spPr>
          <a:xfrm flipV="1">
            <a:off x="3836194" y="3333526"/>
            <a:ext cx="1471612" cy="10644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14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0628416-BE52-46BF-9361-90C56490ABA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6961AE5-0E7A-4E41-81FB-A306A76B9C8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Leida has coloured two grids to create an equivalent fraction.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Leida correct?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4D376A6D-C226-4901-9C0D-EFF72F81A86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2500" y="1461318"/>
          <a:ext cx="2700720" cy="1517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180">
                  <a:extLst>
                    <a:ext uri="{9D8B030D-6E8A-4147-A177-3AD203B41FA5}">
                      <a16:colId xmlns:a16="http://schemas.microsoft.com/office/drawing/2014/main" xmlns="" val="2459933144"/>
                    </a:ext>
                  </a:extLst>
                </a:gridCol>
                <a:gridCol w="675180">
                  <a:extLst>
                    <a:ext uri="{9D8B030D-6E8A-4147-A177-3AD203B41FA5}">
                      <a16:colId xmlns:a16="http://schemas.microsoft.com/office/drawing/2014/main" xmlns="" val="285090329"/>
                    </a:ext>
                  </a:extLst>
                </a:gridCol>
                <a:gridCol w="675180">
                  <a:extLst>
                    <a:ext uri="{9D8B030D-6E8A-4147-A177-3AD203B41FA5}">
                      <a16:colId xmlns:a16="http://schemas.microsoft.com/office/drawing/2014/main" xmlns="" val="297717403"/>
                    </a:ext>
                  </a:extLst>
                </a:gridCol>
                <a:gridCol w="675180">
                  <a:extLst>
                    <a:ext uri="{9D8B030D-6E8A-4147-A177-3AD203B41FA5}">
                      <a16:colId xmlns:a16="http://schemas.microsoft.com/office/drawing/2014/main" xmlns="" val="1455296631"/>
                    </a:ext>
                  </a:extLst>
                </a:gridCol>
              </a:tblGrid>
              <a:tr h="758582"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4658279"/>
                  </a:ext>
                </a:extLst>
              </a:tr>
              <a:tr h="758582"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6048372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06E9230C-006C-451C-80E9-8FE6EDF1E24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55764" y="1461318"/>
          <a:ext cx="1997492" cy="1517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373">
                  <a:extLst>
                    <a:ext uri="{9D8B030D-6E8A-4147-A177-3AD203B41FA5}">
                      <a16:colId xmlns:a16="http://schemas.microsoft.com/office/drawing/2014/main" xmlns="" val="2459933144"/>
                    </a:ext>
                  </a:extLst>
                </a:gridCol>
                <a:gridCol w="499373">
                  <a:extLst>
                    <a:ext uri="{9D8B030D-6E8A-4147-A177-3AD203B41FA5}">
                      <a16:colId xmlns:a16="http://schemas.microsoft.com/office/drawing/2014/main" xmlns="" val="2264052073"/>
                    </a:ext>
                  </a:extLst>
                </a:gridCol>
                <a:gridCol w="499373">
                  <a:extLst>
                    <a:ext uri="{9D8B030D-6E8A-4147-A177-3AD203B41FA5}">
                      <a16:colId xmlns:a16="http://schemas.microsoft.com/office/drawing/2014/main" xmlns="" val="2769526523"/>
                    </a:ext>
                  </a:extLst>
                </a:gridCol>
                <a:gridCol w="499373">
                  <a:extLst>
                    <a:ext uri="{9D8B030D-6E8A-4147-A177-3AD203B41FA5}">
                      <a16:colId xmlns:a16="http://schemas.microsoft.com/office/drawing/2014/main" xmlns="" val="635935377"/>
                    </a:ext>
                  </a:extLst>
                </a:gridCol>
              </a:tblGrid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4658279"/>
                  </a:ext>
                </a:extLst>
              </a:tr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5214468"/>
                  </a:ext>
                </a:extLst>
              </a:tr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7272230"/>
                  </a:ext>
                </a:extLst>
              </a:tr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725373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52394CA-573C-4472-97A3-66461BEFD8D9}"/>
              </a:ext>
            </a:extLst>
          </p:cNvPr>
          <p:cNvSpPr txBox="1"/>
          <p:nvPr/>
        </p:nvSpPr>
        <p:spPr>
          <a:xfrm>
            <a:off x="4269630" y="1835180"/>
            <a:ext cx="478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21" name="Rounded Rectangular Callout 11">
            <a:extLst>
              <a:ext uri="{FF2B5EF4-FFF2-40B4-BE49-F238E27FC236}">
                <a16:creationId xmlns:a16="http://schemas.microsoft.com/office/drawing/2014/main" xmlns="" id="{26208BE9-2AAE-46CB-B94A-BF4BA606BCA5}"/>
              </a:ext>
            </a:extLst>
          </p:cNvPr>
          <p:cNvSpPr/>
          <p:nvPr/>
        </p:nvSpPr>
        <p:spPr>
          <a:xfrm>
            <a:off x="3535863" y="3232081"/>
            <a:ext cx="4689009" cy="1079832"/>
          </a:xfrm>
          <a:prstGeom prst="wedgeRoundRectCallout">
            <a:avLst>
              <a:gd name="adj1" fmla="val -56744"/>
              <a:gd name="adj2" fmla="val -697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doubled the denominator and halved the numerator.</a:t>
            </a:r>
          </a:p>
        </p:txBody>
      </p:sp>
      <p:pic>
        <p:nvPicPr>
          <p:cNvPr id="11" name="~PP2553.WAV">
            <a:hlinkClick r:id="" action="ppaction://media"/>
          </p:cNvPr>
          <p:cNvPicPr>
            <a:picLocks noRot="1" noChangeAspect="1"/>
          </p:cNvPicPr>
          <p:nvPr>
            <a:wavAudioFile r:embed="rId1" name="~PP2553.WAV"/>
          </p:nvPr>
        </p:nvPicPr>
        <p:blipFill>
          <a:blip r:embed="rId6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6014570"/>
      </p:ext>
    </p:extLst>
  </p:cSld>
  <p:clrMapOvr>
    <a:masterClrMapping/>
  </p:clrMapOvr>
  <p:transition advTm="344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0628416-BE52-46BF-9361-90C56490AB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6961AE5-0E7A-4E41-81FB-A306A76B9C8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Leida has coloured two grids to create an equivalent fraction.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Leida correct? Explain your answer.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Leida is incorrect because if you double denominator you should do the same to the numerator.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4D376A6D-C226-4901-9C0D-EFF72F81A86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2500" y="1461318"/>
          <a:ext cx="2700720" cy="1517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180">
                  <a:extLst>
                    <a:ext uri="{9D8B030D-6E8A-4147-A177-3AD203B41FA5}">
                      <a16:colId xmlns:a16="http://schemas.microsoft.com/office/drawing/2014/main" xmlns="" val="2459933144"/>
                    </a:ext>
                  </a:extLst>
                </a:gridCol>
                <a:gridCol w="675180">
                  <a:extLst>
                    <a:ext uri="{9D8B030D-6E8A-4147-A177-3AD203B41FA5}">
                      <a16:colId xmlns:a16="http://schemas.microsoft.com/office/drawing/2014/main" xmlns="" val="285090329"/>
                    </a:ext>
                  </a:extLst>
                </a:gridCol>
                <a:gridCol w="675180">
                  <a:extLst>
                    <a:ext uri="{9D8B030D-6E8A-4147-A177-3AD203B41FA5}">
                      <a16:colId xmlns:a16="http://schemas.microsoft.com/office/drawing/2014/main" xmlns="" val="297717403"/>
                    </a:ext>
                  </a:extLst>
                </a:gridCol>
                <a:gridCol w="675180">
                  <a:extLst>
                    <a:ext uri="{9D8B030D-6E8A-4147-A177-3AD203B41FA5}">
                      <a16:colId xmlns:a16="http://schemas.microsoft.com/office/drawing/2014/main" xmlns="" val="1455296631"/>
                    </a:ext>
                  </a:extLst>
                </a:gridCol>
              </a:tblGrid>
              <a:tr h="758582"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4658279"/>
                  </a:ext>
                </a:extLst>
              </a:tr>
              <a:tr h="758582"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dirty="0"/>
                    </a:p>
                  </a:txBody>
                  <a:tcPr marL="187049" marR="187049" marT="93523" marB="9352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6048372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06E9230C-006C-451C-80E9-8FE6EDF1E24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55764" y="1461318"/>
          <a:ext cx="1997492" cy="1517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373">
                  <a:extLst>
                    <a:ext uri="{9D8B030D-6E8A-4147-A177-3AD203B41FA5}">
                      <a16:colId xmlns:a16="http://schemas.microsoft.com/office/drawing/2014/main" xmlns="" val="2459933144"/>
                    </a:ext>
                  </a:extLst>
                </a:gridCol>
                <a:gridCol w="499373">
                  <a:extLst>
                    <a:ext uri="{9D8B030D-6E8A-4147-A177-3AD203B41FA5}">
                      <a16:colId xmlns:a16="http://schemas.microsoft.com/office/drawing/2014/main" xmlns="" val="2264052073"/>
                    </a:ext>
                  </a:extLst>
                </a:gridCol>
                <a:gridCol w="499373">
                  <a:extLst>
                    <a:ext uri="{9D8B030D-6E8A-4147-A177-3AD203B41FA5}">
                      <a16:colId xmlns:a16="http://schemas.microsoft.com/office/drawing/2014/main" xmlns="" val="2769526523"/>
                    </a:ext>
                  </a:extLst>
                </a:gridCol>
                <a:gridCol w="499373">
                  <a:extLst>
                    <a:ext uri="{9D8B030D-6E8A-4147-A177-3AD203B41FA5}">
                      <a16:colId xmlns:a16="http://schemas.microsoft.com/office/drawing/2014/main" xmlns="" val="635935377"/>
                    </a:ext>
                  </a:extLst>
                </a:gridCol>
              </a:tblGrid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4658279"/>
                  </a:ext>
                </a:extLst>
              </a:tr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5214468"/>
                  </a:ext>
                </a:extLst>
              </a:tr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7272230"/>
                  </a:ext>
                </a:extLst>
              </a:tr>
              <a:tr h="379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725373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52394CA-573C-4472-97A3-66461BEFD8D9}"/>
              </a:ext>
            </a:extLst>
          </p:cNvPr>
          <p:cNvSpPr txBox="1"/>
          <p:nvPr/>
        </p:nvSpPr>
        <p:spPr>
          <a:xfrm>
            <a:off x="4269630" y="1835180"/>
            <a:ext cx="478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21" name="Rounded Rectangular Callout 11">
            <a:extLst>
              <a:ext uri="{FF2B5EF4-FFF2-40B4-BE49-F238E27FC236}">
                <a16:creationId xmlns:a16="http://schemas.microsoft.com/office/drawing/2014/main" xmlns="" id="{26208BE9-2AAE-46CB-B94A-BF4BA606BCA5}"/>
              </a:ext>
            </a:extLst>
          </p:cNvPr>
          <p:cNvSpPr/>
          <p:nvPr/>
        </p:nvSpPr>
        <p:spPr>
          <a:xfrm>
            <a:off x="3535863" y="3232081"/>
            <a:ext cx="4689009" cy="1079832"/>
          </a:xfrm>
          <a:prstGeom prst="wedgeRoundRectCallout">
            <a:avLst>
              <a:gd name="adj1" fmla="val -56744"/>
              <a:gd name="adj2" fmla="val -697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doubled the denominator and halved the numerator.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7A433359-63CD-478D-8D79-C45773B4A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5547973"/>
              </p:ext>
            </p:extLst>
          </p:nvPr>
        </p:nvGraphicFramePr>
        <p:xfrm>
          <a:off x="3782556" y="5340838"/>
          <a:ext cx="1215572" cy="988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341">
                  <a:extLst>
                    <a:ext uri="{9D8B030D-6E8A-4147-A177-3AD203B41FA5}">
                      <a16:colId xmlns:a16="http://schemas.microsoft.com/office/drawing/2014/main" xmlns="" val="3531407186"/>
                    </a:ext>
                  </a:extLst>
                </a:gridCol>
                <a:gridCol w="498890">
                  <a:extLst>
                    <a:ext uri="{9D8B030D-6E8A-4147-A177-3AD203B41FA5}">
                      <a16:colId xmlns:a16="http://schemas.microsoft.com/office/drawing/2014/main" xmlns="" val="2148871639"/>
                    </a:ext>
                  </a:extLst>
                </a:gridCol>
                <a:gridCol w="358341">
                  <a:extLst>
                    <a:ext uri="{9D8B030D-6E8A-4147-A177-3AD203B41FA5}">
                      <a16:colId xmlns:a16="http://schemas.microsoft.com/office/drawing/2014/main" xmlns="" val="636980573"/>
                    </a:ext>
                  </a:extLst>
                </a:gridCol>
              </a:tblGrid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46402541"/>
                  </a:ext>
                </a:extLst>
              </a:tr>
              <a:tr h="49439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76404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005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Carlisle has written some equivalent fractions.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Find and correct any mistakes.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D675C7F-9B41-B249-9990-FBE37E9B8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0737373"/>
              </p:ext>
            </p:extLst>
          </p:nvPr>
        </p:nvGraphicFramePr>
        <p:xfrm>
          <a:off x="1677374" y="1625230"/>
          <a:ext cx="2191168" cy="2191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792">
                  <a:extLst>
                    <a:ext uri="{9D8B030D-6E8A-4147-A177-3AD203B41FA5}">
                      <a16:colId xmlns:a16="http://schemas.microsoft.com/office/drawing/2014/main" xmlns="" val="1255415825"/>
                    </a:ext>
                  </a:extLst>
                </a:gridCol>
                <a:gridCol w="547792">
                  <a:extLst>
                    <a:ext uri="{9D8B030D-6E8A-4147-A177-3AD203B41FA5}">
                      <a16:colId xmlns:a16="http://schemas.microsoft.com/office/drawing/2014/main" xmlns="" val="3088538884"/>
                    </a:ext>
                  </a:extLst>
                </a:gridCol>
                <a:gridCol w="547792">
                  <a:extLst>
                    <a:ext uri="{9D8B030D-6E8A-4147-A177-3AD203B41FA5}">
                      <a16:colId xmlns:a16="http://schemas.microsoft.com/office/drawing/2014/main" xmlns="" val="3070545187"/>
                    </a:ext>
                  </a:extLst>
                </a:gridCol>
                <a:gridCol w="547792">
                  <a:extLst>
                    <a:ext uri="{9D8B030D-6E8A-4147-A177-3AD203B41FA5}">
                      <a16:colId xmlns:a16="http://schemas.microsoft.com/office/drawing/2014/main" xmlns="" val="2632518238"/>
                    </a:ext>
                  </a:extLst>
                </a:gridCol>
              </a:tblGrid>
              <a:tr h="421854">
                <a:tc rowSpan="2"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1968841"/>
                  </a:ext>
                </a:extLst>
              </a:tr>
              <a:tr h="421854"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074609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3464649"/>
                  </a:ext>
                </a:extLst>
              </a:tr>
              <a:tr h="421854">
                <a:tc rowSpan="2"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9846684"/>
                  </a:ext>
                </a:extLst>
              </a:tr>
              <a:tr h="421854"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510362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DEB53173-2940-7648-A14D-CFB60360E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3950294"/>
              </p:ext>
            </p:extLst>
          </p:nvPr>
        </p:nvGraphicFramePr>
        <p:xfrm>
          <a:off x="5230354" y="1625230"/>
          <a:ext cx="2117834" cy="2191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792">
                  <a:extLst>
                    <a:ext uri="{9D8B030D-6E8A-4147-A177-3AD203B41FA5}">
                      <a16:colId xmlns:a16="http://schemas.microsoft.com/office/drawing/2014/main" xmlns="" val="125541582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3088538884"/>
                    </a:ext>
                  </a:extLst>
                </a:gridCol>
                <a:gridCol w="547200">
                  <a:extLst>
                    <a:ext uri="{9D8B030D-6E8A-4147-A177-3AD203B41FA5}">
                      <a16:colId xmlns:a16="http://schemas.microsoft.com/office/drawing/2014/main" xmlns="" val="3070545187"/>
                    </a:ext>
                  </a:extLst>
                </a:gridCol>
                <a:gridCol w="410842">
                  <a:extLst>
                    <a:ext uri="{9D8B030D-6E8A-4147-A177-3AD203B41FA5}">
                      <a16:colId xmlns:a16="http://schemas.microsoft.com/office/drawing/2014/main" xmlns="" val="2632518238"/>
                    </a:ext>
                  </a:extLst>
                </a:gridCol>
              </a:tblGrid>
              <a:tr h="421854">
                <a:tc rowSpan="2"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1968841"/>
                  </a:ext>
                </a:extLst>
              </a:tr>
              <a:tr h="421854"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074609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3464649"/>
                  </a:ext>
                </a:extLst>
              </a:tr>
              <a:tr h="421854">
                <a:tc rowSpan="2"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9846684"/>
                  </a:ext>
                </a:extLst>
              </a:tr>
              <a:tr h="421854"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108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5103627"/>
                  </a:ext>
                </a:extLst>
              </a:tr>
            </a:tbl>
          </a:graphicData>
        </a:graphic>
      </p:graphicFrame>
      <p:pic>
        <p:nvPicPr>
          <p:cNvPr id="11" name="~PP2662.WAV">
            <a:hlinkClick r:id="" action="ppaction://media"/>
          </p:cNvPr>
          <p:cNvPicPr>
            <a:picLocks noRot="1" noChangeAspect="1"/>
          </p:cNvPicPr>
          <p:nvPr>
            <a:wavAudioFile r:embed="rId1" name="~PP2662.WAV"/>
          </p:nvPr>
        </p:nvPicPr>
        <p:blipFill>
          <a:blip r:embed="rId5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284689"/>
      </p:ext>
    </p:extLst>
  </p:cSld>
  <p:clrMapOvr>
    <a:masterClrMapping/>
  </p:clrMapOvr>
  <p:transition advTm="91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Carlisle has written some equivalent fractions.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Find and correct any mistakes.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B should be: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 should be: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2A4294F9-5B21-4258-B70F-B17DBE5EE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77374" y="1625230"/>
          <a:ext cx="2191168" cy="2191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792">
                  <a:extLst>
                    <a:ext uri="{9D8B030D-6E8A-4147-A177-3AD203B41FA5}">
                      <a16:colId xmlns:a16="http://schemas.microsoft.com/office/drawing/2014/main" xmlns="" val="1255415825"/>
                    </a:ext>
                  </a:extLst>
                </a:gridCol>
                <a:gridCol w="547792">
                  <a:extLst>
                    <a:ext uri="{9D8B030D-6E8A-4147-A177-3AD203B41FA5}">
                      <a16:colId xmlns:a16="http://schemas.microsoft.com/office/drawing/2014/main" xmlns="" val="3088538884"/>
                    </a:ext>
                  </a:extLst>
                </a:gridCol>
                <a:gridCol w="547792">
                  <a:extLst>
                    <a:ext uri="{9D8B030D-6E8A-4147-A177-3AD203B41FA5}">
                      <a16:colId xmlns:a16="http://schemas.microsoft.com/office/drawing/2014/main" xmlns="" val="3070545187"/>
                    </a:ext>
                  </a:extLst>
                </a:gridCol>
                <a:gridCol w="547792">
                  <a:extLst>
                    <a:ext uri="{9D8B030D-6E8A-4147-A177-3AD203B41FA5}">
                      <a16:colId xmlns:a16="http://schemas.microsoft.com/office/drawing/2014/main" xmlns="" val="2632518238"/>
                    </a:ext>
                  </a:extLst>
                </a:gridCol>
              </a:tblGrid>
              <a:tr h="421854">
                <a:tc rowSpan="2"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1968841"/>
                  </a:ext>
                </a:extLst>
              </a:tr>
              <a:tr h="421854"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074609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3464649"/>
                  </a:ext>
                </a:extLst>
              </a:tr>
              <a:tr h="421854">
                <a:tc rowSpan="2"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9846684"/>
                  </a:ext>
                </a:extLst>
              </a:tr>
              <a:tr h="421854"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510362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93ED3177-69EB-48C9-B9EB-A018564B0B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30354" y="1625230"/>
          <a:ext cx="2117834" cy="2191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792">
                  <a:extLst>
                    <a:ext uri="{9D8B030D-6E8A-4147-A177-3AD203B41FA5}">
                      <a16:colId xmlns:a16="http://schemas.microsoft.com/office/drawing/2014/main" xmlns="" val="125541582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3088538884"/>
                    </a:ext>
                  </a:extLst>
                </a:gridCol>
                <a:gridCol w="547200">
                  <a:extLst>
                    <a:ext uri="{9D8B030D-6E8A-4147-A177-3AD203B41FA5}">
                      <a16:colId xmlns:a16="http://schemas.microsoft.com/office/drawing/2014/main" xmlns="" val="3070545187"/>
                    </a:ext>
                  </a:extLst>
                </a:gridCol>
                <a:gridCol w="410842">
                  <a:extLst>
                    <a:ext uri="{9D8B030D-6E8A-4147-A177-3AD203B41FA5}">
                      <a16:colId xmlns:a16="http://schemas.microsoft.com/office/drawing/2014/main" xmlns="" val="2632518238"/>
                    </a:ext>
                  </a:extLst>
                </a:gridCol>
              </a:tblGrid>
              <a:tr h="421854">
                <a:tc rowSpan="2"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1968841"/>
                  </a:ext>
                </a:extLst>
              </a:tr>
              <a:tr h="421854"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074609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3464649"/>
                  </a:ext>
                </a:extLst>
              </a:tr>
              <a:tr h="421854">
                <a:tc rowSpan="2"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9846684"/>
                  </a:ext>
                </a:extLst>
              </a:tr>
              <a:tr h="421854"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108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0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510362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99BF8AF0-8987-470D-B63B-ACADAF140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1575030"/>
              </p:ext>
            </p:extLst>
          </p:nvPr>
        </p:nvGraphicFramePr>
        <p:xfrm>
          <a:off x="1983514" y="4889220"/>
          <a:ext cx="1578888" cy="687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44">
                  <a:extLst>
                    <a:ext uri="{9D8B030D-6E8A-4147-A177-3AD203B41FA5}">
                      <a16:colId xmlns:a16="http://schemas.microsoft.com/office/drawing/2014/main" xmlns="" val="353140718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148871639"/>
                    </a:ext>
                  </a:extLst>
                </a:gridCol>
                <a:gridCol w="465444">
                  <a:extLst>
                    <a:ext uri="{9D8B030D-6E8A-4147-A177-3AD203B41FA5}">
                      <a16:colId xmlns:a16="http://schemas.microsoft.com/office/drawing/2014/main" xmlns="" val="636980573"/>
                    </a:ext>
                  </a:extLst>
                </a:gridCol>
              </a:tblGrid>
              <a:tr h="34355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46402541"/>
                  </a:ext>
                </a:extLst>
              </a:tr>
              <a:tr h="34355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7640426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16A9F7A-CDBF-40E4-8AFC-36E8CAA96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2480933"/>
              </p:ext>
            </p:extLst>
          </p:nvPr>
        </p:nvGraphicFramePr>
        <p:xfrm>
          <a:off x="1983514" y="5478480"/>
          <a:ext cx="1578888" cy="687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44">
                  <a:extLst>
                    <a:ext uri="{9D8B030D-6E8A-4147-A177-3AD203B41FA5}">
                      <a16:colId xmlns:a16="http://schemas.microsoft.com/office/drawing/2014/main" xmlns="" val="353140718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148871639"/>
                    </a:ext>
                  </a:extLst>
                </a:gridCol>
                <a:gridCol w="465444">
                  <a:extLst>
                    <a:ext uri="{9D8B030D-6E8A-4147-A177-3AD203B41FA5}">
                      <a16:colId xmlns:a16="http://schemas.microsoft.com/office/drawing/2014/main" xmlns="" val="636980573"/>
                    </a:ext>
                  </a:extLst>
                </a:gridCol>
              </a:tblGrid>
              <a:tr h="34355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46402541"/>
                  </a:ext>
                </a:extLst>
              </a:tr>
              <a:tr h="34355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6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76404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934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Balancing Equations – Fill in the missing number</a:t>
            </a:r>
            <a:endParaRPr lang="en-US" sz="35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692696"/>
            <a:ext cx="7848872" cy="954107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/>
              <a:t>21 - 5   =  2 x ___ </a:t>
            </a:r>
            <a:endParaRPr lang="en-GB" sz="56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7848872" cy="954107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/>
              <a:t>150 - 60   =   Double ____</a:t>
            </a:r>
            <a:endParaRPr lang="en-GB" sz="56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708920"/>
            <a:ext cx="7848872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/>
              <a:t>3 x 7   =   Half of _____</a:t>
            </a:r>
            <a:endParaRPr lang="en-GB" sz="56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717032"/>
            <a:ext cx="784887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>
                <a:latin typeface="+mj-lt"/>
              </a:rPr>
              <a:t>32 ÷ 4    </a:t>
            </a:r>
            <a:r>
              <a:rPr lang="en-GB" sz="5600" dirty="0" smtClean="0"/>
              <a:t>=   10 - ___</a:t>
            </a:r>
            <a:endParaRPr lang="en-GB" sz="56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725144"/>
            <a:ext cx="7848872" cy="954107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/>
              <a:t>Double 76 = 160 - ____</a:t>
            </a:r>
            <a:endParaRPr lang="en-GB" sz="56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733256"/>
            <a:ext cx="7848872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/>
              <a:t>____ x 10  = 1,000 - 250</a:t>
            </a:r>
            <a:endParaRPr lang="en-GB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0"/>
            <a:ext cx="4644009" cy="38472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900" b="1" u="sng" dirty="0" smtClean="0"/>
              <a:t>Other Y5s</a:t>
            </a:r>
            <a:endParaRPr lang="en-GB" sz="19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0"/>
            <a:ext cx="4427984" cy="40011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Sophie, </a:t>
            </a:r>
            <a:r>
              <a:rPr lang="en-GB" sz="2000" b="1" u="sng" dirty="0" err="1" smtClean="0"/>
              <a:t>Esme</a:t>
            </a:r>
            <a:r>
              <a:rPr lang="en-GB" sz="2000" b="1" u="sng" dirty="0" smtClean="0"/>
              <a:t>, Sam and Ollie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04664"/>
            <a:ext cx="4644008" cy="59093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2700" dirty="0" smtClean="0">
                <a:latin typeface="Comic Sans MS" pitchFamily="66" charset="0"/>
              </a:rPr>
              <a:t>   54 </a:t>
            </a:r>
            <a:r>
              <a:rPr lang="en-GB" sz="2700" dirty="0" smtClean="0">
                <a:latin typeface="Comic Sans MS"/>
              </a:rPr>
              <a:t>÷ ___ = 9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___ ÷ 7 = 12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9²+ 10 = ____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____ = 5 x 600 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72 ÷ 8 = _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30 x 30 x 30 = __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7,100 ÷ 10 = ___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8² + 40 = __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0.26 x 100 = _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891 ÷ 10 = ___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1.7 x 100 = __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25.6 ÷ 100 = __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3,199 ÷ 100 = __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2.5 x 1,000 = _ </a:t>
            </a:r>
            <a:endParaRPr lang="en-GB" sz="2700" dirty="0" smtClean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476672"/>
            <a:ext cx="4427984" cy="6186309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3300" dirty="0" smtClean="0">
                <a:latin typeface="Comic Sans MS" pitchFamily="66" charset="0"/>
              </a:rPr>
              <a:t>6 x 9 = ____</a:t>
            </a:r>
          </a:p>
          <a:p>
            <a:pPr marL="457200" indent="-457200">
              <a:buAutoNum type="arabicParenR"/>
            </a:pPr>
            <a:r>
              <a:rPr lang="en-GB" sz="3300" dirty="0" smtClean="0">
                <a:latin typeface="Comic Sans MS" pitchFamily="66" charset="0"/>
              </a:rPr>
              <a:t>35 </a:t>
            </a:r>
            <a:r>
              <a:rPr lang="en-GB" sz="3300" dirty="0" smtClean="0">
                <a:latin typeface="Comic Sans MS"/>
              </a:rPr>
              <a:t>÷ 7 = ___</a:t>
            </a:r>
          </a:p>
          <a:p>
            <a:pPr marL="457200" indent="-457200">
              <a:buAutoNum type="arabicParenR"/>
            </a:pPr>
            <a:r>
              <a:rPr lang="en-GB" sz="3300" dirty="0" smtClean="0">
                <a:latin typeface="Comic Sans MS"/>
              </a:rPr>
              <a:t>11 x 8 = ___</a:t>
            </a:r>
          </a:p>
          <a:p>
            <a:pPr marL="457200" indent="-457200">
              <a:buAutoNum type="arabicParenR"/>
            </a:pPr>
            <a:r>
              <a:rPr lang="en-GB" sz="3300" dirty="0" smtClean="0">
                <a:latin typeface="Comic Sans MS"/>
              </a:rPr>
              <a:t>36 ÷ 4 = ___</a:t>
            </a:r>
          </a:p>
          <a:p>
            <a:pPr marL="457200" indent="-457200">
              <a:buAutoNum type="arabicParenR"/>
            </a:pPr>
            <a:r>
              <a:rPr lang="en-GB" sz="3300" dirty="0" smtClean="0">
                <a:latin typeface="Comic Sans MS"/>
              </a:rPr>
              <a:t>6 x 40 = ___</a:t>
            </a:r>
          </a:p>
          <a:p>
            <a:pPr marL="457200" indent="-457200">
              <a:buAutoNum type="arabicParenR"/>
            </a:pPr>
            <a:r>
              <a:rPr lang="en-GB" sz="3300" dirty="0" smtClean="0">
                <a:latin typeface="Comic Sans MS"/>
              </a:rPr>
              <a:t>72 ÷ 8 = ___</a:t>
            </a:r>
          </a:p>
          <a:p>
            <a:pPr marL="514350" indent="-514350">
              <a:buAutoNum type="arabicParenR" startAt="7"/>
            </a:pPr>
            <a:r>
              <a:rPr lang="en-GB" sz="3300" dirty="0" smtClean="0">
                <a:latin typeface="Comic Sans MS"/>
              </a:rPr>
              <a:t>300 x 7 = _</a:t>
            </a:r>
          </a:p>
          <a:p>
            <a:pPr marL="514350" indent="-514350">
              <a:buAutoNum type="arabicParenR" startAt="7"/>
            </a:pPr>
            <a:r>
              <a:rPr lang="en-GB" sz="3300" dirty="0" smtClean="0">
                <a:latin typeface="Comic Sans MS"/>
              </a:rPr>
              <a:t>1,500 ÷ 3 = _</a:t>
            </a:r>
          </a:p>
          <a:p>
            <a:pPr marL="514350" indent="-514350">
              <a:buAutoNum type="arabicParenR" startAt="7"/>
            </a:pPr>
            <a:r>
              <a:rPr lang="en-GB" sz="3300" dirty="0" smtClean="0">
                <a:latin typeface="Comic Sans MS"/>
              </a:rPr>
              <a:t>270 ÷ 9 = _</a:t>
            </a:r>
          </a:p>
          <a:p>
            <a:pPr marL="514350" indent="-514350">
              <a:buAutoNum type="arabicParenR" startAt="7"/>
            </a:pPr>
            <a:r>
              <a:rPr lang="en-GB" sz="3300" dirty="0" smtClean="0">
                <a:latin typeface="Comic Sans MS"/>
              </a:rPr>
              <a:t> 40 x 400 = _</a:t>
            </a:r>
          </a:p>
          <a:p>
            <a:pPr marL="514350" indent="-514350">
              <a:buAutoNum type="arabicParenR" startAt="7"/>
            </a:pPr>
            <a:r>
              <a:rPr lang="en-GB" sz="3300" dirty="0" smtClean="0">
                <a:latin typeface="Comic Sans MS"/>
              </a:rPr>
              <a:t> 781 x 10 = _</a:t>
            </a:r>
          </a:p>
          <a:p>
            <a:pPr marL="514350" indent="-514350">
              <a:buAutoNum type="arabicParenR" startAt="7"/>
            </a:pPr>
            <a:r>
              <a:rPr lang="en-GB" sz="3300" dirty="0" smtClean="0">
                <a:latin typeface="Comic Sans MS"/>
              </a:rPr>
              <a:t> 6,430 ÷ 10 = _</a:t>
            </a:r>
          </a:p>
        </p:txBody>
      </p:sp>
      <p:pic>
        <p:nvPicPr>
          <p:cNvPr id="9" name="~PP3136.WAV">
            <a:hlinkClick r:id="" action="ppaction://media"/>
          </p:cNvPr>
          <p:cNvPicPr>
            <a:picLocks noRot="1" noChangeAspect="1"/>
          </p:cNvPicPr>
          <p:nvPr>
            <a:wavAudioFile r:embed="rId1" name="~PP3136.WAV"/>
          </p:nvPr>
        </p:nvPicPr>
        <p:blipFill>
          <a:blip r:embed="rId3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4377936"/>
      </p:ext>
    </p:extLst>
  </p:cSld>
  <p:clrMapOvr>
    <a:masterClrMapping/>
  </p:clrMapOvr>
  <p:transition advTm="1821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0"/>
            <a:ext cx="4644009" cy="38472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900" b="1" u="sng" dirty="0" smtClean="0"/>
              <a:t>Other Y5s</a:t>
            </a:r>
            <a:endParaRPr lang="en-GB" sz="19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0"/>
            <a:ext cx="4427984" cy="40011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Sam, Sophie, </a:t>
            </a:r>
            <a:r>
              <a:rPr lang="en-GB" sz="2000" b="1" u="sng" dirty="0" err="1" smtClean="0"/>
              <a:t>Esme</a:t>
            </a:r>
            <a:r>
              <a:rPr lang="en-GB" sz="2000" b="1" u="sng" dirty="0" smtClean="0"/>
              <a:t> and Ollie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04664"/>
            <a:ext cx="4644008" cy="59093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2700" dirty="0" smtClean="0">
                <a:latin typeface="Comic Sans MS" pitchFamily="66" charset="0"/>
              </a:rPr>
              <a:t>   54 </a:t>
            </a:r>
            <a:r>
              <a:rPr lang="en-GB" sz="2700" dirty="0" smtClean="0">
                <a:latin typeface="Comic Sans MS"/>
              </a:rPr>
              <a:t>÷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6</a:t>
            </a:r>
            <a:r>
              <a:rPr lang="en-GB" sz="2700" dirty="0" smtClean="0">
                <a:latin typeface="Comic Sans MS"/>
              </a:rPr>
              <a:t> = 9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84</a:t>
            </a:r>
            <a:r>
              <a:rPr lang="en-GB" sz="2700" dirty="0" smtClean="0">
                <a:latin typeface="Comic Sans MS"/>
              </a:rPr>
              <a:t> ÷ 7 = 12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9²+ 10 =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91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3,000</a:t>
            </a:r>
            <a:r>
              <a:rPr lang="en-GB" sz="2700" dirty="0" smtClean="0">
                <a:latin typeface="Comic Sans MS"/>
              </a:rPr>
              <a:t> = 5 x 600 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72 ÷ 8 =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9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30 x 30 x 30 =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27,000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7,100 ÷ 10 =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710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8² + 40 =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104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0.26 x 100 =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26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891 ÷ 10 =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89.1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1.7 x 100 = 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170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25.6 ÷ 100 =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0.256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3,199 ÷ 100 =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31.99</a:t>
            </a:r>
          </a:p>
          <a:p>
            <a:pPr marL="457200" indent="-457200">
              <a:buAutoNum type="arabicParenR"/>
            </a:pPr>
            <a:r>
              <a:rPr lang="en-GB" sz="2700" dirty="0" smtClean="0">
                <a:latin typeface="Comic Sans MS"/>
              </a:rPr>
              <a:t>   2.5 x 1,000 = </a:t>
            </a:r>
            <a:r>
              <a:rPr lang="en-GB" sz="2700" dirty="0" smtClean="0">
                <a:solidFill>
                  <a:srgbClr val="FF0000"/>
                </a:solidFill>
                <a:latin typeface="Comic Sans MS"/>
              </a:rPr>
              <a:t>2,500</a:t>
            </a:r>
            <a:endParaRPr lang="en-GB" sz="27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476672"/>
            <a:ext cx="4427984" cy="6186309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3300" dirty="0" smtClean="0">
                <a:latin typeface="Comic Sans MS" pitchFamily="66" charset="0"/>
              </a:rPr>
              <a:t>6 x 9 = </a:t>
            </a:r>
            <a:r>
              <a:rPr lang="en-GB" sz="3300" dirty="0" smtClean="0">
                <a:solidFill>
                  <a:srgbClr val="FF0000"/>
                </a:solidFill>
                <a:latin typeface="Comic Sans MS" pitchFamily="66" charset="0"/>
              </a:rPr>
              <a:t>54</a:t>
            </a:r>
          </a:p>
          <a:p>
            <a:pPr marL="457200" indent="-457200">
              <a:buAutoNum type="arabicParenR"/>
            </a:pPr>
            <a:r>
              <a:rPr lang="en-GB" sz="3300" dirty="0" smtClean="0">
                <a:latin typeface="Comic Sans MS" pitchFamily="66" charset="0"/>
              </a:rPr>
              <a:t>35 </a:t>
            </a:r>
            <a:r>
              <a:rPr lang="en-GB" sz="3300" dirty="0" smtClean="0">
                <a:latin typeface="Comic Sans MS"/>
              </a:rPr>
              <a:t>÷ 7 = </a:t>
            </a:r>
            <a:r>
              <a:rPr lang="en-GB" sz="3300" dirty="0" smtClean="0">
                <a:solidFill>
                  <a:srgbClr val="FF0000"/>
                </a:solidFill>
                <a:latin typeface="Comic Sans MS"/>
              </a:rPr>
              <a:t>5</a:t>
            </a:r>
          </a:p>
          <a:p>
            <a:pPr marL="457200" indent="-457200">
              <a:buAutoNum type="arabicParenR"/>
            </a:pPr>
            <a:r>
              <a:rPr lang="en-GB" sz="3300" dirty="0" smtClean="0">
                <a:latin typeface="Comic Sans MS"/>
              </a:rPr>
              <a:t>11 x 8 = </a:t>
            </a:r>
            <a:r>
              <a:rPr lang="en-GB" sz="3300" dirty="0" smtClean="0">
                <a:solidFill>
                  <a:srgbClr val="FF0000"/>
                </a:solidFill>
                <a:latin typeface="Comic Sans MS"/>
              </a:rPr>
              <a:t>88</a:t>
            </a:r>
          </a:p>
          <a:p>
            <a:pPr marL="457200" indent="-457200">
              <a:buAutoNum type="arabicParenR"/>
            </a:pPr>
            <a:r>
              <a:rPr lang="en-GB" sz="3300" dirty="0" smtClean="0">
                <a:latin typeface="Comic Sans MS"/>
              </a:rPr>
              <a:t>36 ÷ 4 = </a:t>
            </a:r>
            <a:r>
              <a:rPr lang="en-GB" sz="3300" dirty="0" smtClean="0">
                <a:solidFill>
                  <a:srgbClr val="FF0000"/>
                </a:solidFill>
                <a:latin typeface="Comic Sans MS"/>
              </a:rPr>
              <a:t>9</a:t>
            </a:r>
          </a:p>
          <a:p>
            <a:pPr marL="457200" indent="-457200">
              <a:buAutoNum type="arabicParenR"/>
            </a:pPr>
            <a:r>
              <a:rPr lang="en-GB" sz="3300" dirty="0" smtClean="0">
                <a:latin typeface="Comic Sans MS"/>
              </a:rPr>
              <a:t>6 x 40 = </a:t>
            </a:r>
            <a:r>
              <a:rPr lang="en-GB" sz="3300" dirty="0" smtClean="0">
                <a:solidFill>
                  <a:srgbClr val="FF0000"/>
                </a:solidFill>
                <a:latin typeface="Comic Sans MS"/>
              </a:rPr>
              <a:t>240</a:t>
            </a:r>
          </a:p>
          <a:p>
            <a:pPr marL="457200" indent="-457200">
              <a:buAutoNum type="arabicParenR"/>
            </a:pPr>
            <a:r>
              <a:rPr lang="en-GB" sz="3300" dirty="0" smtClean="0">
                <a:latin typeface="Comic Sans MS"/>
              </a:rPr>
              <a:t>72 ÷ 8 = </a:t>
            </a:r>
            <a:r>
              <a:rPr lang="en-GB" sz="3300" dirty="0" smtClean="0">
                <a:solidFill>
                  <a:srgbClr val="FF0000"/>
                </a:solidFill>
                <a:latin typeface="Comic Sans MS"/>
              </a:rPr>
              <a:t>9</a:t>
            </a:r>
          </a:p>
          <a:p>
            <a:pPr marL="514350" indent="-514350">
              <a:buAutoNum type="arabicParenR" startAt="7"/>
            </a:pPr>
            <a:r>
              <a:rPr lang="en-GB" sz="3300" dirty="0" smtClean="0">
                <a:latin typeface="Comic Sans MS"/>
              </a:rPr>
              <a:t>300 x 7 = </a:t>
            </a:r>
            <a:r>
              <a:rPr lang="en-GB" sz="3300" dirty="0" smtClean="0">
                <a:solidFill>
                  <a:srgbClr val="FF0000"/>
                </a:solidFill>
                <a:latin typeface="Comic Sans MS"/>
              </a:rPr>
              <a:t>2,100</a:t>
            </a:r>
          </a:p>
          <a:p>
            <a:pPr marL="514350" indent="-514350">
              <a:buAutoNum type="arabicParenR" startAt="7"/>
            </a:pPr>
            <a:r>
              <a:rPr lang="en-GB" sz="3300" dirty="0" smtClean="0">
                <a:latin typeface="Comic Sans MS"/>
              </a:rPr>
              <a:t>1,500 ÷ 3 = </a:t>
            </a:r>
            <a:r>
              <a:rPr lang="en-GB" sz="3300" dirty="0" smtClean="0">
                <a:solidFill>
                  <a:srgbClr val="FF0000"/>
                </a:solidFill>
                <a:latin typeface="Comic Sans MS"/>
              </a:rPr>
              <a:t>500</a:t>
            </a:r>
          </a:p>
          <a:p>
            <a:pPr marL="514350" indent="-514350">
              <a:buAutoNum type="arabicParenR" startAt="7"/>
            </a:pPr>
            <a:r>
              <a:rPr lang="en-GB" sz="3300" dirty="0" smtClean="0">
                <a:latin typeface="Comic Sans MS"/>
              </a:rPr>
              <a:t>270 ÷ 9 = </a:t>
            </a:r>
            <a:r>
              <a:rPr lang="en-GB" sz="3300" dirty="0" smtClean="0">
                <a:solidFill>
                  <a:srgbClr val="FF0000"/>
                </a:solidFill>
                <a:latin typeface="Comic Sans MS"/>
              </a:rPr>
              <a:t>30</a:t>
            </a:r>
          </a:p>
          <a:p>
            <a:pPr marL="514350" indent="-514350">
              <a:buAutoNum type="arabicParenR" startAt="7"/>
            </a:pPr>
            <a:r>
              <a:rPr lang="en-GB" sz="3300" dirty="0" smtClean="0">
                <a:latin typeface="Comic Sans MS"/>
              </a:rPr>
              <a:t> 40 x 400 = </a:t>
            </a:r>
            <a:r>
              <a:rPr lang="en-GB" sz="3100" dirty="0" smtClean="0">
                <a:solidFill>
                  <a:srgbClr val="FF0000"/>
                </a:solidFill>
                <a:latin typeface="Comic Sans MS"/>
              </a:rPr>
              <a:t>16,000</a:t>
            </a:r>
          </a:p>
          <a:p>
            <a:pPr marL="514350" indent="-514350">
              <a:buAutoNum type="arabicParenR" startAt="7"/>
            </a:pPr>
            <a:r>
              <a:rPr lang="en-GB" sz="3300" dirty="0" smtClean="0">
                <a:latin typeface="Comic Sans MS"/>
              </a:rPr>
              <a:t> 781 x 10 = </a:t>
            </a:r>
            <a:r>
              <a:rPr lang="en-GB" sz="3300" dirty="0" smtClean="0">
                <a:solidFill>
                  <a:srgbClr val="FF0000"/>
                </a:solidFill>
                <a:latin typeface="Comic Sans MS"/>
              </a:rPr>
              <a:t>7,810</a:t>
            </a:r>
          </a:p>
          <a:p>
            <a:pPr marL="514350" indent="-514350">
              <a:buAutoNum type="arabicParenR" startAt="7"/>
            </a:pPr>
            <a:r>
              <a:rPr lang="en-GB" sz="3300" dirty="0" smtClean="0">
                <a:latin typeface="Comic Sans MS"/>
              </a:rPr>
              <a:t> 6,430 ÷ 10 = </a:t>
            </a:r>
            <a:r>
              <a:rPr lang="en-GB" sz="3300" dirty="0" smtClean="0">
                <a:solidFill>
                  <a:srgbClr val="FF0000"/>
                </a:solidFill>
                <a:latin typeface="Comic Sans MS"/>
              </a:rPr>
              <a:t>643</a:t>
            </a:r>
          </a:p>
        </p:txBody>
      </p:sp>
    </p:spTree>
    <p:extLst>
      <p:ext uri="{BB962C8B-B14F-4D97-AF65-F5344CB8AC3E}">
        <p14:creationId xmlns="" xmlns:p14="http://schemas.microsoft.com/office/powerpoint/2010/main" val="26243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images show     ?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2D5C86D-BE07-6745-A3E4-6CFA9FBC6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249982"/>
              </p:ext>
            </p:extLst>
          </p:nvPr>
        </p:nvGraphicFramePr>
        <p:xfrm>
          <a:off x="5621111" y="729158"/>
          <a:ext cx="216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9286479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E145FF-2A95-F946-8369-6FD25E82B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708250"/>
              </p:ext>
            </p:extLst>
          </p:nvPr>
        </p:nvGraphicFramePr>
        <p:xfrm>
          <a:off x="1713101" y="2244201"/>
          <a:ext cx="1515702" cy="1107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34">
                  <a:extLst>
                    <a:ext uri="{9D8B030D-6E8A-4147-A177-3AD203B41FA5}">
                      <a16:colId xmlns:a16="http://schemas.microsoft.com/office/drawing/2014/main" xmlns="" val="2497950216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xmlns="" val="2610875354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xmlns="" val="3632818766"/>
                    </a:ext>
                  </a:extLst>
                </a:gridCol>
              </a:tblGrid>
              <a:tr h="366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826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32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20772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DC8D24A3-3A13-EF42-8C7E-61AE9886A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1931021"/>
              </p:ext>
            </p:extLst>
          </p:nvPr>
        </p:nvGraphicFramePr>
        <p:xfrm>
          <a:off x="5986565" y="2241817"/>
          <a:ext cx="151570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799">
                  <a:extLst>
                    <a:ext uri="{9D8B030D-6E8A-4147-A177-3AD203B41FA5}">
                      <a16:colId xmlns:a16="http://schemas.microsoft.com/office/drawing/2014/main" xmlns="" val="2497950216"/>
                    </a:ext>
                  </a:extLst>
                </a:gridCol>
                <a:gridCol w="939452">
                  <a:extLst>
                    <a:ext uri="{9D8B030D-6E8A-4147-A177-3AD203B41FA5}">
                      <a16:colId xmlns:a16="http://schemas.microsoft.com/office/drawing/2014/main" xmlns="" val="2610875354"/>
                    </a:ext>
                  </a:extLst>
                </a:gridCol>
                <a:gridCol w="296451">
                  <a:extLst>
                    <a:ext uri="{9D8B030D-6E8A-4147-A177-3AD203B41FA5}">
                      <a16:colId xmlns:a16="http://schemas.microsoft.com/office/drawing/2014/main" xmlns="" val="3632818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826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32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20772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A3690AEF-CC3F-1A4F-82CE-61CB01141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0402118"/>
              </p:ext>
            </p:extLst>
          </p:nvPr>
        </p:nvGraphicFramePr>
        <p:xfrm>
          <a:off x="3849833" y="1903214"/>
          <a:ext cx="1515702" cy="2178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34">
                  <a:extLst>
                    <a:ext uri="{9D8B030D-6E8A-4147-A177-3AD203B41FA5}">
                      <a16:colId xmlns:a16="http://schemas.microsoft.com/office/drawing/2014/main" xmlns="" val="2497950216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xmlns="" val="2610875354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xmlns="" val="3632818766"/>
                    </a:ext>
                  </a:extLst>
                </a:gridCol>
              </a:tblGrid>
              <a:tr h="7197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8263515"/>
                  </a:ext>
                </a:extLst>
              </a:tr>
              <a:tr h="729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323251"/>
                  </a:ext>
                </a:extLst>
              </a:tr>
              <a:tr h="729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20772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90125CAA-E681-EE4D-BD40-25F26BB0F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6274755"/>
              </p:ext>
            </p:extLst>
          </p:nvPr>
        </p:nvGraphicFramePr>
        <p:xfrm>
          <a:off x="6127089" y="3941049"/>
          <a:ext cx="1010468" cy="1107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34">
                  <a:extLst>
                    <a:ext uri="{9D8B030D-6E8A-4147-A177-3AD203B41FA5}">
                      <a16:colId xmlns:a16="http://schemas.microsoft.com/office/drawing/2014/main" xmlns="" val="3816042453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xmlns="" val="3756436213"/>
                    </a:ext>
                  </a:extLst>
                </a:gridCol>
              </a:tblGrid>
              <a:tr h="366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1276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6004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708253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B3D8107E-AD0D-6940-8F85-5B34A0BEF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5593784"/>
              </p:ext>
            </p:extLst>
          </p:nvPr>
        </p:nvGraphicFramePr>
        <p:xfrm>
          <a:off x="4038157" y="4502910"/>
          <a:ext cx="1138770" cy="430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590">
                  <a:extLst>
                    <a:ext uri="{9D8B030D-6E8A-4147-A177-3AD203B41FA5}">
                      <a16:colId xmlns:a16="http://schemas.microsoft.com/office/drawing/2014/main" xmlns="" val="2497950216"/>
                    </a:ext>
                  </a:extLst>
                </a:gridCol>
                <a:gridCol w="379590">
                  <a:extLst>
                    <a:ext uri="{9D8B030D-6E8A-4147-A177-3AD203B41FA5}">
                      <a16:colId xmlns:a16="http://schemas.microsoft.com/office/drawing/2014/main" xmlns="" val="2610875354"/>
                    </a:ext>
                  </a:extLst>
                </a:gridCol>
                <a:gridCol w="379590">
                  <a:extLst>
                    <a:ext uri="{9D8B030D-6E8A-4147-A177-3AD203B41FA5}">
                      <a16:colId xmlns:a16="http://schemas.microsoft.com/office/drawing/2014/main" xmlns="" val="3632818766"/>
                    </a:ext>
                  </a:extLst>
                </a:gridCol>
              </a:tblGrid>
              <a:tr h="142401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8263515"/>
                  </a:ext>
                </a:extLst>
              </a:tr>
              <a:tr h="14425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2323251"/>
                  </a:ext>
                </a:extLst>
              </a:tr>
              <a:tr h="14425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20772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193D8CCC-0191-ED4A-8BFD-93B9BD5B4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8413868"/>
              </p:ext>
            </p:extLst>
          </p:nvPr>
        </p:nvGraphicFramePr>
        <p:xfrm>
          <a:off x="1895990" y="3886979"/>
          <a:ext cx="941184" cy="91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184">
                  <a:extLst>
                    <a:ext uri="{9D8B030D-6E8A-4147-A177-3AD203B41FA5}">
                      <a16:colId xmlns:a16="http://schemas.microsoft.com/office/drawing/2014/main" xmlns="" val="249795021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261087535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632818766"/>
                    </a:ext>
                  </a:extLst>
                </a:gridCol>
              </a:tblGrid>
              <a:tr h="29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82635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323251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207721"/>
                  </a:ext>
                </a:extLst>
              </a:tr>
            </a:tbl>
          </a:graphicData>
        </a:graphic>
      </p:graphicFrame>
      <p:pic>
        <p:nvPicPr>
          <p:cNvPr id="15" name="~PP1355.WAV">
            <a:hlinkClick r:id="" action="ppaction://media"/>
          </p:cNvPr>
          <p:cNvPicPr>
            <a:picLocks noRot="1" noChangeAspect="1"/>
          </p:cNvPicPr>
          <p:nvPr>
            <a:wavAudioFile r:embed="rId1" name="~PP1355.WAV"/>
          </p:nvPr>
        </p:nvPicPr>
        <p:blipFill>
          <a:blip r:embed="rId5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9721746"/>
      </p:ext>
    </p:extLst>
  </p:cSld>
  <p:clrMapOvr>
    <a:masterClrMapping/>
  </p:clrMapOvr>
  <p:transition advTm="170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images show     ?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is 2 of 9 equal parts.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E145FF-2A95-F946-8369-6FD25E82B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5931037"/>
              </p:ext>
            </p:extLst>
          </p:nvPr>
        </p:nvGraphicFramePr>
        <p:xfrm>
          <a:off x="1713101" y="2244201"/>
          <a:ext cx="1515702" cy="1107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34">
                  <a:extLst>
                    <a:ext uri="{9D8B030D-6E8A-4147-A177-3AD203B41FA5}">
                      <a16:colId xmlns:a16="http://schemas.microsoft.com/office/drawing/2014/main" xmlns="" val="2497950216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xmlns="" val="2610875354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xmlns="" val="3632818766"/>
                    </a:ext>
                  </a:extLst>
                </a:gridCol>
              </a:tblGrid>
              <a:tr h="366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826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32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20772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DC8D24A3-3A13-EF42-8C7E-61AE9886A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877682"/>
              </p:ext>
            </p:extLst>
          </p:nvPr>
        </p:nvGraphicFramePr>
        <p:xfrm>
          <a:off x="5986565" y="2241817"/>
          <a:ext cx="151570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799">
                  <a:extLst>
                    <a:ext uri="{9D8B030D-6E8A-4147-A177-3AD203B41FA5}">
                      <a16:colId xmlns:a16="http://schemas.microsoft.com/office/drawing/2014/main" xmlns="" val="2497950216"/>
                    </a:ext>
                  </a:extLst>
                </a:gridCol>
                <a:gridCol w="939452">
                  <a:extLst>
                    <a:ext uri="{9D8B030D-6E8A-4147-A177-3AD203B41FA5}">
                      <a16:colId xmlns:a16="http://schemas.microsoft.com/office/drawing/2014/main" xmlns="" val="2610875354"/>
                    </a:ext>
                  </a:extLst>
                </a:gridCol>
                <a:gridCol w="296451">
                  <a:extLst>
                    <a:ext uri="{9D8B030D-6E8A-4147-A177-3AD203B41FA5}">
                      <a16:colId xmlns:a16="http://schemas.microsoft.com/office/drawing/2014/main" xmlns="" val="3632818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826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32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20772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A3690AEF-CC3F-1A4F-82CE-61CB01141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8769809"/>
              </p:ext>
            </p:extLst>
          </p:nvPr>
        </p:nvGraphicFramePr>
        <p:xfrm>
          <a:off x="3849833" y="1903214"/>
          <a:ext cx="1515702" cy="2178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34">
                  <a:extLst>
                    <a:ext uri="{9D8B030D-6E8A-4147-A177-3AD203B41FA5}">
                      <a16:colId xmlns:a16="http://schemas.microsoft.com/office/drawing/2014/main" xmlns="" val="2497950216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xmlns="" val="2610875354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xmlns="" val="3632818766"/>
                    </a:ext>
                  </a:extLst>
                </a:gridCol>
              </a:tblGrid>
              <a:tr h="7197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8263515"/>
                  </a:ext>
                </a:extLst>
              </a:tr>
              <a:tr h="729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323251"/>
                  </a:ext>
                </a:extLst>
              </a:tr>
              <a:tr h="7291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20772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90125CAA-E681-EE4D-BD40-25F26BB0F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789055"/>
              </p:ext>
            </p:extLst>
          </p:nvPr>
        </p:nvGraphicFramePr>
        <p:xfrm>
          <a:off x="6127089" y="3941049"/>
          <a:ext cx="1010468" cy="1107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34">
                  <a:extLst>
                    <a:ext uri="{9D8B030D-6E8A-4147-A177-3AD203B41FA5}">
                      <a16:colId xmlns:a16="http://schemas.microsoft.com/office/drawing/2014/main" xmlns="" val="3816042453"/>
                    </a:ext>
                  </a:extLst>
                </a:gridCol>
                <a:gridCol w="505234">
                  <a:extLst>
                    <a:ext uri="{9D8B030D-6E8A-4147-A177-3AD203B41FA5}">
                      <a16:colId xmlns:a16="http://schemas.microsoft.com/office/drawing/2014/main" xmlns="" val="3756436213"/>
                    </a:ext>
                  </a:extLst>
                </a:gridCol>
              </a:tblGrid>
              <a:tr h="366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1276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6004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708253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B3D8107E-AD0D-6940-8F85-5B34A0BEF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549195"/>
              </p:ext>
            </p:extLst>
          </p:nvPr>
        </p:nvGraphicFramePr>
        <p:xfrm>
          <a:off x="4038157" y="4502910"/>
          <a:ext cx="1138770" cy="430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590">
                  <a:extLst>
                    <a:ext uri="{9D8B030D-6E8A-4147-A177-3AD203B41FA5}">
                      <a16:colId xmlns:a16="http://schemas.microsoft.com/office/drawing/2014/main" xmlns="" val="2497950216"/>
                    </a:ext>
                  </a:extLst>
                </a:gridCol>
                <a:gridCol w="379590">
                  <a:extLst>
                    <a:ext uri="{9D8B030D-6E8A-4147-A177-3AD203B41FA5}">
                      <a16:colId xmlns:a16="http://schemas.microsoft.com/office/drawing/2014/main" xmlns="" val="2610875354"/>
                    </a:ext>
                  </a:extLst>
                </a:gridCol>
                <a:gridCol w="379590">
                  <a:extLst>
                    <a:ext uri="{9D8B030D-6E8A-4147-A177-3AD203B41FA5}">
                      <a16:colId xmlns:a16="http://schemas.microsoft.com/office/drawing/2014/main" xmlns="" val="3632818766"/>
                    </a:ext>
                  </a:extLst>
                </a:gridCol>
              </a:tblGrid>
              <a:tr h="142401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8263515"/>
                  </a:ext>
                </a:extLst>
              </a:tr>
              <a:tr h="14425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2323251"/>
                  </a:ext>
                </a:extLst>
              </a:tr>
              <a:tr h="14425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68701" marR="68701" marT="9045" marB="90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20772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193D8CCC-0191-ED4A-8BFD-93B9BD5B4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6250515"/>
              </p:ext>
            </p:extLst>
          </p:nvPr>
        </p:nvGraphicFramePr>
        <p:xfrm>
          <a:off x="1895990" y="3886979"/>
          <a:ext cx="941184" cy="91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184">
                  <a:extLst>
                    <a:ext uri="{9D8B030D-6E8A-4147-A177-3AD203B41FA5}">
                      <a16:colId xmlns:a16="http://schemas.microsoft.com/office/drawing/2014/main" xmlns="" val="249795021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261087535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632818766"/>
                    </a:ext>
                  </a:extLst>
                </a:gridCol>
              </a:tblGrid>
              <a:tr h="29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82635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323251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20772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853E1119-6F99-6649-8C06-C30B1868C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3068170"/>
              </p:ext>
            </p:extLst>
          </p:nvPr>
        </p:nvGraphicFramePr>
        <p:xfrm>
          <a:off x="2826541" y="5183634"/>
          <a:ext cx="216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92864792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1C1E9324-753E-42BA-88CC-6B9DEF5DC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3984379"/>
              </p:ext>
            </p:extLst>
          </p:nvPr>
        </p:nvGraphicFramePr>
        <p:xfrm>
          <a:off x="5621111" y="729158"/>
          <a:ext cx="216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92864792"/>
                  </a:ext>
                </a:extLst>
              </a:tr>
            </a:tbl>
          </a:graphicData>
        </a:graphic>
      </p:graphicFrame>
      <p:pic>
        <p:nvPicPr>
          <p:cNvPr id="16" name="~PP1400.WAV">
            <a:hlinkClick r:id="" action="ppaction://media"/>
          </p:cNvPr>
          <p:cNvPicPr>
            <a:picLocks noRot="1" noChangeAspect="1"/>
          </p:cNvPicPr>
          <p:nvPr>
            <a:wavAudioFile r:embed="rId1" name="~PP1400.WAV"/>
          </p:nvPr>
        </p:nvPicPr>
        <p:blipFill>
          <a:blip r:embed="rId5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980169"/>
      </p:ext>
    </p:extLst>
  </p:cSld>
  <p:clrMapOvr>
    <a:masterClrMapping/>
  </p:clrMapOvr>
  <p:transition advTm="4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divisor.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056C55D-EBB4-354F-BA8C-4CEAF9B5A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5096867"/>
              </p:ext>
            </p:extLst>
          </p:nvPr>
        </p:nvGraphicFramePr>
        <p:xfrm>
          <a:off x="2937690" y="3021983"/>
          <a:ext cx="3429070" cy="1502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051">
                  <a:extLst>
                    <a:ext uri="{9D8B030D-6E8A-4147-A177-3AD203B41FA5}">
                      <a16:colId xmlns:a16="http://schemas.microsoft.com/office/drawing/2014/main" xmlns="" val="3088538884"/>
                    </a:ext>
                  </a:extLst>
                </a:gridCol>
                <a:gridCol w="2014968">
                  <a:extLst>
                    <a:ext uri="{9D8B030D-6E8A-4147-A177-3AD203B41FA5}">
                      <a16:colId xmlns:a16="http://schemas.microsoft.com/office/drawing/2014/main" xmlns="" val="3070545187"/>
                    </a:ext>
                  </a:extLst>
                </a:gridCol>
                <a:gridCol w="707051">
                  <a:extLst>
                    <a:ext uri="{9D8B030D-6E8A-4147-A177-3AD203B41FA5}">
                      <a16:colId xmlns:a16="http://schemas.microsoft.com/office/drawing/2014/main" xmlns="" val="2632518238"/>
                    </a:ext>
                  </a:extLst>
                </a:gridCol>
              </a:tblGrid>
              <a:tr h="751039"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71968841"/>
                  </a:ext>
                </a:extLst>
              </a:tr>
              <a:tr h="751039"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70746090"/>
                  </a:ext>
                </a:extLst>
              </a:tr>
            </a:tbl>
          </a:graphicData>
        </a:graphic>
      </p:graphicFrame>
      <p:sp>
        <p:nvSpPr>
          <p:cNvPr id="9" name="Arrow: Curved Down 53">
            <a:extLst>
              <a:ext uri="{FF2B5EF4-FFF2-40B4-BE49-F238E27FC236}">
                <a16:creationId xmlns:a16="http://schemas.microsoft.com/office/drawing/2014/main" xmlns="" id="{9C0BC214-63CF-E741-8A3B-F11E2BF23ECF}"/>
              </a:ext>
            </a:extLst>
          </p:cNvPr>
          <p:cNvSpPr/>
          <p:nvPr/>
        </p:nvSpPr>
        <p:spPr>
          <a:xfrm flipH="1" flipV="1">
            <a:off x="3246709" y="4350553"/>
            <a:ext cx="2811032" cy="875677"/>
          </a:xfrm>
          <a:prstGeom prst="curvedDownArrow">
            <a:avLst>
              <a:gd name="adj1" fmla="val 0"/>
              <a:gd name="adj2" fmla="val 34519"/>
              <a:gd name="adj3" fmla="val 36069"/>
            </a:avLst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>
              <a:solidFill>
                <a:schemeClr val="tx1"/>
              </a:solidFill>
            </a:endParaRPr>
          </a:p>
        </p:txBody>
      </p:sp>
      <p:sp>
        <p:nvSpPr>
          <p:cNvPr id="10" name="Arrow: Curved Down 58">
            <a:extLst>
              <a:ext uri="{FF2B5EF4-FFF2-40B4-BE49-F238E27FC236}">
                <a16:creationId xmlns:a16="http://schemas.microsoft.com/office/drawing/2014/main" xmlns="" id="{8B0E47A0-D732-064F-AC7C-84CBD8325EAB}"/>
              </a:ext>
            </a:extLst>
          </p:cNvPr>
          <p:cNvSpPr/>
          <p:nvPr/>
        </p:nvSpPr>
        <p:spPr>
          <a:xfrm flipH="1">
            <a:off x="3246709" y="2298548"/>
            <a:ext cx="2811032" cy="875677"/>
          </a:xfrm>
          <a:prstGeom prst="curvedDownArrow">
            <a:avLst>
              <a:gd name="adj1" fmla="val 0"/>
              <a:gd name="adj2" fmla="val 34519"/>
              <a:gd name="adj3" fmla="val 36069"/>
            </a:avLst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886A144D-D42E-6E42-8DC5-3256152CA3B9}"/>
              </a:ext>
            </a:extLst>
          </p:cNvPr>
          <p:cNvSpPr/>
          <p:nvPr/>
        </p:nvSpPr>
        <p:spPr>
          <a:xfrm>
            <a:off x="4022167" y="1670229"/>
            <a:ext cx="1260117" cy="5287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÷ 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629890C2-5C36-7346-B641-AA1DD7BCFBC1}"/>
              </a:ext>
            </a:extLst>
          </p:cNvPr>
          <p:cNvSpPr/>
          <p:nvPr/>
        </p:nvSpPr>
        <p:spPr>
          <a:xfrm>
            <a:off x="4022167" y="5347097"/>
            <a:ext cx="1260117" cy="5287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÷ ?</a:t>
            </a:r>
          </a:p>
        </p:txBody>
      </p:sp>
      <p:pic>
        <p:nvPicPr>
          <p:cNvPr id="14" name="~PP3108.WAV">
            <a:hlinkClick r:id="" action="ppaction://media"/>
          </p:cNvPr>
          <p:cNvPicPr>
            <a:picLocks noRot="1" noChangeAspect="1"/>
          </p:cNvPicPr>
          <p:nvPr>
            <a:wavAudioFile r:embed="rId1" name="~PP3108.WAV"/>
          </p:nvPr>
        </p:nvPicPr>
        <p:blipFill>
          <a:blip r:embed="rId5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9517930"/>
      </p:ext>
    </p:extLst>
  </p:cSld>
  <p:clrMapOvr>
    <a:masterClrMapping/>
  </p:clrMapOvr>
  <p:transition advTm="676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divisor.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056C55D-EBB4-354F-BA8C-4CEAF9B5A59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37690" y="3021983"/>
          <a:ext cx="3429070" cy="1502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7051">
                  <a:extLst>
                    <a:ext uri="{9D8B030D-6E8A-4147-A177-3AD203B41FA5}">
                      <a16:colId xmlns:a16="http://schemas.microsoft.com/office/drawing/2014/main" xmlns="" val="3088538884"/>
                    </a:ext>
                  </a:extLst>
                </a:gridCol>
                <a:gridCol w="2014968">
                  <a:extLst>
                    <a:ext uri="{9D8B030D-6E8A-4147-A177-3AD203B41FA5}">
                      <a16:colId xmlns:a16="http://schemas.microsoft.com/office/drawing/2014/main" xmlns="" val="3070545187"/>
                    </a:ext>
                  </a:extLst>
                </a:gridCol>
                <a:gridCol w="707051">
                  <a:extLst>
                    <a:ext uri="{9D8B030D-6E8A-4147-A177-3AD203B41FA5}">
                      <a16:colId xmlns:a16="http://schemas.microsoft.com/office/drawing/2014/main" xmlns="" val="2632518238"/>
                    </a:ext>
                  </a:extLst>
                </a:gridCol>
              </a:tblGrid>
              <a:tr h="751039"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71968841"/>
                  </a:ext>
                </a:extLst>
              </a:tr>
              <a:tr h="751039"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i="0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70746090"/>
                  </a:ext>
                </a:extLst>
              </a:tr>
            </a:tbl>
          </a:graphicData>
        </a:graphic>
      </p:graphicFrame>
      <p:sp>
        <p:nvSpPr>
          <p:cNvPr id="9" name="Arrow: Curved Down 53">
            <a:extLst>
              <a:ext uri="{FF2B5EF4-FFF2-40B4-BE49-F238E27FC236}">
                <a16:creationId xmlns:a16="http://schemas.microsoft.com/office/drawing/2014/main" xmlns="" id="{9C0BC214-63CF-E741-8A3B-F11E2BF23ECF}"/>
              </a:ext>
            </a:extLst>
          </p:cNvPr>
          <p:cNvSpPr/>
          <p:nvPr/>
        </p:nvSpPr>
        <p:spPr>
          <a:xfrm flipH="1" flipV="1">
            <a:off x="3246709" y="4350553"/>
            <a:ext cx="2811032" cy="875677"/>
          </a:xfrm>
          <a:prstGeom prst="curvedDownArrow">
            <a:avLst>
              <a:gd name="adj1" fmla="val 0"/>
              <a:gd name="adj2" fmla="val 34519"/>
              <a:gd name="adj3" fmla="val 36069"/>
            </a:avLst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>
              <a:solidFill>
                <a:schemeClr val="tx1"/>
              </a:solidFill>
            </a:endParaRPr>
          </a:p>
        </p:txBody>
      </p:sp>
      <p:sp>
        <p:nvSpPr>
          <p:cNvPr id="10" name="Arrow: Curved Down 58">
            <a:extLst>
              <a:ext uri="{FF2B5EF4-FFF2-40B4-BE49-F238E27FC236}">
                <a16:creationId xmlns:a16="http://schemas.microsoft.com/office/drawing/2014/main" xmlns="" id="{8B0E47A0-D732-064F-AC7C-84CBD8325EAB}"/>
              </a:ext>
            </a:extLst>
          </p:cNvPr>
          <p:cNvSpPr/>
          <p:nvPr/>
        </p:nvSpPr>
        <p:spPr>
          <a:xfrm flipH="1">
            <a:off x="3246709" y="2298548"/>
            <a:ext cx="2811032" cy="875677"/>
          </a:xfrm>
          <a:prstGeom prst="curvedDownArrow">
            <a:avLst>
              <a:gd name="adj1" fmla="val 0"/>
              <a:gd name="adj2" fmla="val 34519"/>
              <a:gd name="adj3" fmla="val 36069"/>
            </a:avLst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6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886A144D-D42E-6E42-8DC5-3256152CA3B9}"/>
              </a:ext>
            </a:extLst>
          </p:cNvPr>
          <p:cNvSpPr/>
          <p:nvPr/>
        </p:nvSpPr>
        <p:spPr>
          <a:xfrm>
            <a:off x="4022167" y="1670229"/>
            <a:ext cx="1260117" cy="5287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÷ 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98827343-44A1-2D49-BD16-F797D5FE692D}"/>
              </a:ext>
            </a:extLst>
          </p:cNvPr>
          <p:cNvSpPr/>
          <p:nvPr/>
        </p:nvSpPr>
        <p:spPr>
          <a:xfrm>
            <a:off x="4022166" y="5346922"/>
            <a:ext cx="1260117" cy="5287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÷ 2</a:t>
            </a:r>
          </a:p>
        </p:txBody>
      </p:sp>
    </p:spTree>
    <p:extLst>
      <p:ext uri="{BB962C8B-B14F-4D97-AF65-F5344CB8AC3E}">
        <p14:creationId xmlns:p14="http://schemas.microsoft.com/office/powerpoint/2010/main" xmlns="" val="9932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Colour       of each shape.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EDAFE3A-3ECE-2848-BC62-8F027F3A2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2138750"/>
              </p:ext>
            </p:extLst>
          </p:nvPr>
        </p:nvGraphicFramePr>
        <p:xfrm>
          <a:off x="3897143" y="721759"/>
          <a:ext cx="324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xmlns="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9286479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4F29A9A0-8E4B-A248-92B6-1025F9B6C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7114010"/>
              </p:ext>
            </p:extLst>
          </p:nvPr>
        </p:nvGraphicFramePr>
        <p:xfrm>
          <a:off x="864876" y="1746021"/>
          <a:ext cx="3391779" cy="3365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593">
                  <a:extLst>
                    <a:ext uri="{9D8B030D-6E8A-4147-A177-3AD203B41FA5}">
                      <a16:colId xmlns:a16="http://schemas.microsoft.com/office/drawing/2014/main" xmlns="" val="1918712578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xmlns="" val="58721678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xmlns="" val="1408721867"/>
                    </a:ext>
                  </a:extLst>
                </a:gridCol>
              </a:tblGrid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433672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9515100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8787947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9449747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41217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926219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446E38A7-C201-3E44-A798-5DF88489A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85527143"/>
              </p:ext>
            </p:extLst>
          </p:nvPr>
        </p:nvGraphicFramePr>
        <p:xfrm>
          <a:off x="5299696" y="2105148"/>
          <a:ext cx="2979428" cy="2647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~PP59.WAV">
            <a:hlinkClick r:id="" action="ppaction://media"/>
          </p:cNvPr>
          <p:cNvPicPr>
            <a:picLocks noRot="1" noChangeAspect="1"/>
          </p:cNvPicPr>
          <p:nvPr>
            <a:wavAudioFile r:embed="rId1" name="~PP59.WAV"/>
          </p:nvPr>
        </p:nvPicPr>
        <p:blipFill>
          <a:blip r:embed="rId6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17022"/>
      </p:ext>
    </p:extLst>
  </p:cSld>
  <p:clrMapOvr>
    <a:masterClrMapping/>
  </p:clrMapOvr>
  <p:transition advTm="1454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Colour       of each shape.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C4135352-1D1E-B047-95BA-A21A20DBF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3731198"/>
              </p:ext>
            </p:extLst>
          </p:nvPr>
        </p:nvGraphicFramePr>
        <p:xfrm>
          <a:off x="1780423" y="5250301"/>
          <a:ext cx="1560684" cy="884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228">
                  <a:extLst>
                    <a:ext uri="{9D8B030D-6E8A-4147-A177-3AD203B41FA5}">
                      <a16:colId xmlns:a16="http://schemas.microsoft.com/office/drawing/2014/main" xmlns="" val="4208041135"/>
                    </a:ext>
                  </a:extLst>
                </a:gridCol>
                <a:gridCol w="520228">
                  <a:extLst>
                    <a:ext uri="{9D8B030D-6E8A-4147-A177-3AD203B41FA5}">
                      <a16:colId xmlns:a16="http://schemas.microsoft.com/office/drawing/2014/main" xmlns="" val="536260134"/>
                    </a:ext>
                  </a:extLst>
                </a:gridCol>
                <a:gridCol w="520228">
                  <a:extLst>
                    <a:ext uri="{9D8B030D-6E8A-4147-A177-3AD203B41FA5}">
                      <a16:colId xmlns:a16="http://schemas.microsoft.com/office/drawing/2014/main" xmlns="" val="2762212544"/>
                    </a:ext>
                  </a:extLst>
                </a:gridCol>
              </a:tblGrid>
              <a:tr h="442194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8114192"/>
                  </a:ext>
                </a:extLst>
              </a:tr>
              <a:tr h="442194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9286479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7CF58F60-EB3B-384B-9E5E-91C47AAA9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7558458"/>
              </p:ext>
            </p:extLst>
          </p:nvPr>
        </p:nvGraphicFramePr>
        <p:xfrm>
          <a:off x="6009068" y="5250301"/>
          <a:ext cx="1560684" cy="884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228">
                  <a:extLst>
                    <a:ext uri="{9D8B030D-6E8A-4147-A177-3AD203B41FA5}">
                      <a16:colId xmlns:a16="http://schemas.microsoft.com/office/drawing/2014/main" xmlns="" val="4208041135"/>
                    </a:ext>
                  </a:extLst>
                </a:gridCol>
                <a:gridCol w="520228">
                  <a:extLst>
                    <a:ext uri="{9D8B030D-6E8A-4147-A177-3AD203B41FA5}">
                      <a16:colId xmlns:a16="http://schemas.microsoft.com/office/drawing/2014/main" xmlns="" val="342162345"/>
                    </a:ext>
                  </a:extLst>
                </a:gridCol>
                <a:gridCol w="520228">
                  <a:extLst>
                    <a:ext uri="{9D8B030D-6E8A-4147-A177-3AD203B41FA5}">
                      <a16:colId xmlns:a16="http://schemas.microsoft.com/office/drawing/2014/main" xmlns="" val="3853432076"/>
                    </a:ext>
                  </a:extLst>
                </a:gridCol>
              </a:tblGrid>
              <a:tr h="442194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8114192"/>
                  </a:ext>
                </a:extLst>
              </a:tr>
              <a:tr h="442194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92864792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45E54411-0904-4157-8E54-F2DF25277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3641725"/>
              </p:ext>
            </p:extLst>
          </p:nvPr>
        </p:nvGraphicFramePr>
        <p:xfrm>
          <a:off x="3897143" y="721759"/>
          <a:ext cx="3240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xmlns="" val="4208041135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8114192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92864792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07F2E0E5-EA18-4E00-A6C1-704564510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2324786"/>
              </p:ext>
            </p:extLst>
          </p:nvPr>
        </p:nvGraphicFramePr>
        <p:xfrm>
          <a:off x="864876" y="1746021"/>
          <a:ext cx="3391779" cy="3365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593">
                  <a:extLst>
                    <a:ext uri="{9D8B030D-6E8A-4147-A177-3AD203B41FA5}">
                      <a16:colId xmlns:a16="http://schemas.microsoft.com/office/drawing/2014/main" xmlns="" val="1918712578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xmlns="" val="58721678"/>
                    </a:ext>
                  </a:extLst>
                </a:gridCol>
                <a:gridCol w="1130593">
                  <a:extLst>
                    <a:ext uri="{9D8B030D-6E8A-4147-A177-3AD203B41FA5}">
                      <a16:colId xmlns:a16="http://schemas.microsoft.com/office/drawing/2014/main" xmlns="" val="1408721867"/>
                    </a:ext>
                  </a:extLst>
                </a:gridCol>
              </a:tblGrid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433672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9515100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8787947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9449747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41217"/>
                  </a:ext>
                </a:extLst>
              </a:tr>
              <a:tr h="56099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305" marR="63305" marT="31652" marB="3165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926219"/>
                  </a:ext>
                </a:extLst>
              </a:tr>
            </a:tbl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xmlns="" id="{5B7316A0-B4C9-43B1-BCF8-169FD0DEE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27157860"/>
              </p:ext>
            </p:extLst>
          </p:nvPr>
        </p:nvGraphicFramePr>
        <p:xfrm>
          <a:off x="5299696" y="2105148"/>
          <a:ext cx="2979428" cy="2647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~PP1265.WAV">
            <a:hlinkClick r:id="" action="ppaction://media"/>
          </p:cNvPr>
          <p:cNvPicPr>
            <a:picLocks noRot="1" noChangeAspect="1"/>
          </p:cNvPicPr>
          <p:nvPr>
            <a:wavAudioFile r:embed="rId1" name="~PP1265.WAV"/>
          </p:nvPr>
        </p:nvPicPr>
        <p:blipFill>
          <a:blip r:embed="rId6" cstate="print"/>
          <a:stretch>
            <a:fillRect/>
          </a:stretch>
        </p:blipFill>
        <p:spPr>
          <a:xfrm>
            <a:off x="8648700" y="6362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017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833</Words>
  <Application>Microsoft Office PowerPoint</Application>
  <PresentationFormat>On-screen Show (4:3)</PresentationFormat>
  <Paragraphs>367</Paragraphs>
  <Slides>18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Hughes</dc:creator>
  <cp:lastModifiedBy>Gareth Hughes</cp:lastModifiedBy>
  <cp:revision>54</cp:revision>
  <cp:lastPrinted>2018-09-17T10:27:39Z</cp:lastPrinted>
  <dcterms:created xsi:type="dcterms:W3CDTF">2018-08-22T10:36:32Z</dcterms:created>
  <dcterms:modified xsi:type="dcterms:W3CDTF">2021-01-17T11:26:30Z</dcterms:modified>
</cp:coreProperties>
</file>