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-19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204205"/>
              </p:ext>
            </p:extLst>
          </p:nvPr>
        </p:nvGraphicFramePr>
        <p:xfrm>
          <a:off x="179512" y="1052737"/>
          <a:ext cx="8784976" cy="2746411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737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</a:t>
                      </a: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Y5 (Fractions)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1.2.21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recognise fraction sequences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and count forwards and backwards in fractions.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 recognise equivalent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fractions, </a:t>
                      </a:r>
                      <a:r>
                        <a:rPr lang="en-GB" sz="2400" b="1" baseline="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eg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, 2/4 = ½.</a:t>
                      </a:r>
                      <a:endParaRPr lang="en-GB" sz="2400" b="1" u="sng" dirty="0">
                        <a:solidFill>
                          <a:srgbClr val="FF0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362" name="Picture 2" descr="Kids Math: Introduction to Frac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05064"/>
            <a:ext cx="7440823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Sequence the numbers below from smallest to largest.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8FDB163E-3907-418C-8A16-4E8A7FE70615}"/>
              </a:ext>
            </a:extLst>
          </p:cNvPr>
          <p:cNvSpPr/>
          <p:nvPr/>
        </p:nvSpPr>
        <p:spPr>
          <a:xfrm>
            <a:off x="1395649" y="1853127"/>
            <a:ext cx="1098332" cy="12803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8545C70F-8D38-43B2-9E3D-7646C445C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1329971"/>
              </p:ext>
            </p:extLst>
          </p:nvPr>
        </p:nvGraphicFramePr>
        <p:xfrm>
          <a:off x="1469228" y="2030281"/>
          <a:ext cx="871516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67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85846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463016">
                <a:tc rowSpan="2"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463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2235045D-8E5A-4DF0-B7FE-9E5F15B7DEA8}"/>
              </a:ext>
            </a:extLst>
          </p:cNvPr>
          <p:cNvSpPr/>
          <p:nvPr/>
        </p:nvSpPr>
        <p:spPr>
          <a:xfrm>
            <a:off x="3919921" y="1853127"/>
            <a:ext cx="1098332" cy="12803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2BE49EFA-EB56-4CD4-9FD6-CDED926C2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97467356"/>
              </p:ext>
            </p:extLst>
          </p:nvPr>
        </p:nvGraphicFramePr>
        <p:xfrm>
          <a:off x="3974786" y="2030281"/>
          <a:ext cx="871516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67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85846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463016">
                <a:tc rowSpan="2"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463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="" xmlns:a16="http://schemas.microsoft.com/office/drawing/2014/main" id="{22812E8E-E6B3-4159-B3FC-3E00669A5724}"/>
              </a:ext>
            </a:extLst>
          </p:cNvPr>
          <p:cNvSpPr/>
          <p:nvPr/>
        </p:nvSpPr>
        <p:spPr>
          <a:xfrm>
            <a:off x="6444193" y="1853127"/>
            <a:ext cx="1098332" cy="12803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770C0C5D-FF38-4C92-8F0B-CEEE7070C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9149845"/>
              </p:ext>
            </p:extLst>
          </p:nvPr>
        </p:nvGraphicFramePr>
        <p:xfrm>
          <a:off x="6444192" y="2030282"/>
          <a:ext cx="1098331" cy="926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833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</a:tblGrid>
              <a:tr h="926030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</a:tbl>
          </a:graphicData>
        </a:graphic>
      </p:graphicFrame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10451822-339E-4E62-A8F4-355461F78A10}"/>
              </a:ext>
            </a:extLst>
          </p:cNvPr>
          <p:cNvSpPr/>
          <p:nvPr/>
        </p:nvSpPr>
        <p:spPr>
          <a:xfrm>
            <a:off x="1395649" y="4016279"/>
            <a:ext cx="1098332" cy="12803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>
            <a:extLst>
              <a:ext uri="{FF2B5EF4-FFF2-40B4-BE49-F238E27FC236}">
                <a16:creationId xmlns="" xmlns:a16="http://schemas.microsoft.com/office/drawing/2014/main" id="{25EC35C8-EB1D-40F3-A5DD-830E72CAC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02106210"/>
              </p:ext>
            </p:extLst>
          </p:nvPr>
        </p:nvGraphicFramePr>
        <p:xfrm>
          <a:off x="1469228" y="4193433"/>
          <a:ext cx="871516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67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85846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463016">
                <a:tc rowSpan="2"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463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="" xmlns:a16="http://schemas.microsoft.com/office/drawing/2014/main" id="{7061CEF4-413C-4E1E-A64D-6A102D9E2C0A}"/>
              </a:ext>
            </a:extLst>
          </p:cNvPr>
          <p:cNvSpPr/>
          <p:nvPr/>
        </p:nvSpPr>
        <p:spPr>
          <a:xfrm>
            <a:off x="3919921" y="4016279"/>
            <a:ext cx="1098332" cy="12803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Table 16">
            <a:extLst>
              <a:ext uri="{FF2B5EF4-FFF2-40B4-BE49-F238E27FC236}">
                <a16:creationId xmlns="" xmlns:a16="http://schemas.microsoft.com/office/drawing/2014/main" id="{9891636E-2020-432B-A407-50336488C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6122224"/>
              </p:ext>
            </p:extLst>
          </p:nvPr>
        </p:nvGraphicFramePr>
        <p:xfrm>
          <a:off x="3993500" y="4193433"/>
          <a:ext cx="871516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67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85846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463016">
                <a:tc rowSpan="2"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463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F5377BE9-6C22-4CB6-B225-038A30936365}"/>
              </a:ext>
            </a:extLst>
          </p:cNvPr>
          <p:cNvSpPr/>
          <p:nvPr/>
        </p:nvSpPr>
        <p:spPr>
          <a:xfrm>
            <a:off x="6444192" y="4016279"/>
            <a:ext cx="1098332" cy="12803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Table 20">
            <a:extLst>
              <a:ext uri="{FF2B5EF4-FFF2-40B4-BE49-F238E27FC236}">
                <a16:creationId xmlns="" xmlns:a16="http://schemas.microsoft.com/office/drawing/2014/main" id="{CDD4086D-7AE6-4607-9056-70A254DBD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0165117"/>
              </p:ext>
            </p:extLst>
          </p:nvPr>
        </p:nvGraphicFramePr>
        <p:xfrm>
          <a:off x="6517771" y="4193433"/>
          <a:ext cx="871516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67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85846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463016">
                <a:tc rowSpan="2"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463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pic>
        <p:nvPicPr>
          <p:cNvPr id="22" name="Picture 21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D1E5B405-A1C6-408B-B60C-F66286A298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3" name="TextBox 8">
            <a:extLst>
              <a:ext uri="{FF2B5EF4-FFF2-40B4-BE49-F238E27FC236}">
                <a16:creationId xmlns="" xmlns:a16="http://schemas.microsoft.com/office/drawing/2014/main" id="{0934576D-4C0C-485E-98D3-C77B722A6E49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="" xmlns:p14="http://schemas.microsoft.com/office/powerpoint/2010/main" val="2533450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Sequence the numbers below from smallest to largest.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8FDB163E-3907-418C-8A16-4E8A7FE70615}"/>
              </a:ext>
            </a:extLst>
          </p:cNvPr>
          <p:cNvSpPr/>
          <p:nvPr/>
        </p:nvSpPr>
        <p:spPr>
          <a:xfrm>
            <a:off x="1395649" y="1853127"/>
            <a:ext cx="1098332" cy="12803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8545C70F-8D38-43B2-9E3D-7646C445C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60111552"/>
              </p:ext>
            </p:extLst>
          </p:nvPr>
        </p:nvGraphicFramePr>
        <p:xfrm>
          <a:off x="1469228" y="2030281"/>
          <a:ext cx="871516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67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85846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463016">
                <a:tc rowSpan="2"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463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2235045D-8E5A-4DF0-B7FE-9E5F15B7DEA8}"/>
              </a:ext>
            </a:extLst>
          </p:cNvPr>
          <p:cNvSpPr/>
          <p:nvPr/>
        </p:nvSpPr>
        <p:spPr>
          <a:xfrm>
            <a:off x="3919921" y="1853127"/>
            <a:ext cx="1098332" cy="12803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2BE49EFA-EB56-4CD4-9FD6-CDED926C2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4722402"/>
              </p:ext>
            </p:extLst>
          </p:nvPr>
        </p:nvGraphicFramePr>
        <p:xfrm>
          <a:off x="3974786" y="2030281"/>
          <a:ext cx="871516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67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85846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463016">
                <a:tc rowSpan="2"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463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="" xmlns:a16="http://schemas.microsoft.com/office/drawing/2014/main" id="{22812E8E-E6B3-4159-B3FC-3E00669A5724}"/>
              </a:ext>
            </a:extLst>
          </p:cNvPr>
          <p:cNvSpPr/>
          <p:nvPr/>
        </p:nvSpPr>
        <p:spPr>
          <a:xfrm>
            <a:off x="6444193" y="1853127"/>
            <a:ext cx="1098332" cy="12803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10451822-339E-4E62-A8F4-355461F78A10}"/>
              </a:ext>
            </a:extLst>
          </p:cNvPr>
          <p:cNvSpPr/>
          <p:nvPr/>
        </p:nvSpPr>
        <p:spPr>
          <a:xfrm>
            <a:off x="1395649" y="4016279"/>
            <a:ext cx="1098332" cy="12803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>
            <a:extLst>
              <a:ext uri="{FF2B5EF4-FFF2-40B4-BE49-F238E27FC236}">
                <a16:creationId xmlns="" xmlns:a16="http://schemas.microsoft.com/office/drawing/2014/main" id="{25EC35C8-EB1D-40F3-A5DD-830E72CAC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1002657"/>
              </p:ext>
            </p:extLst>
          </p:nvPr>
        </p:nvGraphicFramePr>
        <p:xfrm>
          <a:off x="1689526" y="4193433"/>
          <a:ext cx="485670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67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</a:tblGrid>
              <a:tr h="926032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="" xmlns:a16="http://schemas.microsoft.com/office/drawing/2014/main" id="{7061CEF4-413C-4E1E-A64D-6A102D9E2C0A}"/>
              </a:ext>
            </a:extLst>
          </p:cNvPr>
          <p:cNvSpPr/>
          <p:nvPr/>
        </p:nvSpPr>
        <p:spPr>
          <a:xfrm>
            <a:off x="3919921" y="4016279"/>
            <a:ext cx="1098332" cy="12803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Table 16">
            <a:extLst>
              <a:ext uri="{FF2B5EF4-FFF2-40B4-BE49-F238E27FC236}">
                <a16:creationId xmlns="" xmlns:a16="http://schemas.microsoft.com/office/drawing/2014/main" id="{9891636E-2020-432B-A407-50336488C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44473528"/>
              </p:ext>
            </p:extLst>
          </p:nvPr>
        </p:nvGraphicFramePr>
        <p:xfrm>
          <a:off x="3993500" y="4193433"/>
          <a:ext cx="871516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67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85846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463016">
                <a:tc rowSpan="2"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463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F5377BE9-6C22-4CB6-B225-038A30936365}"/>
              </a:ext>
            </a:extLst>
          </p:cNvPr>
          <p:cNvSpPr/>
          <p:nvPr/>
        </p:nvSpPr>
        <p:spPr>
          <a:xfrm>
            <a:off x="6444192" y="4016279"/>
            <a:ext cx="1098332" cy="128034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Table 20">
            <a:extLst>
              <a:ext uri="{FF2B5EF4-FFF2-40B4-BE49-F238E27FC236}">
                <a16:creationId xmlns="" xmlns:a16="http://schemas.microsoft.com/office/drawing/2014/main" id="{CDD4086D-7AE6-4607-9056-70A254DBD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33283496"/>
              </p:ext>
            </p:extLst>
          </p:nvPr>
        </p:nvGraphicFramePr>
        <p:xfrm>
          <a:off x="6517771" y="4193433"/>
          <a:ext cx="871516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67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85846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463016">
                <a:tc rowSpan="2"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463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CB8672FB-8E58-4AE4-A196-638BE5BBA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73860942"/>
              </p:ext>
            </p:extLst>
          </p:nvPr>
        </p:nvGraphicFramePr>
        <p:xfrm>
          <a:off x="6517771" y="2030281"/>
          <a:ext cx="871516" cy="92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67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85846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463016">
                <a:tc rowSpan="2"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463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pic>
        <p:nvPicPr>
          <p:cNvPr id="23" name="Picture 22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85AB4FF-9998-47F7-8287-B8D003AF21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4" name="TextBox 8">
            <a:extLst>
              <a:ext uri="{FF2B5EF4-FFF2-40B4-BE49-F238E27FC236}">
                <a16:creationId xmlns="" xmlns:a16="http://schemas.microsoft.com/office/drawing/2014/main" id="{F2B33582-CFC0-4D5E-853B-E1839A770CE6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009BB27-2E86-4158-AFB8-02F7C3E4DA0E}"/>
              </a:ext>
            </a:extLst>
          </p:cNvPr>
          <p:cNvSpPr txBox="1"/>
          <p:nvPr/>
        </p:nvSpPr>
        <p:spPr>
          <a:xfrm>
            <a:off x="854415" y="2293242"/>
            <a:ext cx="5096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24219686-EE1C-4318-BAF7-706278664D59}"/>
              </a:ext>
            </a:extLst>
          </p:cNvPr>
          <p:cNvSpPr txBox="1"/>
          <p:nvPr/>
        </p:nvSpPr>
        <p:spPr>
          <a:xfrm>
            <a:off x="3374483" y="2293242"/>
            <a:ext cx="5096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A48BF6EF-684A-4B32-B1EA-F6B649E39404}"/>
              </a:ext>
            </a:extLst>
          </p:cNvPr>
          <p:cNvSpPr txBox="1"/>
          <p:nvPr/>
        </p:nvSpPr>
        <p:spPr>
          <a:xfrm>
            <a:off x="5914057" y="2293242"/>
            <a:ext cx="5096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5902234-4905-440E-AD94-6EFF6C13D988}"/>
              </a:ext>
            </a:extLst>
          </p:cNvPr>
          <p:cNvSpPr txBox="1"/>
          <p:nvPr/>
        </p:nvSpPr>
        <p:spPr>
          <a:xfrm>
            <a:off x="853039" y="4456394"/>
            <a:ext cx="5096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BB3F1495-5129-44FC-B5E2-1B078E55CAF5}"/>
              </a:ext>
            </a:extLst>
          </p:cNvPr>
          <p:cNvSpPr txBox="1"/>
          <p:nvPr/>
        </p:nvSpPr>
        <p:spPr>
          <a:xfrm>
            <a:off x="3375567" y="4456394"/>
            <a:ext cx="5096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6D1BB747-74E2-4E70-88A3-9FC4AF1BE0DF}"/>
              </a:ext>
            </a:extLst>
          </p:cNvPr>
          <p:cNvSpPr txBox="1"/>
          <p:nvPr/>
        </p:nvSpPr>
        <p:spPr>
          <a:xfrm>
            <a:off x="5910141" y="4456394"/>
            <a:ext cx="5096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6.</a:t>
            </a:r>
          </a:p>
        </p:txBody>
      </p:sp>
    </p:spTree>
    <p:extLst>
      <p:ext uri="{BB962C8B-B14F-4D97-AF65-F5344CB8AC3E}">
        <p14:creationId xmlns="" xmlns:p14="http://schemas.microsoft.com/office/powerpoint/2010/main" val="1649893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sequence starts with the mixed number         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It is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decreasing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by     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next 5 numbers in the sequence.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3" name="Picture 22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85AB4FF-9998-47F7-8287-B8D003AF21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4" name="TextBox 8">
            <a:extLst>
              <a:ext uri="{FF2B5EF4-FFF2-40B4-BE49-F238E27FC236}">
                <a16:creationId xmlns="" xmlns:a16="http://schemas.microsoft.com/office/drawing/2014/main" id="{F2B33582-CFC0-4D5E-853B-E1839A770CE6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="" xmlns:a16="http://schemas.microsoft.com/office/drawing/2014/main" id="{13D00119-3A20-4790-8D28-F1E4624A7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5864795"/>
              </p:ext>
            </p:extLst>
          </p:nvPr>
        </p:nvGraphicFramePr>
        <p:xfrm>
          <a:off x="5694194" y="716738"/>
          <a:ext cx="57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288000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216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="" xmlns:a16="http://schemas.microsoft.com/office/drawing/2014/main" id="{56DCB4EA-E0C9-45FA-B272-EC2F0D9BC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0988308"/>
              </p:ext>
            </p:extLst>
          </p:nvPr>
        </p:nvGraphicFramePr>
        <p:xfrm>
          <a:off x="2662263" y="2579874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="" xmlns:a16="http://schemas.microsoft.com/office/drawing/2014/main" val="164915517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71513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21107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98431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sequence starts with the mixed number         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It is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decreasing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by     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next 5 numbers in the sequence.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3" name="Picture 22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85AB4FF-9998-47F7-8287-B8D003AF21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4" name="TextBox 8">
            <a:extLst>
              <a:ext uri="{FF2B5EF4-FFF2-40B4-BE49-F238E27FC236}">
                <a16:creationId xmlns="" xmlns:a16="http://schemas.microsoft.com/office/drawing/2014/main" id="{F2B33582-CFC0-4D5E-853B-E1839A770CE6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="" xmlns:a16="http://schemas.microsoft.com/office/drawing/2014/main" id="{13D00119-3A20-4790-8D28-F1E4624A72F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94194" y="716738"/>
          <a:ext cx="57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288000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216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="" xmlns:a16="http://schemas.microsoft.com/office/drawing/2014/main" id="{56DCB4EA-E0C9-45FA-B272-EC2F0D9BCE7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62263" y="2579874"/>
          <a:ext cx="288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="" xmlns:a16="http://schemas.microsoft.com/office/drawing/2014/main" val="164915517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71513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211076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985F8AA3-69E2-4C1A-BFDE-80E7B34D8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15336356"/>
              </p:ext>
            </p:extLst>
          </p:nvPr>
        </p:nvGraphicFramePr>
        <p:xfrm>
          <a:off x="3391878" y="4563449"/>
          <a:ext cx="318881" cy="637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</a:tblGrid>
              <a:tr h="63776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065DFC08-8A4B-40BC-823A-6DD4F9C32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76907862"/>
              </p:ext>
            </p:extLst>
          </p:nvPr>
        </p:nvGraphicFramePr>
        <p:xfrm>
          <a:off x="4091285" y="4558346"/>
          <a:ext cx="683772" cy="647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23984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239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61CBAE28-3351-40DA-8923-A729BEF91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56961032"/>
              </p:ext>
            </p:extLst>
          </p:nvPr>
        </p:nvGraphicFramePr>
        <p:xfrm>
          <a:off x="2899658" y="4897317"/>
          <a:ext cx="289892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892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29453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="" xmlns:a16="http://schemas.microsoft.com/office/drawing/2014/main" id="{66D59BD1-DBBD-4A9F-8008-F53BF8429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11114462"/>
              </p:ext>
            </p:extLst>
          </p:nvPr>
        </p:nvGraphicFramePr>
        <p:xfrm>
          <a:off x="2327580" y="4558346"/>
          <a:ext cx="683772" cy="647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23984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239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5EF183F4-5361-4733-8BF2-8CE5FE97D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12471559"/>
              </p:ext>
            </p:extLst>
          </p:nvPr>
        </p:nvGraphicFramePr>
        <p:xfrm>
          <a:off x="2680407" y="4887725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="" xmlns:a16="http://schemas.microsoft.com/office/drawing/2014/main" id="{7426E28D-17A3-4E6F-ADB9-2BF0B582C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43731842"/>
              </p:ext>
            </p:extLst>
          </p:nvPr>
        </p:nvGraphicFramePr>
        <p:xfrm>
          <a:off x="5155583" y="4558346"/>
          <a:ext cx="683772" cy="647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23984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239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="" xmlns:a16="http://schemas.microsoft.com/office/drawing/2014/main" id="{19A6137B-F129-4EAE-AA3B-39EC798D4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2430623"/>
              </p:ext>
            </p:extLst>
          </p:nvPr>
        </p:nvGraphicFramePr>
        <p:xfrm>
          <a:off x="4661459" y="4897317"/>
          <a:ext cx="289892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892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29453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954B4DD3-61B6-4693-9074-33C0653F1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8642186"/>
              </p:ext>
            </p:extLst>
          </p:nvPr>
        </p:nvGraphicFramePr>
        <p:xfrm>
          <a:off x="3518795" y="4897317"/>
          <a:ext cx="289892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892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29453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="" xmlns:a16="http://schemas.microsoft.com/office/drawing/2014/main" id="{4CB90BFF-9B3C-4719-83AE-89BDD03B1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01963984"/>
              </p:ext>
            </p:extLst>
          </p:nvPr>
        </p:nvGraphicFramePr>
        <p:xfrm>
          <a:off x="6219880" y="4558346"/>
          <a:ext cx="683772" cy="647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23984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239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="" xmlns:a16="http://schemas.microsoft.com/office/drawing/2014/main" id="{9B1B0B46-CA4D-4900-8FDA-F796F99DA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31937261"/>
              </p:ext>
            </p:extLst>
          </p:nvPr>
        </p:nvGraphicFramePr>
        <p:xfrm>
          <a:off x="5729808" y="4897317"/>
          <a:ext cx="289892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892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29453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33953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3" name="Picture 22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518830FE-AC89-43D0-9752-2D9E1DBD4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4" name="TextBox 8">
            <a:extLst>
              <a:ext uri="{FF2B5EF4-FFF2-40B4-BE49-F238E27FC236}">
                <a16:creationId xmlns="" xmlns:a16="http://schemas.microsoft.com/office/drawing/2014/main" id="{32BE962F-6B10-4FA3-9C14-14FAF6049FF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A26B21C8-47C5-4219-9308-8E052CBCC5C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438" y="133040"/>
            <a:ext cx="8913124" cy="6322100"/>
          </a:xfrm>
          <a:prstGeom prst="rect">
            <a:avLst/>
          </a:prstGeom>
        </p:spPr>
      </p:pic>
      <p:sp>
        <p:nvSpPr>
          <p:cNvPr id="21" name="Speech Bubble: Rectangle with Corners Rounded 20">
            <a:extLst>
              <a:ext uri="{FF2B5EF4-FFF2-40B4-BE49-F238E27FC236}">
                <a16:creationId xmlns="" xmlns:a16="http://schemas.microsoft.com/office/drawing/2014/main" id="{94C23BCF-763F-416D-867B-E2B045D750DD}"/>
              </a:ext>
            </a:extLst>
          </p:cNvPr>
          <p:cNvSpPr/>
          <p:nvPr/>
        </p:nvSpPr>
        <p:spPr>
          <a:xfrm>
            <a:off x="3146446" y="2688492"/>
            <a:ext cx="2851107" cy="1225034"/>
          </a:xfrm>
          <a:prstGeom prst="wedgeRoundRectCallout">
            <a:avLst>
              <a:gd name="adj1" fmla="val -39645"/>
              <a:gd name="adj2" fmla="val 6397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next number in the sequence is 8.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75813F8C-3832-40DB-A75A-62464F7AC2F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56062" y="1425731"/>
          <a:ext cx="683772" cy="647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23984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239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="" xmlns:a16="http://schemas.microsoft.com/office/drawing/2014/main" id="{82FBA8B2-6BB8-4AF0-A043-D6F66EE8D8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1831" y="1430834"/>
          <a:ext cx="683772" cy="647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23984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239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="" xmlns:a16="http://schemas.microsoft.com/office/drawing/2014/main" id="{C57D4921-9B5D-4A79-8CD6-1A1D8749B2A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91253" y="1435937"/>
          <a:ext cx="318881" cy="637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</a:tblGrid>
              <a:tr h="637762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="" xmlns:a16="http://schemas.microsoft.com/office/drawing/2014/main" id="{9E825D54-10D9-4940-A85A-B54CA34EA8F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35784" y="1430834"/>
          <a:ext cx="683772" cy="647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23984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239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="" xmlns:a16="http://schemas.microsoft.com/office/drawing/2014/main" id="{C723D1A5-E07D-433F-A73A-89758E1EC5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45204" y="1430834"/>
          <a:ext cx="683772" cy="647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23984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239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="" xmlns:a16="http://schemas.microsoft.com/office/drawing/2014/main" id="{242059B4-8101-4249-80D0-C89432EFF17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852330" y="1772141"/>
          <a:ext cx="318881" cy="32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02958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="" xmlns:a16="http://schemas.microsoft.com/office/drawing/2014/main" id="{928ED015-9FB3-4AFF-935B-2579A18D075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81885" y="1758398"/>
          <a:ext cx="339841" cy="343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84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43582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="" xmlns:a16="http://schemas.microsoft.com/office/drawing/2014/main" id="{35A64B2C-4E6B-401C-A61D-16AD39FC9F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84373" y="1768197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="" xmlns:a16="http://schemas.microsoft.com/office/drawing/2014/main" id="{C068916E-5A4C-4E22-AE27-8BD776CD4D8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19811" y="1768197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="" xmlns:a16="http://schemas.microsoft.com/office/drawing/2014/main" id="{E00093A8-28BD-4E09-9665-D37241DE7AA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60115" y="1768197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="" xmlns:a16="http://schemas.microsoft.com/office/drawing/2014/main" id="{5DD74061-8806-4F7C-9B19-D574CD6159E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72409" y="1432226"/>
          <a:ext cx="683772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15419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154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70EF76E4-AF0C-4BE9-8ABE-C0166B60158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Mr Jones shows Class 5 the sequence below.</a:t>
            </a: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Benji says,</a:t>
            </a: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Is he correct? Convince me.</a:t>
            </a:r>
            <a:endParaRPr lang="en-GB" sz="3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0433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3" name="Picture 22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518830FE-AC89-43D0-9752-2D9E1DBD4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4" name="TextBox 8">
            <a:extLst>
              <a:ext uri="{FF2B5EF4-FFF2-40B4-BE49-F238E27FC236}">
                <a16:creationId xmlns="" xmlns:a16="http://schemas.microsoft.com/office/drawing/2014/main" id="{32BE962F-6B10-4FA3-9C14-14FAF6049FF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A26B21C8-47C5-4219-9308-8E052CBCC5C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438" y="133040"/>
            <a:ext cx="8913124" cy="6322100"/>
          </a:xfrm>
          <a:prstGeom prst="rect">
            <a:avLst/>
          </a:prstGeom>
        </p:spPr>
      </p:pic>
      <p:sp>
        <p:nvSpPr>
          <p:cNvPr id="21" name="Speech Bubble: Rectangle with Corners Rounded 20">
            <a:extLst>
              <a:ext uri="{FF2B5EF4-FFF2-40B4-BE49-F238E27FC236}">
                <a16:creationId xmlns="" xmlns:a16="http://schemas.microsoft.com/office/drawing/2014/main" id="{94C23BCF-763F-416D-867B-E2B045D750DD}"/>
              </a:ext>
            </a:extLst>
          </p:cNvPr>
          <p:cNvSpPr/>
          <p:nvPr/>
        </p:nvSpPr>
        <p:spPr>
          <a:xfrm>
            <a:off x="3146446" y="2688492"/>
            <a:ext cx="2851107" cy="1225034"/>
          </a:xfrm>
          <a:prstGeom prst="wedgeRoundRectCallout">
            <a:avLst>
              <a:gd name="adj1" fmla="val -39645"/>
              <a:gd name="adj2" fmla="val 6397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next number in the sequence is 8.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75813F8C-3832-40DB-A75A-62464F7AC2F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56062" y="1425731"/>
          <a:ext cx="683772" cy="647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23984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239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="" xmlns:a16="http://schemas.microsoft.com/office/drawing/2014/main" id="{82FBA8B2-6BB8-4AF0-A043-D6F66EE8D8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1831" y="1430834"/>
          <a:ext cx="683772" cy="647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23984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239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="" xmlns:a16="http://schemas.microsoft.com/office/drawing/2014/main" id="{C57D4921-9B5D-4A79-8CD6-1A1D8749B2A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91253" y="1435937"/>
          <a:ext cx="318881" cy="637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</a:tblGrid>
              <a:tr h="637762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="" xmlns:a16="http://schemas.microsoft.com/office/drawing/2014/main" id="{9E825D54-10D9-4940-A85A-B54CA34EA8F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35784" y="1430834"/>
          <a:ext cx="683772" cy="647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23984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239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="" xmlns:a16="http://schemas.microsoft.com/office/drawing/2014/main" id="{C723D1A5-E07D-433F-A73A-89758E1EC5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45204" y="1430834"/>
          <a:ext cx="683772" cy="647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23984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239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="" xmlns:a16="http://schemas.microsoft.com/office/drawing/2014/main" id="{242059B4-8101-4249-80D0-C89432EFF17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852330" y="1772141"/>
          <a:ext cx="318881" cy="32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02958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="" xmlns:a16="http://schemas.microsoft.com/office/drawing/2014/main" id="{928ED015-9FB3-4AFF-935B-2579A18D075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81885" y="1758398"/>
          <a:ext cx="339841" cy="343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84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43582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="" xmlns:a16="http://schemas.microsoft.com/office/drawing/2014/main" id="{35A64B2C-4E6B-401C-A61D-16AD39FC9F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84373" y="1768197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="" xmlns:a16="http://schemas.microsoft.com/office/drawing/2014/main" id="{C068916E-5A4C-4E22-AE27-8BD776CD4D8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19811" y="1768197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="" xmlns:a16="http://schemas.microsoft.com/office/drawing/2014/main" id="{E00093A8-28BD-4E09-9665-D37241DE7AA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60115" y="1768197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="" xmlns:a16="http://schemas.microsoft.com/office/drawing/2014/main" id="{5DD74061-8806-4F7C-9B19-D574CD6159E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72409" y="1432226"/>
          <a:ext cx="683772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15419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154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70EF76E4-AF0C-4BE9-8ABE-C0166B60158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Mr Jones shows Class 5 the sequence below.</a:t>
            </a: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Benji says,</a:t>
            </a: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Is he correct? Convince me.</a:t>
            </a:r>
            <a:endParaRPr lang="en-GB" sz="3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Benji is correct because the sequence is increasing by      .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="" xmlns:a16="http://schemas.microsoft.com/office/drawing/2014/main" id="{55CAD67B-2A84-415A-B5F4-8F7C1645D6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68965220"/>
              </p:ext>
            </p:extLst>
          </p:nvPr>
        </p:nvGraphicFramePr>
        <p:xfrm>
          <a:off x="7128859" y="5255719"/>
          <a:ext cx="289892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892">
                  <a:extLst>
                    <a:ext uri="{9D8B030D-6E8A-4147-A177-3AD203B41FA5}">
                      <a16:colId xmlns="" xmlns:a16="http://schemas.microsoft.com/office/drawing/2014/main" val="4228376567"/>
                    </a:ext>
                  </a:extLst>
                </a:gridCol>
              </a:tblGrid>
              <a:tr h="29453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18037734"/>
                  </a:ext>
                </a:extLst>
              </a:tr>
              <a:tr h="29453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51190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727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Balancing Equations – Fill in the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4788024" cy="677108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4 x ___   =  17 - 9 </a:t>
            </a: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4788024" cy="677108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___ x 10    =   130 - 60</a:t>
            </a:r>
            <a:endParaRPr lang="en-GB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04864"/>
            <a:ext cx="4788024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28 ÷ 4   </a:t>
            </a:r>
            <a:r>
              <a:rPr lang="en-GB" sz="3800" dirty="0" smtClean="0"/>
              <a:t>=   ½ of ___</a:t>
            </a:r>
            <a:endParaRPr lang="en-GB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996952"/>
            <a:ext cx="4788024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8 x 8    </a:t>
            </a:r>
            <a:r>
              <a:rPr lang="en-GB" sz="3800" dirty="0" smtClean="0"/>
              <a:t>=   Double ___</a:t>
            </a:r>
            <a:endParaRPr lang="en-GB" sz="3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789040"/>
            <a:ext cx="4788024" cy="677108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250 ÷ 10 </a:t>
            </a:r>
            <a:r>
              <a:rPr lang="en-GB" sz="3800" dirty="0" smtClean="0"/>
              <a:t>= 5 x ___</a:t>
            </a:r>
            <a:endParaRPr lang="en-GB" sz="3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581128"/>
            <a:ext cx="4788024" cy="6771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____ + 30  = 7²</a:t>
            </a:r>
            <a:endParaRPr lang="en-GB" sz="3800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620688"/>
            <a:ext cx="3960440" cy="3600986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b="1" u="sng" dirty="0" smtClean="0"/>
              <a:t>Extra challenge!</a:t>
            </a:r>
          </a:p>
          <a:p>
            <a:pPr algn="ctr"/>
            <a:r>
              <a:rPr lang="en-GB" sz="3800" dirty="0" smtClean="0"/>
              <a:t>4³ = ½ of ____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7.5 x 2 = 3 x ___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4.5 x __ = 50 x 90 </a:t>
            </a:r>
            <a:endParaRPr lang="en-GB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Balancing Equations – Fill in the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4788024" cy="677108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4 x </a:t>
            </a:r>
            <a:r>
              <a:rPr lang="en-GB" sz="3800" b="1" u="sng" dirty="0" smtClean="0">
                <a:solidFill>
                  <a:srgbClr val="FF0000"/>
                </a:solidFill>
              </a:rPr>
              <a:t>2</a:t>
            </a:r>
            <a:r>
              <a:rPr lang="en-GB" sz="3800" dirty="0" smtClean="0"/>
              <a:t>   =  17 - 9 </a:t>
            </a: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4788024" cy="677108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b="1" u="sng" dirty="0" smtClean="0">
                <a:solidFill>
                  <a:srgbClr val="FF0000"/>
                </a:solidFill>
              </a:rPr>
              <a:t>7</a:t>
            </a:r>
            <a:r>
              <a:rPr lang="en-GB" sz="3800" dirty="0" smtClean="0"/>
              <a:t> x 10    =   130 - 60</a:t>
            </a:r>
            <a:endParaRPr lang="en-GB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04864"/>
            <a:ext cx="4788024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28 ÷ 4   </a:t>
            </a:r>
            <a:r>
              <a:rPr lang="en-GB" sz="3800" dirty="0" smtClean="0"/>
              <a:t>=   ½ of </a:t>
            </a:r>
            <a:r>
              <a:rPr lang="en-GB" sz="3800" b="1" u="sng" dirty="0" smtClean="0">
                <a:solidFill>
                  <a:srgbClr val="FF0000"/>
                </a:solidFill>
              </a:rPr>
              <a:t>14</a:t>
            </a:r>
            <a:endParaRPr lang="en-GB" sz="3800" b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96952"/>
            <a:ext cx="4788024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8 x 8    </a:t>
            </a:r>
            <a:r>
              <a:rPr lang="en-GB" sz="3800" dirty="0" smtClean="0"/>
              <a:t>=   Double </a:t>
            </a:r>
            <a:r>
              <a:rPr lang="en-GB" sz="3800" b="1" u="sng" dirty="0" smtClean="0">
                <a:solidFill>
                  <a:srgbClr val="FF0000"/>
                </a:solidFill>
              </a:rPr>
              <a:t>32</a:t>
            </a:r>
            <a:endParaRPr lang="en-GB" sz="38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789040"/>
            <a:ext cx="4788024" cy="677108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250 ÷ 10 </a:t>
            </a:r>
            <a:r>
              <a:rPr lang="en-GB" sz="3800" dirty="0" smtClean="0"/>
              <a:t>= 5 x </a:t>
            </a:r>
            <a:r>
              <a:rPr lang="en-GB" sz="3800" b="1" u="sng" dirty="0" smtClean="0">
                <a:solidFill>
                  <a:srgbClr val="FF0000"/>
                </a:solidFill>
              </a:rPr>
              <a:t>5</a:t>
            </a:r>
            <a:endParaRPr lang="en-GB" sz="3800" b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81128"/>
            <a:ext cx="4788024" cy="6771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b="1" u="sng" dirty="0" smtClean="0">
                <a:solidFill>
                  <a:srgbClr val="FF0000"/>
                </a:solidFill>
              </a:rPr>
              <a:t>19</a:t>
            </a:r>
            <a:r>
              <a:rPr lang="en-GB" sz="3800" dirty="0" smtClean="0"/>
              <a:t> + 30  = 7²</a:t>
            </a:r>
            <a:endParaRPr lang="en-GB" sz="3800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620688"/>
            <a:ext cx="3960440" cy="3600986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b="1" u="sng" dirty="0" smtClean="0"/>
              <a:t>Extra challenge!</a:t>
            </a:r>
          </a:p>
          <a:p>
            <a:pPr algn="ctr"/>
            <a:r>
              <a:rPr lang="en-GB" sz="3800" dirty="0" smtClean="0"/>
              <a:t>4³ = ½ of </a:t>
            </a:r>
            <a:r>
              <a:rPr lang="en-GB" sz="3800" b="1" u="sng" dirty="0" smtClean="0">
                <a:solidFill>
                  <a:srgbClr val="FF0000"/>
                </a:solidFill>
              </a:rPr>
              <a:t>128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7.5 x 2 = 3 x </a:t>
            </a:r>
            <a:r>
              <a:rPr lang="en-GB" sz="3800" b="1" u="sng" dirty="0" smtClean="0">
                <a:solidFill>
                  <a:srgbClr val="FF0000"/>
                </a:solidFill>
              </a:rPr>
              <a:t>5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4.5 x </a:t>
            </a:r>
            <a:r>
              <a:rPr lang="en-GB" sz="3800" b="1" u="sng" dirty="0" smtClean="0">
                <a:solidFill>
                  <a:srgbClr val="FF0000"/>
                </a:solidFill>
              </a:rPr>
              <a:t>100</a:t>
            </a:r>
            <a:r>
              <a:rPr lang="en-GB" sz="3800" dirty="0" smtClean="0"/>
              <a:t> = 50 x 9 </a:t>
            </a:r>
            <a:endParaRPr lang="en-GB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 below.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sequence is increasing by             .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8F2F2C05-7F39-4DD4-B996-1CA3C2C505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958670"/>
              </p:ext>
            </p:extLst>
          </p:nvPr>
        </p:nvGraphicFramePr>
        <p:xfrm>
          <a:off x="4212000" y="4648201"/>
          <a:ext cx="72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="" xmlns:a16="http://schemas.microsoft.com/office/drawing/2014/main" val="2673783074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336083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CBABF7B2-4A0C-49A7-89CC-C9A59026A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0117068"/>
              </p:ext>
            </p:extLst>
          </p:nvPr>
        </p:nvGraphicFramePr>
        <p:xfrm>
          <a:off x="2164461" y="2585763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2F3CE314-E64D-48A2-AE52-01526F143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2734525"/>
              </p:ext>
            </p:extLst>
          </p:nvPr>
        </p:nvGraphicFramePr>
        <p:xfrm>
          <a:off x="3288346" y="2585763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="" xmlns:a16="http://schemas.microsoft.com/office/drawing/2014/main" id="{BBD91C3B-EB69-413C-B7A3-E5CA9689D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2100594"/>
              </p:ext>
            </p:extLst>
          </p:nvPr>
        </p:nvGraphicFramePr>
        <p:xfrm>
          <a:off x="4412231" y="2585763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9C7EED6D-6073-4DD5-98A7-F169E3CE8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59776097"/>
              </p:ext>
            </p:extLst>
          </p:nvPr>
        </p:nvGraphicFramePr>
        <p:xfrm>
          <a:off x="5536116" y="2585763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="" xmlns:a16="http://schemas.microsoft.com/office/drawing/2014/main" id="{A2F58BA9-BA91-41D0-8C13-164855EE6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75195879"/>
              </p:ext>
            </p:extLst>
          </p:nvPr>
        </p:nvGraphicFramePr>
        <p:xfrm>
          <a:off x="6660001" y="2585763"/>
          <a:ext cx="318881" cy="765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</a:tblGrid>
              <a:tr h="76531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06ABB818-C48A-4C07-AE08-4723E24AC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7207742"/>
              </p:ext>
            </p:extLst>
          </p:nvPr>
        </p:nvGraphicFramePr>
        <p:xfrm>
          <a:off x="2678308" y="3027093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="" xmlns:a16="http://schemas.microsoft.com/office/drawing/2014/main" id="{9F2A6E1F-8E92-4414-AB0E-83BD2C5A1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7594992"/>
              </p:ext>
            </p:extLst>
          </p:nvPr>
        </p:nvGraphicFramePr>
        <p:xfrm>
          <a:off x="3798815" y="3027093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A8B75008-D875-488E-BE39-607C47F67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80854285"/>
              </p:ext>
            </p:extLst>
          </p:nvPr>
        </p:nvGraphicFramePr>
        <p:xfrm>
          <a:off x="4912891" y="3027093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="" xmlns:a16="http://schemas.microsoft.com/office/drawing/2014/main" id="{E44E9B22-090C-413D-8362-A87669544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4740621"/>
              </p:ext>
            </p:extLst>
          </p:nvPr>
        </p:nvGraphicFramePr>
        <p:xfrm>
          <a:off x="6048184" y="3027093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pic>
        <p:nvPicPr>
          <p:cNvPr id="22" name="Picture 21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13BE7729-D380-453A-B2DA-24A46D6B3B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3" name="TextBox 8">
            <a:extLst>
              <a:ext uri="{FF2B5EF4-FFF2-40B4-BE49-F238E27FC236}">
                <a16:creationId xmlns="" xmlns:a16="http://schemas.microsoft.com/office/drawing/2014/main" id="{C43EEC0A-5A1B-4B18-924A-14D1C17EAECF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="" xmlns:p14="http://schemas.microsoft.com/office/powerpoint/2010/main" val="166972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 below.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sequence is increasing by             .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8F2F2C05-7F39-4DD4-B996-1CA3C2C505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7554490"/>
              </p:ext>
            </p:extLst>
          </p:nvPr>
        </p:nvGraphicFramePr>
        <p:xfrm>
          <a:off x="4212000" y="4648201"/>
          <a:ext cx="72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="" xmlns:a16="http://schemas.microsoft.com/office/drawing/2014/main" val="2673783074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336083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CBABF7B2-4A0C-49A7-89CC-C9A59026A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96781558"/>
              </p:ext>
            </p:extLst>
          </p:nvPr>
        </p:nvGraphicFramePr>
        <p:xfrm>
          <a:off x="2164461" y="2585763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2F3CE314-E64D-48A2-AE52-01526F143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23999432"/>
              </p:ext>
            </p:extLst>
          </p:nvPr>
        </p:nvGraphicFramePr>
        <p:xfrm>
          <a:off x="3288346" y="2585763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="" xmlns:a16="http://schemas.microsoft.com/office/drawing/2014/main" id="{BBD91C3B-EB69-413C-B7A3-E5CA9689D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7780558"/>
              </p:ext>
            </p:extLst>
          </p:nvPr>
        </p:nvGraphicFramePr>
        <p:xfrm>
          <a:off x="4412231" y="2585763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9C7EED6D-6073-4DD5-98A7-F169E3CE8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4425789"/>
              </p:ext>
            </p:extLst>
          </p:nvPr>
        </p:nvGraphicFramePr>
        <p:xfrm>
          <a:off x="5536116" y="2585763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="" xmlns:a16="http://schemas.microsoft.com/office/drawing/2014/main" id="{A2F58BA9-BA91-41D0-8C13-164855EE6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6325213"/>
              </p:ext>
            </p:extLst>
          </p:nvPr>
        </p:nvGraphicFramePr>
        <p:xfrm>
          <a:off x="6660001" y="2585763"/>
          <a:ext cx="318881" cy="765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</a:tblGrid>
              <a:tr h="76531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06ABB818-C48A-4C07-AE08-4723E24AC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98292098"/>
              </p:ext>
            </p:extLst>
          </p:nvPr>
        </p:nvGraphicFramePr>
        <p:xfrm>
          <a:off x="2678308" y="3027093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="" xmlns:a16="http://schemas.microsoft.com/office/drawing/2014/main" id="{9F2A6E1F-8E92-4414-AB0E-83BD2C5A1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4801065"/>
              </p:ext>
            </p:extLst>
          </p:nvPr>
        </p:nvGraphicFramePr>
        <p:xfrm>
          <a:off x="3798815" y="3027093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A8B75008-D875-488E-BE39-607C47F67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62239474"/>
              </p:ext>
            </p:extLst>
          </p:nvPr>
        </p:nvGraphicFramePr>
        <p:xfrm>
          <a:off x="4912891" y="3027093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="" xmlns:a16="http://schemas.microsoft.com/office/drawing/2014/main" id="{E44E9B22-090C-413D-8362-A87669544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13389726"/>
              </p:ext>
            </p:extLst>
          </p:nvPr>
        </p:nvGraphicFramePr>
        <p:xfrm>
          <a:off x="6048184" y="3027093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8D343A49-0E7E-41CB-A2E6-863AA4D1E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9023030"/>
              </p:ext>
            </p:extLst>
          </p:nvPr>
        </p:nvGraphicFramePr>
        <p:xfrm>
          <a:off x="4424511" y="4626789"/>
          <a:ext cx="318881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97775311"/>
                    </a:ext>
                  </a:extLst>
                </a:gridCol>
              </a:tblGrid>
              <a:tr h="382658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4398932"/>
                  </a:ext>
                </a:extLst>
              </a:tr>
              <a:tr h="382658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5070186"/>
                  </a:ext>
                </a:extLst>
              </a:tr>
            </a:tbl>
          </a:graphicData>
        </a:graphic>
      </p:graphicFrame>
      <p:pic>
        <p:nvPicPr>
          <p:cNvPr id="22" name="Picture 21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1CC2A601-4551-4A0C-ADD9-F69AB429E2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3" name="TextBox 8">
            <a:extLst>
              <a:ext uri="{FF2B5EF4-FFF2-40B4-BE49-F238E27FC236}">
                <a16:creationId xmlns="" xmlns:a16="http://schemas.microsoft.com/office/drawing/2014/main" id="{9C2C5719-1997-4F79-AF45-8D22B5175BB1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="" xmlns:p14="http://schemas.microsoft.com/office/powerpoint/2010/main" val="517361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sequence below is increasing by     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699F5A72-0190-454A-8880-6AB714636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64045471"/>
              </p:ext>
            </p:extLst>
          </p:nvPr>
        </p:nvGraphicFramePr>
        <p:xfrm>
          <a:off x="5003832" y="1311478"/>
          <a:ext cx="21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="" xmlns:a16="http://schemas.microsoft.com/office/drawing/2014/main" val="164915517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71513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21107676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BF8DC7E4-F154-4398-9D5A-F0C976699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36544479"/>
              </p:ext>
            </p:extLst>
          </p:nvPr>
        </p:nvGraphicFramePr>
        <p:xfrm>
          <a:off x="1203864" y="2890558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="" xmlns:a16="http://schemas.microsoft.com/office/drawing/2014/main" id="{8AAE854D-57E3-4CAD-BFE8-83C029772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4615937"/>
              </p:ext>
            </p:extLst>
          </p:nvPr>
        </p:nvGraphicFramePr>
        <p:xfrm>
          <a:off x="2327749" y="2890558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="" xmlns:a16="http://schemas.microsoft.com/office/drawing/2014/main" id="{D149E55D-0326-47BE-A52B-92020ECDC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3715571"/>
              </p:ext>
            </p:extLst>
          </p:nvPr>
        </p:nvGraphicFramePr>
        <p:xfrm>
          <a:off x="3451634" y="2890558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="" xmlns:a16="http://schemas.microsoft.com/office/drawing/2014/main" id="{19F695A5-73D9-4710-844B-E14FD1037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2442467"/>
              </p:ext>
            </p:extLst>
          </p:nvPr>
        </p:nvGraphicFramePr>
        <p:xfrm>
          <a:off x="4575519" y="2890558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="" xmlns:a16="http://schemas.microsoft.com/office/drawing/2014/main" id="{C5A00367-941C-46C1-9CBE-241B18E64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74949811"/>
              </p:ext>
            </p:extLst>
          </p:nvPr>
        </p:nvGraphicFramePr>
        <p:xfrm>
          <a:off x="5699404" y="2890558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5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="" xmlns:a16="http://schemas.microsoft.com/office/drawing/2014/main" id="{8C5A9AF7-CBF4-4C6E-8339-3D69AEB032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1369537"/>
              </p:ext>
            </p:extLst>
          </p:nvPr>
        </p:nvGraphicFramePr>
        <p:xfrm>
          <a:off x="6823289" y="2890558"/>
          <a:ext cx="318881" cy="765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</a:tblGrid>
              <a:tr h="76531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="" xmlns:a16="http://schemas.microsoft.com/office/drawing/2014/main" id="{F64135FE-5C99-4145-AE35-5AE94816C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93320406"/>
              </p:ext>
            </p:extLst>
          </p:nvPr>
        </p:nvGraphicFramePr>
        <p:xfrm>
          <a:off x="1706406" y="3331888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="" xmlns:a16="http://schemas.microsoft.com/office/drawing/2014/main" id="{6181725C-3207-48F7-A54D-A865F794C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2815636"/>
              </p:ext>
            </p:extLst>
          </p:nvPr>
        </p:nvGraphicFramePr>
        <p:xfrm>
          <a:off x="2555776" y="3630472"/>
          <a:ext cx="604701" cy="32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70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="" xmlns:a16="http://schemas.microsoft.com/office/drawing/2014/main" id="{3FE971C4-2A42-4CC1-BCC3-416204E17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1833044"/>
              </p:ext>
            </p:extLst>
          </p:nvPr>
        </p:nvGraphicFramePr>
        <p:xfrm>
          <a:off x="3962103" y="3331888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="" xmlns:a16="http://schemas.microsoft.com/office/drawing/2014/main" id="{AE3F7D5F-A9B9-4DB4-B561-83D85B8FC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7303375"/>
              </p:ext>
            </p:extLst>
          </p:nvPr>
        </p:nvGraphicFramePr>
        <p:xfrm>
          <a:off x="6211472" y="3331888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pic>
        <p:nvPicPr>
          <p:cNvPr id="20" name="Picture 19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913D7A2-EAB7-42F6-8C02-BE69DAE589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1" name="TextBox 8">
            <a:extLst>
              <a:ext uri="{FF2B5EF4-FFF2-40B4-BE49-F238E27FC236}">
                <a16:creationId xmlns="" xmlns:a16="http://schemas.microsoft.com/office/drawing/2014/main" id="{5D6F653C-D3D9-4072-89AC-DC6A71D34345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="" xmlns:p14="http://schemas.microsoft.com/office/powerpoint/2010/main" val="3691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sequence below is increasing by     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699F5A72-0190-454A-8880-6AB714636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066538"/>
              </p:ext>
            </p:extLst>
          </p:nvPr>
        </p:nvGraphicFramePr>
        <p:xfrm>
          <a:off x="5003832" y="1311478"/>
          <a:ext cx="21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="" xmlns:a16="http://schemas.microsoft.com/office/drawing/2014/main" val="164915517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871513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21107676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BF8DC7E4-F154-4398-9D5A-F0C976699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1019386"/>
              </p:ext>
            </p:extLst>
          </p:nvPr>
        </p:nvGraphicFramePr>
        <p:xfrm>
          <a:off x="1203864" y="2890558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="" xmlns:a16="http://schemas.microsoft.com/office/drawing/2014/main" id="{8AAE854D-57E3-4CAD-BFE8-83C029772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66125630"/>
              </p:ext>
            </p:extLst>
          </p:nvPr>
        </p:nvGraphicFramePr>
        <p:xfrm>
          <a:off x="2327749" y="2890558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="" xmlns:a16="http://schemas.microsoft.com/office/drawing/2014/main" id="{D149E55D-0326-47BE-A52B-92020ECDC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2665930"/>
              </p:ext>
            </p:extLst>
          </p:nvPr>
        </p:nvGraphicFramePr>
        <p:xfrm>
          <a:off x="3451634" y="2890558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="" xmlns:a16="http://schemas.microsoft.com/office/drawing/2014/main" id="{19F695A5-73D9-4710-844B-E14FD1037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5722822"/>
              </p:ext>
            </p:extLst>
          </p:nvPr>
        </p:nvGraphicFramePr>
        <p:xfrm>
          <a:off x="4575519" y="2890558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="" xmlns:a16="http://schemas.microsoft.com/office/drawing/2014/main" id="{C5A00367-941C-46C1-9CBE-241B18E64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3729806"/>
              </p:ext>
            </p:extLst>
          </p:nvPr>
        </p:nvGraphicFramePr>
        <p:xfrm>
          <a:off x="5699404" y="2890558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5</a:t>
                      </a:r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="" xmlns:a16="http://schemas.microsoft.com/office/drawing/2014/main" id="{8C5A9AF7-CBF4-4C6E-8339-3D69AEB0324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23289" y="2890558"/>
          <a:ext cx="318881" cy="765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</a:tblGrid>
              <a:tr h="76531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="" xmlns:a16="http://schemas.microsoft.com/office/drawing/2014/main" id="{F64135FE-5C99-4145-AE35-5AE94816CAA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06406" y="3331888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="" xmlns:a16="http://schemas.microsoft.com/office/drawing/2014/main" id="{6181725C-3207-48F7-A54D-A865F794C81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41596" y="3331888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="" xmlns:a16="http://schemas.microsoft.com/office/drawing/2014/main" id="{3FE971C4-2A42-4CC1-BCC3-416204E1756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62103" y="3331888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="" xmlns:a16="http://schemas.microsoft.com/office/drawing/2014/main" id="{E286BA73-AA6C-49ED-950B-3DA601FE0BD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076179" y="3331888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="" xmlns:a16="http://schemas.microsoft.com/office/drawing/2014/main" id="{AE3F7D5F-A9B9-4DB4-B561-83D85B8FC7E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11472" y="3331888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pic>
        <p:nvPicPr>
          <p:cNvPr id="20" name="Picture 19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4946AF6F-64E3-4D2E-87DD-9A2871289F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1" name="TextBox 8">
            <a:extLst>
              <a:ext uri="{FF2B5EF4-FFF2-40B4-BE49-F238E27FC236}">
                <a16:creationId xmlns="" xmlns:a16="http://schemas.microsoft.com/office/drawing/2014/main" id="{F3D515F2-E98B-4B47-BA7E-E7A1FA3F40A8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="" xmlns:p14="http://schemas.microsoft.com/office/powerpoint/2010/main" val="1255769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box to show where the mixed number         should go in the sequence.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712E0A13-D147-4975-B6E6-11ABF2441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16873676"/>
              </p:ext>
            </p:extLst>
          </p:nvPr>
        </p:nvGraphicFramePr>
        <p:xfrm>
          <a:off x="6041927" y="734688"/>
          <a:ext cx="540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252000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180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BABB1595-4A5D-4326-BE69-ED7FBF1B5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4818713"/>
              </p:ext>
            </p:extLst>
          </p:nvPr>
        </p:nvGraphicFramePr>
        <p:xfrm>
          <a:off x="1071672" y="2819061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04D1D5DD-9F0A-42D2-A814-35E31B735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8154029"/>
              </p:ext>
            </p:extLst>
          </p:nvPr>
        </p:nvGraphicFramePr>
        <p:xfrm>
          <a:off x="3050906" y="2819061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="" xmlns:a16="http://schemas.microsoft.com/office/drawing/2014/main" id="{ED1656B4-30B8-4CB4-8B85-0316CEE94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39411825"/>
              </p:ext>
            </p:extLst>
          </p:nvPr>
        </p:nvGraphicFramePr>
        <p:xfrm>
          <a:off x="1554660" y="3260393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B0CDFD42-AAEF-4896-A1F1-59CE3F5D6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83031034"/>
              </p:ext>
            </p:extLst>
          </p:nvPr>
        </p:nvGraphicFramePr>
        <p:xfrm>
          <a:off x="3535710" y="3260393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="" xmlns:a16="http://schemas.microsoft.com/office/drawing/2014/main" id="{E9EE24EF-E889-4168-833F-A8DB2E9CF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5121518"/>
              </p:ext>
            </p:extLst>
          </p:nvPr>
        </p:nvGraphicFramePr>
        <p:xfrm>
          <a:off x="2084294" y="2875282"/>
          <a:ext cx="637762" cy="652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762">
                  <a:extLst>
                    <a:ext uri="{9D8B030D-6E8A-4147-A177-3AD203B41FA5}">
                      <a16:colId xmlns="" xmlns:a16="http://schemas.microsoft.com/office/drawing/2014/main" val="1005431152"/>
                    </a:ext>
                  </a:extLst>
                </a:gridCol>
              </a:tblGrid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725021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="" xmlns:a16="http://schemas.microsoft.com/office/drawing/2014/main" id="{8AD98DCA-FE6E-48B8-9FE5-7A1B327D9F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8361936"/>
              </p:ext>
            </p:extLst>
          </p:nvPr>
        </p:nvGraphicFramePr>
        <p:xfrm>
          <a:off x="5030140" y="2819061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27967486-5551-4AB1-96F7-A753A3382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64153994"/>
              </p:ext>
            </p:extLst>
          </p:nvPr>
        </p:nvGraphicFramePr>
        <p:xfrm>
          <a:off x="5514946" y="3295586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="" xmlns:a16="http://schemas.microsoft.com/office/drawing/2014/main" id="{905E9646-6526-4A43-90D4-AA0A83625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5128433"/>
              </p:ext>
            </p:extLst>
          </p:nvPr>
        </p:nvGraphicFramePr>
        <p:xfrm>
          <a:off x="4063528" y="2875282"/>
          <a:ext cx="637762" cy="652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762">
                  <a:extLst>
                    <a:ext uri="{9D8B030D-6E8A-4147-A177-3AD203B41FA5}">
                      <a16:colId xmlns="" xmlns:a16="http://schemas.microsoft.com/office/drawing/2014/main" val="1005431152"/>
                    </a:ext>
                  </a:extLst>
                </a:gridCol>
              </a:tblGrid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725021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BD157845-1501-4C33-9C91-82F7D22B5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55706554"/>
              </p:ext>
            </p:extLst>
          </p:nvPr>
        </p:nvGraphicFramePr>
        <p:xfrm>
          <a:off x="7009376" y="2819061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="" xmlns:a16="http://schemas.microsoft.com/office/drawing/2014/main" id="{E490D825-67CA-4D3A-BD1D-BAA2ED90E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0679614"/>
              </p:ext>
            </p:extLst>
          </p:nvPr>
        </p:nvGraphicFramePr>
        <p:xfrm>
          <a:off x="6042762" y="2875282"/>
          <a:ext cx="637762" cy="652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762">
                  <a:extLst>
                    <a:ext uri="{9D8B030D-6E8A-4147-A177-3AD203B41FA5}">
                      <a16:colId xmlns="" xmlns:a16="http://schemas.microsoft.com/office/drawing/2014/main" val="1005431152"/>
                    </a:ext>
                  </a:extLst>
                </a:gridCol>
              </a:tblGrid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7250211"/>
                  </a:ext>
                </a:extLst>
              </a:tr>
            </a:tbl>
          </a:graphicData>
        </a:graphic>
      </p:graphicFrame>
      <p:pic>
        <p:nvPicPr>
          <p:cNvPr id="22" name="Picture 21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6BE53AF0-8799-4C3D-ADFD-323B25756E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3" name="TextBox 8">
            <a:extLst>
              <a:ext uri="{FF2B5EF4-FFF2-40B4-BE49-F238E27FC236}">
                <a16:creationId xmlns="" xmlns:a16="http://schemas.microsoft.com/office/drawing/2014/main" id="{81926C37-AE13-4836-804C-C3130864B2A9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="" xmlns:p14="http://schemas.microsoft.com/office/powerpoint/2010/main" val="2486683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box to show where the mixed number         should go in the sequence.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712E0A13-D147-4975-B6E6-11ABF2441F5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41927" y="734688"/>
          <a:ext cx="540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252000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180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BABB1595-4A5D-4326-BE69-ED7FBF1B5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2581717"/>
              </p:ext>
            </p:extLst>
          </p:nvPr>
        </p:nvGraphicFramePr>
        <p:xfrm>
          <a:off x="1071672" y="2819061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04D1D5DD-9F0A-42D2-A814-35E31B735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96158436"/>
              </p:ext>
            </p:extLst>
          </p:nvPr>
        </p:nvGraphicFramePr>
        <p:xfrm>
          <a:off x="3050906" y="2819061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="" xmlns:a16="http://schemas.microsoft.com/office/drawing/2014/main" id="{ED1656B4-30B8-4CB4-8B85-0316CEE94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86537764"/>
              </p:ext>
            </p:extLst>
          </p:nvPr>
        </p:nvGraphicFramePr>
        <p:xfrm>
          <a:off x="1554660" y="3260393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B0CDFD42-AAEF-4896-A1F1-59CE3F5D6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36444413"/>
              </p:ext>
            </p:extLst>
          </p:nvPr>
        </p:nvGraphicFramePr>
        <p:xfrm>
          <a:off x="3535710" y="3260393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="" xmlns:a16="http://schemas.microsoft.com/office/drawing/2014/main" id="{E9EE24EF-E889-4168-833F-A8DB2E9CF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3280571"/>
              </p:ext>
            </p:extLst>
          </p:nvPr>
        </p:nvGraphicFramePr>
        <p:xfrm>
          <a:off x="2084294" y="2875282"/>
          <a:ext cx="637762" cy="652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762">
                  <a:extLst>
                    <a:ext uri="{9D8B030D-6E8A-4147-A177-3AD203B41FA5}">
                      <a16:colId xmlns="" xmlns:a16="http://schemas.microsoft.com/office/drawing/2014/main" val="1005431152"/>
                    </a:ext>
                  </a:extLst>
                </a:gridCol>
              </a:tblGrid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725021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="" xmlns:a16="http://schemas.microsoft.com/office/drawing/2014/main" id="{8AD98DCA-FE6E-48B8-9FE5-7A1B327D9F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6927126"/>
              </p:ext>
            </p:extLst>
          </p:nvPr>
        </p:nvGraphicFramePr>
        <p:xfrm>
          <a:off x="5030140" y="2819061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27967486-5551-4AB1-96F7-A753A3382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94828140"/>
              </p:ext>
            </p:extLst>
          </p:nvPr>
        </p:nvGraphicFramePr>
        <p:xfrm>
          <a:off x="5514946" y="3295586"/>
          <a:ext cx="318881" cy="323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81">
                  <a:extLst>
                    <a:ext uri="{9D8B030D-6E8A-4147-A177-3AD203B41FA5}">
                      <a16:colId xmlns="" xmlns:a16="http://schemas.microsoft.com/office/drawing/2014/main" val="2702436383"/>
                    </a:ext>
                  </a:extLst>
                </a:gridCol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21945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="" xmlns:a16="http://schemas.microsoft.com/office/drawing/2014/main" id="{905E9646-6526-4A43-90D4-AA0A83625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61102911"/>
              </p:ext>
            </p:extLst>
          </p:nvPr>
        </p:nvGraphicFramePr>
        <p:xfrm>
          <a:off x="4063528" y="2875282"/>
          <a:ext cx="637762" cy="652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762">
                  <a:extLst>
                    <a:ext uri="{9D8B030D-6E8A-4147-A177-3AD203B41FA5}">
                      <a16:colId xmlns="" xmlns:a16="http://schemas.microsoft.com/office/drawing/2014/main" val="1005431152"/>
                    </a:ext>
                  </a:extLst>
                </a:gridCol>
              </a:tblGrid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725021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BD157845-1501-4C33-9C91-82F7D22B5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4934734"/>
              </p:ext>
            </p:extLst>
          </p:nvPr>
        </p:nvGraphicFramePr>
        <p:xfrm>
          <a:off x="7009376" y="2819061"/>
          <a:ext cx="683772" cy="765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91">
                  <a:extLst>
                    <a:ext uri="{9D8B030D-6E8A-4147-A177-3AD203B41FA5}">
                      <a16:colId xmlns="" xmlns:a16="http://schemas.microsoft.com/office/drawing/2014/main" val="447716399"/>
                    </a:ext>
                  </a:extLst>
                </a:gridCol>
                <a:gridCol w="318881">
                  <a:extLst>
                    <a:ext uri="{9D8B030D-6E8A-4147-A177-3AD203B41FA5}">
                      <a16:colId xmlns="" xmlns:a16="http://schemas.microsoft.com/office/drawing/2014/main" val="473811290"/>
                    </a:ext>
                  </a:extLst>
                </a:gridCol>
              </a:tblGrid>
              <a:tr h="382658"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912161"/>
                  </a:ext>
                </a:extLst>
              </a:tr>
              <a:tr h="3826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6088728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="" xmlns:a16="http://schemas.microsoft.com/office/drawing/2014/main" id="{E490D825-67CA-4D3A-BD1D-BAA2ED90E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4365238"/>
              </p:ext>
            </p:extLst>
          </p:nvPr>
        </p:nvGraphicFramePr>
        <p:xfrm>
          <a:off x="6042762" y="2875282"/>
          <a:ext cx="637762" cy="652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762">
                  <a:extLst>
                    <a:ext uri="{9D8B030D-6E8A-4147-A177-3AD203B41FA5}">
                      <a16:colId xmlns="" xmlns:a16="http://schemas.microsoft.com/office/drawing/2014/main" val="1005431152"/>
                    </a:ext>
                  </a:extLst>
                </a:gridCol>
              </a:tblGrid>
              <a:tr h="652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3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61992" marR="161992" marT="80995" marB="8099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7250211"/>
                  </a:ext>
                </a:extLst>
              </a:tr>
            </a:tbl>
          </a:graphicData>
        </a:graphic>
      </p:graphicFrame>
      <p:pic>
        <p:nvPicPr>
          <p:cNvPr id="22" name="Picture 21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38796F87-919D-4EC6-A698-39D53C462C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3" name="TextBox 8">
            <a:extLst>
              <a:ext uri="{FF2B5EF4-FFF2-40B4-BE49-F238E27FC236}">
                <a16:creationId xmlns="" xmlns:a16="http://schemas.microsoft.com/office/drawing/2014/main" id="{317D3CE5-B64A-4159-A887-30D470D66B2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="" xmlns:p14="http://schemas.microsoft.com/office/powerpoint/2010/main" val="2274061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702</Words>
  <Application>Microsoft Office PowerPoint</Application>
  <PresentationFormat>On-screen Show (4:3)</PresentationFormat>
  <Paragraphs>393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50</cp:revision>
  <cp:lastPrinted>2018-09-17T10:27:39Z</cp:lastPrinted>
  <dcterms:created xsi:type="dcterms:W3CDTF">2018-08-22T10:36:32Z</dcterms:created>
  <dcterms:modified xsi:type="dcterms:W3CDTF">2021-01-31T13:36:27Z</dcterms:modified>
</cp:coreProperties>
</file>