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7"/>
  </p:notesMasterIdLst>
  <p:sldIdLst>
    <p:sldId id="296" r:id="rId11"/>
    <p:sldId id="297" r:id="rId12"/>
    <p:sldId id="298" r:id="rId13"/>
    <p:sldId id="312" r:id="rId14"/>
    <p:sldId id="299" r:id="rId15"/>
    <p:sldId id="300" r:id="rId16"/>
    <p:sldId id="314" r:id="rId17"/>
    <p:sldId id="315" r:id="rId18"/>
    <p:sldId id="301" r:id="rId19"/>
    <p:sldId id="313" r:id="rId20"/>
    <p:sldId id="316" r:id="rId21"/>
    <p:sldId id="308" r:id="rId22"/>
    <p:sldId id="311" r:id="rId23"/>
    <p:sldId id="317" r:id="rId24"/>
    <p:sldId id="318" r:id="rId25"/>
    <p:sldId id="304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57" d="100"/>
          <a:sy n="57" d="100"/>
        </p:scale>
        <p:origin x="123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08/01/2021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08/01/2021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5" Type="http://schemas.openxmlformats.org/officeDocument/2006/relationships/image" Target="../media/image22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19.png"/><Relationship Id="rId5" Type="http://schemas.openxmlformats.org/officeDocument/2006/relationships/image" Target="../media/image22.png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31.png"/><Relationship Id="rId7" Type="http://schemas.openxmlformats.org/officeDocument/2006/relationships/image" Target="../media/image27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35.png"/><Relationship Id="rId4" Type="http://schemas.openxmlformats.org/officeDocument/2006/relationships/image" Target="../media/image32.png"/><Relationship Id="rId9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microsoft.com/office/2007/relationships/hdphoto" Target="../media/hdphoto1.wdp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microsoft.com/office/2007/relationships/hdphoto" Target="../media/hdphoto1.wdp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0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" y="2294489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653857" y="588606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Let’s compare!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75" y="3210426"/>
            <a:ext cx="530156" cy="5301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75" y="2207627"/>
            <a:ext cx="535574" cy="53557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963" y="3270259"/>
            <a:ext cx="535574" cy="53557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119" y="2207627"/>
            <a:ext cx="535574" cy="53557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936" y="2684431"/>
            <a:ext cx="535574" cy="53557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533" y="3287031"/>
            <a:ext cx="535574" cy="53557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370" y="3190626"/>
            <a:ext cx="535574" cy="53557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071" y="2409404"/>
            <a:ext cx="535574" cy="53557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477" y="1633908"/>
            <a:ext cx="535574" cy="53557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984" y="2550542"/>
            <a:ext cx="530156" cy="53015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641" y="1639326"/>
            <a:ext cx="530156" cy="53015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845" y="1640606"/>
            <a:ext cx="530156" cy="53015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888" y="2818066"/>
            <a:ext cx="530156" cy="530156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241" y="1950452"/>
            <a:ext cx="530156" cy="53015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367" y="2486425"/>
            <a:ext cx="530156" cy="530156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4198842" y="2169271"/>
            <a:ext cx="40248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There are 15 buttons.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There are 8 pink.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734227" y="4184742"/>
            <a:ext cx="3752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How many are green?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650968" y="4970448"/>
            <a:ext cx="703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34201" y="4972031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B050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3130379" y="5002999"/>
            <a:ext cx="580305" cy="519672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4173315" y="5002999"/>
            <a:ext cx="621653" cy="519672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/>
          <p:cNvSpPr/>
          <p:nvPr/>
        </p:nvSpPr>
        <p:spPr>
          <a:xfrm>
            <a:off x="5216251" y="5002999"/>
            <a:ext cx="574861" cy="519672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590152" y="4970448"/>
                <a:ext cx="7036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3200" dirty="0" smtClean="0">
                    <a:latin typeface="Comic Sans MS" panose="030F0702030302020204" pitchFamily="66" charset="0"/>
                  </a:rPr>
                  <a:t> </a:t>
                </a:r>
                <a:endParaRPr lang="en-GB" sz="3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0152" y="4970448"/>
                <a:ext cx="703696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3076887" y="4984539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15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129791" y="4962055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3399"/>
                </a:solidFill>
                <a:latin typeface="Comic Sans MS" panose="030F0702030302020204" pitchFamily="66" charset="0"/>
              </a:rPr>
              <a:t>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53537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40" grpId="0"/>
      <p:bldP spid="41" grpId="0"/>
      <p:bldP spid="42" grpId="0" animBg="1"/>
      <p:bldP spid="43" grpId="0" animBg="1"/>
      <p:bldP spid="44" grpId="0" animBg="1"/>
      <p:bldP spid="45" grpId="0"/>
      <p:bldP spid="46" grpId="0"/>
      <p:bldP spid="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849754" y="445638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Let’s compare!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75" y="3210426"/>
            <a:ext cx="530156" cy="5301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75" y="2207627"/>
            <a:ext cx="535574" cy="53557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963" y="3270259"/>
            <a:ext cx="535574" cy="53557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119" y="2207627"/>
            <a:ext cx="535574" cy="53557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936" y="2684431"/>
            <a:ext cx="535574" cy="53557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370" y="3190626"/>
            <a:ext cx="535574" cy="53557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071" y="2409404"/>
            <a:ext cx="535574" cy="53557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477" y="1633908"/>
            <a:ext cx="535574" cy="53557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984" y="2550542"/>
            <a:ext cx="530156" cy="53015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641" y="1639326"/>
            <a:ext cx="530156" cy="53015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845" y="1640606"/>
            <a:ext cx="530156" cy="53015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888" y="2818066"/>
            <a:ext cx="530156" cy="530156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241" y="1950452"/>
            <a:ext cx="530156" cy="53015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367" y="2486425"/>
            <a:ext cx="530156" cy="530156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4198842" y="2169271"/>
            <a:ext cx="40248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There are 16 buttons.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There are </a:t>
            </a:r>
            <a:r>
              <a:rPr lang="en-GB" sz="2800" dirty="0">
                <a:latin typeface="Comic Sans MS" panose="030F0702030302020204" pitchFamily="66" charset="0"/>
              </a:rPr>
              <a:t>7</a:t>
            </a:r>
            <a:r>
              <a:rPr lang="en-GB" sz="2800" dirty="0" smtClean="0">
                <a:latin typeface="Comic Sans MS" panose="030F0702030302020204" pitchFamily="66" charset="0"/>
              </a:rPr>
              <a:t> pink.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734227" y="4184742"/>
            <a:ext cx="3752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How many are green?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650968" y="4970448"/>
            <a:ext cx="703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34201" y="4972031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9</a:t>
            </a:r>
            <a:endParaRPr lang="en-GB" sz="32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3130379" y="5002999"/>
            <a:ext cx="580305" cy="519672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4173315" y="5002999"/>
            <a:ext cx="621653" cy="519672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/>
          <p:cNvSpPr/>
          <p:nvPr/>
        </p:nvSpPr>
        <p:spPr>
          <a:xfrm>
            <a:off x="5216251" y="5002999"/>
            <a:ext cx="574861" cy="519672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590152" y="4970448"/>
                <a:ext cx="7036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3200" dirty="0" smtClean="0">
                    <a:latin typeface="Comic Sans MS" panose="030F0702030302020204" pitchFamily="66" charset="0"/>
                  </a:rPr>
                  <a:t> </a:t>
                </a:r>
                <a:endParaRPr lang="en-GB" sz="3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0152" y="4970448"/>
                <a:ext cx="703696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3076887" y="4984539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16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129791" y="4962055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>7</a:t>
            </a:r>
            <a:endParaRPr lang="en-GB" sz="3200" dirty="0">
              <a:solidFill>
                <a:srgbClr val="FF3399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317" y="3317128"/>
            <a:ext cx="530156" cy="530156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523" y="3798138"/>
            <a:ext cx="530156" cy="53015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32034" y="364505"/>
            <a:ext cx="747045" cy="747045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5494553" y="50719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3622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40" grpId="0"/>
      <p:bldP spid="41" grpId="0"/>
      <p:bldP spid="42" grpId="0" animBg="1"/>
      <p:bldP spid="43" grpId="0" animBg="1"/>
      <p:bldP spid="44" grpId="0" animBg="1"/>
      <p:bldP spid="45" grpId="0"/>
      <p:bldP spid="46" grpId="0"/>
      <p:bldP spid="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 3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779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068245" y="488300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Question 4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051" y="902334"/>
            <a:ext cx="1976797" cy="19456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650" y="935558"/>
            <a:ext cx="1981985" cy="19456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358" y="949134"/>
            <a:ext cx="1981985" cy="1945666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2550758" y="2643615"/>
            <a:ext cx="803892" cy="1052303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080" y="2196933"/>
            <a:ext cx="1976797" cy="1945666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4249890" y="2643615"/>
            <a:ext cx="803892" cy="1052303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029404" y="2699602"/>
            <a:ext cx="9909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337867" y="2645010"/>
                <a:ext cx="990993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5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7867" y="2645010"/>
                <a:ext cx="990993" cy="9233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650968" y="4970448"/>
            <a:ext cx="703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73390" y="4972031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130379" y="5002999"/>
            <a:ext cx="580305" cy="519672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173315" y="5002999"/>
            <a:ext cx="621653" cy="519672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216251" y="5002999"/>
            <a:ext cx="574861" cy="519672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590152" y="4970448"/>
                <a:ext cx="7036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3200" dirty="0" smtClean="0">
                    <a:latin typeface="Comic Sans MS" panose="030F0702030302020204" pitchFamily="66" charset="0"/>
                  </a:rPr>
                  <a:t> </a:t>
                </a:r>
                <a:endParaRPr lang="en-GB" sz="3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0152" y="4970448"/>
                <a:ext cx="703696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3076887" y="4984539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14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29791" y="4962055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955681" y="2604962"/>
            <a:ext cx="1143813" cy="110168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1655518" y="2629654"/>
            <a:ext cx="803892" cy="1052303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579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7 L -0.03715 0.1888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8" y="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7.40741E-7 L 0.02761 0.1939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2" y="9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  <p:bldP spid="16" grpId="0" animBg="1"/>
      <p:bldP spid="17" grpId="0" animBg="1"/>
      <p:bldP spid="18" grpId="0"/>
      <p:bldP spid="19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051" y="902334"/>
            <a:ext cx="1976797" cy="19456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650" y="935558"/>
            <a:ext cx="1981985" cy="19456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358" y="949134"/>
            <a:ext cx="1981985" cy="1945666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2550758" y="2643615"/>
            <a:ext cx="803892" cy="1052303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045" y="2196933"/>
            <a:ext cx="1976797" cy="1945666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4249890" y="2643615"/>
            <a:ext cx="803892" cy="1052303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029404" y="2699602"/>
            <a:ext cx="9909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337867" y="2645010"/>
                <a:ext cx="990993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5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7867" y="2645010"/>
                <a:ext cx="990993" cy="9233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650968" y="4970448"/>
            <a:ext cx="703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34201" y="4972031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130379" y="5002999"/>
            <a:ext cx="580305" cy="519672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173315" y="5002999"/>
            <a:ext cx="621653" cy="519672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216251" y="5002999"/>
            <a:ext cx="574861" cy="519672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590152" y="4970448"/>
                <a:ext cx="7036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3200" dirty="0" smtClean="0">
                    <a:latin typeface="Comic Sans MS" panose="030F0702030302020204" pitchFamily="66" charset="0"/>
                  </a:rPr>
                  <a:t> </a:t>
                </a:r>
                <a:endParaRPr lang="en-GB" sz="3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0152" y="4970448"/>
                <a:ext cx="703696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3076887" y="4984539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14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29791" y="4962055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9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955681" y="2604962"/>
            <a:ext cx="1143813" cy="110168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1655518" y="2629654"/>
            <a:ext cx="803892" cy="1052303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-1068245" y="488300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Question 4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0708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7 L -0.03715 0.1888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8" y="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59259E-6 L -0.08785 0.1900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92" y="9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  <p:bldP spid="16" grpId="0" animBg="1"/>
      <p:bldP spid="17" grpId="0" animBg="1"/>
      <p:bldP spid="18" grpId="0"/>
      <p:bldP spid="19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 4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6255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83330" y="1730961"/>
                <a:ext cx="21466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 smtClean="0">
                    <a:latin typeface="Comic Sans MS" panose="030F0702030302020204" pitchFamily="66" charset="0"/>
                  </a:rPr>
                  <a:t>14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 smtClean="0">
                    <a:latin typeface="Comic Sans MS" panose="030F0702030302020204" pitchFamily="66" charset="0"/>
                  </a:rPr>
                  <a:t> 6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 8</a:t>
                </a:r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3330" y="1730961"/>
                <a:ext cx="2146692" cy="523220"/>
              </a:xfrm>
              <a:prstGeom prst="rect">
                <a:avLst/>
              </a:prstGeom>
              <a:blipFill>
                <a:blip r:embed="rId2"/>
                <a:stretch>
                  <a:fillRect l="-1420" t="-13953" r="-852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ounded Rectangle 6"/>
          <p:cNvSpPr/>
          <p:nvPr/>
        </p:nvSpPr>
        <p:spPr>
          <a:xfrm>
            <a:off x="3083330" y="1704880"/>
            <a:ext cx="2146692" cy="54930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083330" y="2473606"/>
                <a:ext cx="21466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 smtClean="0">
                    <a:latin typeface="Comic Sans MS" panose="030F0702030302020204" pitchFamily="66" charset="0"/>
                  </a:rPr>
                  <a:t>14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>
                    <a:latin typeface="Comic Sans MS" panose="030F0702030302020204" pitchFamily="66" charset="0"/>
                  </a:rPr>
                  <a:t>9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>
                    <a:latin typeface="Comic Sans MS" panose="030F0702030302020204" pitchFamily="66" charset="0"/>
                  </a:rPr>
                  <a:t>5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3330" y="2473606"/>
                <a:ext cx="2146692" cy="523220"/>
              </a:xfrm>
              <a:prstGeom prst="rect">
                <a:avLst/>
              </a:prstGeom>
              <a:blipFill>
                <a:blip r:embed="rId3"/>
                <a:stretch>
                  <a:fillRect l="-1420" t="-13953" r="-852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ounded Rectangle 8"/>
          <p:cNvSpPr/>
          <p:nvPr/>
        </p:nvSpPr>
        <p:spPr>
          <a:xfrm>
            <a:off x="3083330" y="2447525"/>
            <a:ext cx="2146692" cy="54930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83330" y="3225028"/>
                <a:ext cx="21466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 smtClean="0">
                    <a:latin typeface="Comic Sans MS" panose="030F0702030302020204" pitchFamily="66" charset="0"/>
                  </a:rPr>
                  <a:t>16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>
                    <a:latin typeface="Comic Sans MS" panose="030F0702030302020204" pitchFamily="66" charset="0"/>
                  </a:rPr>
                  <a:t>9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 7</a:t>
                </a:r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3330" y="3225028"/>
                <a:ext cx="2146692" cy="523220"/>
              </a:xfrm>
              <a:prstGeom prst="rect">
                <a:avLst/>
              </a:prstGeom>
              <a:blipFill>
                <a:blip r:embed="rId4"/>
                <a:stretch>
                  <a:fillRect l="-1420" t="-12791" r="-852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ounded Rectangle 10"/>
          <p:cNvSpPr/>
          <p:nvPr/>
        </p:nvSpPr>
        <p:spPr>
          <a:xfrm>
            <a:off x="3083330" y="3198947"/>
            <a:ext cx="2146692" cy="54930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081" y="179518"/>
            <a:ext cx="1682497" cy="1656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679" y="179518"/>
            <a:ext cx="1686912" cy="1656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5387" y="179518"/>
            <a:ext cx="1686912" cy="1656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083330" y="4000572"/>
                <a:ext cx="21466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 smtClean="0">
                    <a:latin typeface="Comic Sans MS" panose="030F0702030302020204" pitchFamily="66" charset="0"/>
                  </a:rPr>
                  <a:t>16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 smtClean="0">
                    <a:latin typeface="Comic Sans MS" panose="030F0702030302020204" pitchFamily="66" charset="0"/>
                  </a:rPr>
                  <a:t> 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 12</a:t>
                </a:r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3330" y="4000572"/>
                <a:ext cx="2146692" cy="523220"/>
              </a:xfrm>
              <a:prstGeom prst="rect">
                <a:avLst/>
              </a:prstGeom>
              <a:blipFill>
                <a:blip r:embed="rId8"/>
                <a:stretch>
                  <a:fillRect l="-5114" t="-12791" r="-454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ounded Rectangle 15"/>
          <p:cNvSpPr/>
          <p:nvPr/>
        </p:nvSpPr>
        <p:spPr>
          <a:xfrm>
            <a:off x="3083330" y="3974491"/>
            <a:ext cx="2146692" cy="54930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083330" y="4744361"/>
                <a:ext cx="21466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 smtClean="0">
                    <a:latin typeface="Comic Sans MS" panose="030F0702030302020204" pitchFamily="66" charset="0"/>
                  </a:rPr>
                  <a:t>19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 smtClean="0">
                    <a:latin typeface="Comic Sans MS" panose="030F0702030302020204" pitchFamily="66" charset="0"/>
                  </a:rPr>
                  <a:t> 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 15</a:t>
                </a:r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3330" y="4744361"/>
                <a:ext cx="2146692" cy="523220"/>
              </a:xfrm>
              <a:prstGeom prst="rect">
                <a:avLst/>
              </a:prstGeom>
              <a:blipFill>
                <a:blip r:embed="rId9"/>
                <a:stretch>
                  <a:fillRect l="-5114" t="-12791" r="-454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ounded Rectangle 17"/>
          <p:cNvSpPr/>
          <p:nvPr/>
        </p:nvSpPr>
        <p:spPr>
          <a:xfrm>
            <a:off x="3083330" y="4718280"/>
            <a:ext cx="2146692" cy="54930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083330" y="5486367"/>
                <a:ext cx="21466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 smtClean="0">
                    <a:latin typeface="Comic Sans MS" panose="030F0702030302020204" pitchFamily="66" charset="0"/>
                  </a:rPr>
                  <a:t>19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 smtClean="0">
                    <a:latin typeface="Comic Sans MS" panose="030F0702030302020204" pitchFamily="66" charset="0"/>
                  </a:rPr>
                  <a:t> 6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 13</a:t>
                </a:r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3330" y="5486367"/>
                <a:ext cx="2146692" cy="523220"/>
              </a:xfrm>
              <a:prstGeom prst="rect">
                <a:avLst/>
              </a:prstGeom>
              <a:blipFill>
                <a:blip r:embed="rId10"/>
                <a:stretch>
                  <a:fillRect l="-5114" t="-13953" r="-454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ounded Rectangle 19"/>
          <p:cNvSpPr/>
          <p:nvPr/>
        </p:nvSpPr>
        <p:spPr>
          <a:xfrm>
            <a:off x="3083330" y="5460286"/>
            <a:ext cx="2146692" cy="54930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1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) What is 12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 smtClean="0">
                    <a:latin typeface="Comic Sans MS" panose="030F0702030302020204" pitchFamily="66" charset="0"/>
                  </a:rPr>
                  <a:t> 2 </a:t>
                </a:r>
                <a:r>
                  <a:rPr lang="en-GB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 </a:t>
                </a:r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2) 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                                          12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7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3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)                                           12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 smtClean="0">
                    <a:latin typeface="Comic Sans MS" panose="030F0702030302020204" pitchFamily="66" charset="0"/>
                  </a:rPr>
                  <a:t> 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4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) Use the number line    13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6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blipFill>
                <a:blip r:embed="rId2"/>
                <a:stretch>
                  <a:fillRect l="-1626" t="-1662" b="-30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075265"/>
              </p:ext>
            </p:extLst>
          </p:nvPr>
        </p:nvGraphicFramePr>
        <p:xfrm>
          <a:off x="867540" y="4938143"/>
          <a:ext cx="7137792" cy="43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112">
                  <a:extLst>
                    <a:ext uri="{9D8B030D-6E8A-4147-A177-3AD203B41FA5}">
                      <a16:colId xmlns:a16="http://schemas.microsoft.com/office/drawing/2014/main" val="965214392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138395627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3562248181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15505409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2626612694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2647883041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182470552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222514290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3512228322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027883608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710076311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2016965823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4121401192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2254820527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792209802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3581062215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925444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01176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479513" y="545667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12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19219" y="545667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13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58925" y="545667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1</a:t>
            </a:r>
            <a:r>
              <a:rPr lang="en-GB" sz="24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98631" y="545667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15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38337" y="545667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16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39807" y="5453457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11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00101" y="5453457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10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60395" y="5453457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07041" y="5453457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53687" y="5453457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69467" y="5453456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16113" y="5453455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876407" y="5453455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23053" y="5453455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69699" y="5453455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659702" y="5453454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17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7017" y="1511998"/>
            <a:ext cx="1939513" cy="85322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829254" y="970459"/>
            <a:ext cx="856660" cy="1939739"/>
          </a:xfrm>
          <a:prstGeom prst="rect">
            <a:avLst/>
          </a:prstGeom>
        </p:spPr>
      </p:pic>
      <p:sp>
        <p:nvSpPr>
          <p:cNvPr id="27" name="Oval 26"/>
          <p:cNvSpPr/>
          <p:nvPr/>
        </p:nvSpPr>
        <p:spPr>
          <a:xfrm>
            <a:off x="3392291" y="164598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3748868" y="1645450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8096" y="2797163"/>
            <a:ext cx="1939513" cy="853228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860333" y="2255624"/>
            <a:ext cx="856660" cy="1939739"/>
          </a:xfrm>
          <a:prstGeom prst="rect">
            <a:avLst/>
          </a:prstGeom>
        </p:spPr>
      </p:pic>
      <p:sp>
        <p:nvSpPr>
          <p:cNvPr id="31" name="Oval 30"/>
          <p:cNvSpPr/>
          <p:nvPr/>
        </p:nvSpPr>
        <p:spPr>
          <a:xfrm>
            <a:off x="3423370" y="2931150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3779947" y="293061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1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) What is 12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 smtClean="0">
                    <a:latin typeface="Comic Sans MS" panose="030F0702030302020204" pitchFamily="66" charset="0"/>
                  </a:rPr>
                  <a:t> 2 </a:t>
                </a:r>
                <a:r>
                  <a:rPr lang="en-GB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 </a:t>
                </a:r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2) 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                                          12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7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3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)                                           12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 smtClean="0">
                    <a:latin typeface="Comic Sans MS" panose="030F0702030302020204" pitchFamily="66" charset="0"/>
                  </a:rPr>
                  <a:t> 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4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) Use the number line    13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6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blipFill>
                <a:blip r:embed="rId3"/>
                <a:stretch>
                  <a:fillRect l="-1626" t="-1662" b="-30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120256" y="334776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10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867540" y="4938143"/>
          <a:ext cx="7137792" cy="43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112">
                  <a:extLst>
                    <a:ext uri="{9D8B030D-6E8A-4147-A177-3AD203B41FA5}">
                      <a16:colId xmlns:a16="http://schemas.microsoft.com/office/drawing/2014/main" val="965214392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138395627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3562248181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15505409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2626612694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2647883041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182470552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222514290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3512228322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027883608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710076311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2016965823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4121401192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2254820527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792209802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3581062215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925444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01176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479513" y="545667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12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19219" y="545667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13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58925" y="545667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1</a:t>
            </a:r>
            <a:r>
              <a:rPr lang="en-GB" sz="24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98631" y="545667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15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38337" y="545667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16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39807" y="5453457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11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00101" y="5453457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10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60395" y="5453457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07041" y="5453457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53687" y="5453457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69467" y="5453456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16113" y="5453455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876407" y="5453455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23053" y="5453455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69699" y="5453455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659702" y="5453454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17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7017" y="1511998"/>
            <a:ext cx="1939513" cy="85322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829254" y="970459"/>
            <a:ext cx="856660" cy="1939739"/>
          </a:xfrm>
          <a:prstGeom prst="rect">
            <a:avLst/>
          </a:prstGeom>
        </p:spPr>
      </p:pic>
      <p:sp>
        <p:nvSpPr>
          <p:cNvPr id="27" name="Oval 26"/>
          <p:cNvSpPr/>
          <p:nvPr/>
        </p:nvSpPr>
        <p:spPr>
          <a:xfrm>
            <a:off x="3392291" y="164598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3748868" y="1645450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8096" y="2797163"/>
            <a:ext cx="1939513" cy="853228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860333" y="2255624"/>
            <a:ext cx="856660" cy="1939739"/>
          </a:xfrm>
          <a:prstGeom prst="rect">
            <a:avLst/>
          </a:prstGeom>
        </p:spPr>
      </p:pic>
      <p:sp>
        <p:nvSpPr>
          <p:cNvPr id="31" name="Oval 30"/>
          <p:cNvSpPr/>
          <p:nvPr/>
        </p:nvSpPr>
        <p:spPr>
          <a:xfrm>
            <a:off x="3423370" y="2931150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3779947" y="293061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7253748" y="1632799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265320" y="2873492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8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67199" y="4133210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703645" y="1583037"/>
            <a:ext cx="336834" cy="3458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3372486" y="1592777"/>
            <a:ext cx="336834" cy="3458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743841" y="1940234"/>
            <a:ext cx="336834" cy="3458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2369033" y="1940234"/>
            <a:ext cx="336834" cy="3458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1994225" y="1940234"/>
            <a:ext cx="336834" cy="3458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1633065" y="1953882"/>
            <a:ext cx="336834" cy="3458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1278729" y="1960706"/>
            <a:ext cx="336834" cy="3458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3753872" y="2880701"/>
            <a:ext cx="336834" cy="3458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3395493" y="2880701"/>
            <a:ext cx="336834" cy="3458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2781897" y="3227523"/>
            <a:ext cx="336834" cy="3458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2417032" y="3227523"/>
            <a:ext cx="336834" cy="3458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91874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3" grpId="0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24359" y="508823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Let’s compare! 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343" y="2065409"/>
            <a:ext cx="2055098" cy="9040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7022" y="2065409"/>
            <a:ext cx="2022074" cy="8895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4343" y="3107158"/>
            <a:ext cx="2022074" cy="889548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1299966" y="3219708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3003248" y="2714396"/>
            <a:ext cx="363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Who has more?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63800" y="4248471"/>
            <a:ext cx="6048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How many </a:t>
            </a:r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more</a:t>
            </a:r>
            <a:r>
              <a:rPr lang="en-GB" sz="2800" dirty="0" smtClean="0">
                <a:latin typeface="Comic Sans MS" panose="030F0702030302020204" pitchFamily="66" charset="0"/>
              </a:rPr>
              <a:t> does Eva have?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85" y="957449"/>
            <a:ext cx="986760" cy="121685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5954" y="989583"/>
            <a:ext cx="1011872" cy="122059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243746" y="695839"/>
            <a:ext cx="1216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Eva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48196" y="626739"/>
            <a:ext cx="1216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Alex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57901" y="1503792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12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08041" y="1500698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236729" y="5017785"/>
                <a:ext cx="214669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dirty="0" smtClean="0">
                    <a:latin typeface="Comic Sans MS" panose="030F0702030302020204" pitchFamily="66" charset="0"/>
                  </a:rPr>
                  <a:t>12 </a:t>
                </a:r>
                <a14:m>
                  <m:oMath xmlns:m="http://schemas.openxmlformats.org/officeDocument/2006/math">
                    <m:r>
                      <a:rPr lang="en-GB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32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GB" sz="3200" dirty="0">
                    <a:latin typeface="Comic Sans MS" panose="030F0702030302020204" pitchFamily="66" charset="0"/>
                  </a:rPr>
                  <a:t>7</a:t>
                </a:r>
                <a:r>
                  <a:rPr lang="en-GB" sz="32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GB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3200" dirty="0" smtClean="0">
                    <a:latin typeface="Comic Sans MS" panose="030F0702030302020204" pitchFamily="66" charset="0"/>
                  </a:rPr>
                  <a:t> </a:t>
                </a:r>
                <a:endParaRPr lang="en-GB" sz="3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6729" y="5017785"/>
                <a:ext cx="2146692" cy="584775"/>
              </a:xfrm>
              <a:prstGeom prst="rect">
                <a:avLst/>
              </a:prstGeom>
              <a:blipFill>
                <a:blip r:embed="rId8"/>
                <a:stretch>
                  <a:fillRect l="-284" t="-14583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5052899" y="5020879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20" name="Oval 19"/>
          <p:cNvSpPr/>
          <p:nvPr/>
        </p:nvSpPr>
        <p:spPr>
          <a:xfrm>
            <a:off x="918155" y="3219708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2475238" y="2567393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087310" y="2571714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1699382" y="2562387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7050787" y="4249249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3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3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3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6" grpId="0"/>
      <p:bldP spid="17" grpId="0"/>
      <p:bldP spid="18" grpId="0"/>
      <p:bldP spid="19" grpId="0"/>
      <p:bldP spid="20" grpId="0" animBg="1"/>
      <p:bldP spid="21" grpId="0" animBg="1"/>
      <p:bldP spid="22" grpId="0" animBg="1"/>
      <p:bldP spid="23" grpId="0" animBg="1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610646" y="529044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Let’s compare! 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05086" y="1485875"/>
            <a:ext cx="363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Who has more?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63800" y="4248471"/>
            <a:ext cx="6048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How many </a:t>
            </a:r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more</a:t>
            </a:r>
            <a:r>
              <a:rPr lang="en-GB" sz="2800" dirty="0" smtClean="0">
                <a:latin typeface="Comic Sans MS" panose="030F0702030302020204" pitchFamily="66" charset="0"/>
              </a:rPr>
              <a:t> does Eva have?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55913" y="2169108"/>
            <a:ext cx="1216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Eva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66925" y="3012682"/>
            <a:ext cx="1216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Alex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56397" y="2215022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12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09407" y="3012682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236729" y="5017785"/>
                <a:ext cx="214669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dirty="0" smtClean="0">
                    <a:latin typeface="Comic Sans MS" panose="030F0702030302020204" pitchFamily="66" charset="0"/>
                  </a:rPr>
                  <a:t>12 </a:t>
                </a:r>
                <a14:m>
                  <m:oMath xmlns:m="http://schemas.openxmlformats.org/officeDocument/2006/math">
                    <m:r>
                      <a:rPr lang="en-GB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32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GB" sz="3200" dirty="0">
                    <a:latin typeface="Comic Sans MS" panose="030F0702030302020204" pitchFamily="66" charset="0"/>
                  </a:rPr>
                  <a:t>7</a:t>
                </a:r>
                <a:r>
                  <a:rPr lang="en-GB" sz="32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GB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3200" dirty="0" smtClean="0">
                    <a:latin typeface="Comic Sans MS" panose="030F0702030302020204" pitchFamily="66" charset="0"/>
                  </a:rPr>
                  <a:t> </a:t>
                </a:r>
                <a:endParaRPr lang="en-GB" sz="3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6729" y="5017785"/>
                <a:ext cx="2146692" cy="584775"/>
              </a:xfrm>
              <a:prstGeom prst="rect">
                <a:avLst/>
              </a:prstGeom>
              <a:blipFill>
                <a:blip r:embed="rId3"/>
                <a:stretch>
                  <a:fillRect l="-284" t="-14583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5052899" y="5020879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050787" y="4249249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2" name="Rectangle 1"/>
          <p:cNvSpPr/>
          <p:nvPr/>
        </p:nvSpPr>
        <p:spPr>
          <a:xfrm>
            <a:off x="2889067" y="2216603"/>
            <a:ext cx="4550632" cy="5216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2948484" y="2322128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3314974" y="2336309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3684624" y="2339121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4054274" y="2341933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4423924" y="2344745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4793574" y="2347557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5163224" y="2350369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5532874" y="2353181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5902524" y="2355993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6272174" y="2358805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6641824" y="2361617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7011474" y="2364429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2971814" y="3115196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3335463" y="3116067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3699112" y="3116938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/>
          <p:cNvSpPr/>
          <p:nvPr/>
        </p:nvSpPr>
        <p:spPr>
          <a:xfrm>
            <a:off x="4062761" y="3117809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/>
          <p:cNvSpPr/>
          <p:nvPr/>
        </p:nvSpPr>
        <p:spPr>
          <a:xfrm>
            <a:off x="4426410" y="3118680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/>
          <p:cNvSpPr/>
          <p:nvPr/>
        </p:nvSpPr>
        <p:spPr>
          <a:xfrm>
            <a:off x="4790059" y="3119551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/>
          <p:cNvSpPr/>
          <p:nvPr/>
        </p:nvSpPr>
        <p:spPr>
          <a:xfrm>
            <a:off x="5153708" y="3120422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7" name="Picture 4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010" y="1819980"/>
            <a:ext cx="903155" cy="1221475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79900" y="2626760"/>
            <a:ext cx="871449" cy="1189409"/>
          </a:xfrm>
          <a:prstGeom prst="rect">
            <a:avLst/>
          </a:prstGeom>
        </p:spPr>
      </p:pic>
      <p:sp>
        <p:nvSpPr>
          <p:cNvPr id="50" name="Rectangle 49"/>
          <p:cNvSpPr/>
          <p:nvPr/>
        </p:nvSpPr>
        <p:spPr>
          <a:xfrm>
            <a:off x="2878392" y="2984336"/>
            <a:ext cx="2654482" cy="5216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2" name="Straight Connector 51"/>
          <p:cNvCxnSpPr/>
          <p:nvPr/>
        </p:nvCxnSpPr>
        <p:spPr>
          <a:xfrm>
            <a:off x="5491930" y="2208882"/>
            <a:ext cx="0" cy="540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0874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8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8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9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0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6" grpId="0"/>
      <p:bldP spid="17" grpId="0"/>
      <p:bldP spid="18" grpId="0"/>
      <p:bldP spid="19" grpId="0"/>
      <p:bldP spid="24" grpId="0"/>
      <p:bldP spid="2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667752" y="445657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Let’s compare! 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33621" y="1773505"/>
            <a:ext cx="363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Who has more?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30387" y="4231408"/>
            <a:ext cx="3739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How many </a:t>
            </a:r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more</a:t>
            </a:r>
            <a:r>
              <a:rPr lang="en-GB" sz="2800" dirty="0" smtClean="0">
                <a:latin typeface="Comic Sans MS" panose="030F0702030302020204" pitchFamily="66" charset="0"/>
              </a:rPr>
              <a:t>?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36090" y="3314576"/>
            <a:ext cx="1381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Tommy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58049" y="2576831"/>
            <a:ext cx="1216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Tiny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91398" y="2515276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13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86831" y="3312936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9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50968" y="4970448"/>
            <a:ext cx="703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34201" y="4972031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72022" y="4231408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89066" y="2516857"/>
            <a:ext cx="4822763" cy="5216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2948484" y="2633676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3314974" y="2633676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3684624" y="2633676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4054274" y="2633676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4423924" y="2633676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4793574" y="2633676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5163224" y="2633676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5532874" y="2633676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5902524" y="2633676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6272174" y="2633676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6641824" y="2633676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7011474" y="2633676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2971814" y="3412060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3340552" y="3412060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3709290" y="3412060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/>
          <p:cNvSpPr/>
          <p:nvPr/>
        </p:nvSpPr>
        <p:spPr>
          <a:xfrm>
            <a:off x="4078028" y="3412060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/>
          <p:cNvSpPr/>
          <p:nvPr/>
        </p:nvSpPr>
        <p:spPr>
          <a:xfrm>
            <a:off x="4446766" y="3412060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/>
          <p:cNvSpPr/>
          <p:nvPr/>
        </p:nvSpPr>
        <p:spPr>
          <a:xfrm>
            <a:off x="4815504" y="3412060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/>
          <p:cNvSpPr/>
          <p:nvPr/>
        </p:nvSpPr>
        <p:spPr>
          <a:xfrm>
            <a:off x="5184242" y="3412060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2878392" y="3284590"/>
            <a:ext cx="3366347" cy="5216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2" name="Straight Connector 51"/>
          <p:cNvCxnSpPr/>
          <p:nvPr/>
        </p:nvCxnSpPr>
        <p:spPr>
          <a:xfrm>
            <a:off x="6227991" y="2518445"/>
            <a:ext cx="0" cy="540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350857"/>
            <a:ext cx="747045" cy="747045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5494553" y="493546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6059" y="3112215"/>
            <a:ext cx="1111663" cy="802866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2701" y="2297448"/>
            <a:ext cx="1250012" cy="875008"/>
          </a:xfrm>
          <a:prstGeom prst="rect">
            <a:avLst/>
          </a:prstGeom>
        </p:spPr>
      </p:pic>
      <p:sp>
        <p:nvSpPr>
          <p:cNvPr id="57" name="Oval 56"/>
          <p:cNvSpPr/>
          <p:nvPr/>
        </p:nvSpPr>
        <p:spPr>
          <a:xfrm>
            <a:off x="7368126" y="2633676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5552980" y="3412060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5921715" y="3412060"/>
            <a:ext cx="288000" cy="288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ounded Rectangle 60"/>
          <p:cNvSpPr/>
          <p:nvPr/>
        </p:nvSpPr>
        <p:spPr>
          <a:xfrm>
            <a:off x="3130379" y="5002999"/>
            <a:ext cx="580305" cy="519672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ounded Rectangle 61"/>
          <p:cNvSpPr/>
          <p:nvPr/>
        </p:nvSpPr>
        <p:spPr>
          <a:xfrm>
            <a:off x="4173315" y="5002999"/>
            <a:ext cx="621653" cy="519672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ounded Rectangle 62"/>
          <p:cNvSpPr/>
          <p:nvPr/>
        </p:nvSpPr>
        <p:spPr>
          <a:xfrm>
            <a:off x="5216251" y="5002999"/>
            <a:ext cx="574861" cy="519672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3590152" y="4970448"/>
                <a:ext cx="7036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3200" dirty="0" smtClean="0">
                    <a:latin typeface="Comic Sans MS" panose="030F0702030302020204" pitchFamily="66" charset="0"/>
                  </a:rPr>
                  <a:t> </a:t>
                </a:r>
                <a:endParaRPr lang="en-GB" sz="3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0152" y="4970448"/>
                <a:ext cx="703696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64"/>
          <p:cNvSpPr txBox="1"/>
          <p:nvPr/>
        </p:nvSpPr>
        <p:spPr>
          <a:xfrm>
            <a:off x="3076887" y="4984539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13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129791" y="4962055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4955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0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0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1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2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6" grpId="0"/>
      <p:bldP spid="17" grpId="0"/>
      <p:bldP spid="18" grpId="0"/>
      <p:bldP spid="19" grpId="0"/>
      <p:bldP spid="24" grpId="0"/>
      <p:bldP spid="2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50" grpId="0" animBg="1"/>
      <p:bldP spid="57" grpId="0" animBg="1"/>
      <p:bldP spid="57" grpId="1" animBg="1"/>
      <p:bldP spid="58" grpId="0" animBg="1"/>
      <p:bldP spid="59" grpId="0" animBg="1"/>
      <p:bldP spid="61" grpId="0" animBg="1"/>
      <p:bldP spid="62" grpId="0" animBg="1"/>
      <p:bldP spid="63" grpId="0" animBg="1"/>
      <p:bldP spid="64" grpId="0"/>
      <p:bldP spid="65" grpId="0"/>
      <p:bldP spid="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questions 1 and 2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3|9.2|0.7|0.9|0.8|0.7|0.8|0.7|2.3|7.7|0.8|0.7|0.8|2.7|8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3|7.8|4.7|2.7|15.7|1|1|1.1|1|9|3.8|7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6.5|3.2|4.7|5.2|3.9|4.5|5.8|9.1|2.7|3|6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1.5|2.3|2.1|2.6|14.9|4.5|4|5.4|4.9|3.7|5.8|1.9|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7|4.1|5.1|6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1|4.1|11.2|5.1|6.8|2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|1.3|4.8|1.1|2.8|10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1|3.4|3.2|3.6|4.2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522d4c35-b548-4432-90ae-af4376e1c4b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5448</TotalTime>
  <Words>294</Words>
  <Application>Microsoft Office PowerPoint</Application>
  <PresentationFormat>On-screen Show (4:3)</PresentationFormat>
  <Paragraphs>134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and 2 on the worksheet</vt:lpstr>
      <vt:lpstr>PowerPoint Presentation</vt:lpstr>
      <vt:lpstr>PowerPoint Presentation</vt:lpstr>
      <vt:lpstr>Have a go at question 3 on the worksheet</vt:lpstr>
      <vt:lpstr>PowerPoint Presentation</vt:lpstr>
      <vt:lpstr>PowerPoint Presentation</vt:lpstr>
      <vt:lpstr>Have a go at question 4 on the worksheet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Amanda Turner</cp:lastModifiedBy>
  <cp:revision>228</cp:revision>
  <dcterms:created xsi:type="dcterms:W3CDTF">2019-07-05T11:02:13Z</dcterms:created>
  <dcterms:modified xsi:type="dcterms:W3CDTF">2021-01-08T11:04:58Z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