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8"/>
  </p:notesMasterIdLst>
  <p:handoutMasterIdLst>
    <p:handoutMasterId r:id="rId9"/>
  </p:handoutMasterIdLst>
  <p:sldIdLst>
    <p:sldId id="258" r:id="rId2"/>
    <p:sldId id="264" r:id="rId3"/>
    <p:sldId id="267" r:id="rId4"/>
    <p:sldId id="269" r:id="rId5"/>
    <p:sldId id="271" r:id="rId6"/>
    <p:sldId id="272" r:id="rId7"/>
  </p:sldIdLst>
  <p:sldSz cx="9144000" cy="6858000" type="screen4x3"/>
  <p:notesSz cx="6858000" cy="9144000"/>
  <p:embeddedFontLst>
    <p:embeddedFont>
      <p:font typeface="Comic Sans MS" pitchFamily="66" charset="0"/>
      <p:regular r:id="rId10"/>
      <p:bold r:id="rId11"/>
      <p:italic r:id="rId12"/>
      <p:boldItalic r:id="rId13"/>
    </p:embeddedFont>
    <p:embeddedFont>
      <p:font typeface="Calibri" pitchFamily="34" charset="0"/>
      <p:regular r:id="rId14"/>
      <p:bold r:id="rId15"/>
      <p:italic r:id="rId16"/>
      <p:boldItalic r:id="rId17"/>
    </p:embeddedFont>
    <p:embeddedFont>
      <p:font typeface="Sassoon Infant Rg" charset="0"/>
      <p:regular r:id="rId18"/>
      <p:bold r:id="rId19"/>
    </p:embeddedFont>
    <p:embeddedFont>
      <p:font typeface="Twinkl" charset="0"/>
      <p:regular r:id="rId20"/>
      <p:bold r:id="rId21"/>
    </p:embeddedFont>
    <p:embeddedFont>
      <p:font typeface="Sassoon Infant Md" charset="0"/>
      <p:regular r:id="rId22"/>
    </p:embeddedFont>
    <p:embeddedFont>
      <p:font typeface="BPreplay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17" userDrawn="1">
          <p15:clr>
            <a:srgbClr val="A4A3A4"/>
          </p15:clr>
        </p15:guide>
        <p15:guide id="5" orient="horz" pos="3997" userDrawn="1">
          <p15:clr>
            <a:srgbClr val="A4A3A4"/>
          </p15:clr>
        </p15:guide>
        <p15:guide id="6" pos="5443" userDrawn="1">
          <p15:clr>
            <a:srgbClr val="A4A3A4"/>
          </p15:clr>
        </p15:guide>
        <p15:guide id="7" orient="horz" pos="323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59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5DC"/>
    <a:srgbClr val="B8E1FF"/>
    <a:srgbClr val="228CDB"/>
    <a:srgbClr val="C19AB7"/>
    <a:srgbClr val="F78154"/>
    <a:srgbClr val="5FAD56"/>
    <a:srgbClr val="F5ECF6"/>
    <a:srgbClr val="F2C14E"/>
    <a:srgbClr val="3D7137"/>
    <a:srgbClr val="6B388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2" autoAdjust="0"/>
    <p:restoredTop sz="95839" autoAdjust="0"/>
  </p:normalViewPr>
  <p:slideViewPr>
    <p:cSldViewPr snapToGrid="0" showGuides="1">
      <p:cViewPr varScale="1">
        <p:scale>
          <a:sx n="84" d="100"/>
          <a:sy n="84" d="100"/>
        </p:scale>
        <p:origin x="-1733" y="-82"/>
      </p:cViewPr>
      <p:guideLst>
        <p:guide orient="horz" pos="2160"/>
        <p:guide orient="horz" pos="3997"/>
        <p:guide orient="horz" pos="323"/>
        <p:guide orient="horz" pos="459"/>
        <p:guide orient="horz" pos="3838"/>
        <p:guide pos="2880"/>
        <p:guide pos="317"/>
        <p:guide pos="5443"/>
        <p:guide pos="476"/>
        <p:guide pos="52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6" d="100"/>
          <a:sy n="76" d="100"/>
        </p:scale>
        <p:origin x="3450" y="9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font" Target="fonts/font17.fntdata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font" Target="fonts/font16.fntdata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viewProps" Target="viewProp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pPr/>
              <a:t>24/12/2020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CADC72-8EA1-43B8-87F5-3AB30F3D10A8}" type="datetimeFigureOut">
              <a:rPr lang="en-GB" smtClean="0"/>
              <a:pPr/>
              <a:t>24/12/2020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60E056-97E1-48C6-BB8D-815185C7D40D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71153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60E056-97E1-48C6-BB8D-815185C7D40D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="" xmlns:p14="http://schemas.microsoft.com/office/powerpoint/2010/main" val="31291590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6725" y="1122363"/>
            <a:ext cx="8201025" cy="2387600"/>
          </a:xfrm>
        </p:spPr>
        <p:txBody>
          <a:bodyPr anchor="ctr" anchorCtr="1">
            <a:normAutofit/>
          </a:bodyPr>
          <a:lstStyle>
            <a:lvl1pPr algn="ctr">
              <a:defRPr sz="4000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3602038"/>
            <a:ext cx="8201025" cy="1655762"/>
          </a:xfrm>
        </p:spPr>
        <p:txBody>
          <a:bodyPr/>
          <a:lstStyle>
            <a:lvl1pPr marL="0" indent="0" algn="ctr">
              <a:buNone/>
              <a:defRPr sz="24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8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537040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9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 smtClean="0"/>
              <a:t> </a:t>
            </a:r>
            <a:endParaRPr lang="en-GB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485773"/>
            <a:ext cx="8220075" cy="1595581"/>
          </a:xfrm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7" y="2153354"/>
            <a:ext cx="8220075" cy="4242683"/>
          </a:xfrm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7193" y="6701545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61079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49" y="549275"/>
            <a:ext cx="8181975" cy="1325563"/>
          </a:xfrm>
          <a:noFill/>
          <a:ln>
            <a:noFill/>
          </a:ln>
        </p:spPr>
        <p:txBody>
          <a:bodyPr>
            <a:normAutofit/>
          </a:bodyPr>
          <a:lstStyle>
            <a:lvl1pPr>
              <a:defRPr sz="4000" b="1">
                <a:latin typeface="Sassoon Infant Md" panose="02000603050000020003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12" y="2014537"/>
            <a:ext cx="8181975" cy="4351338"/>
          </a:xfrm>
          <a:noFill/>
          <a:ln>
            <a:noFill/>
          </a:ln>
        </p:spPr>
        <p:txBody>
          <a:bodyPr/>
          <a:lstStyle>
            <a:lvl1pPr>
              <a:defRPr sz="1800">
                <a:latin typeface="Sassoon Infant Rg" panose="02000503030000020003" pitchFamily="50" charset="0"/>
                <a:ea typeface="Sassoon Infant Rg" panose="02000503030000020003" pitchFamily="50" charset="0"/>
              </a:defRPr>
            </a:lvl1pPr>
            <a:lvl2pPr>
              <a:defRPr sz="1600">
                <a:latin typeface="Sassoon Infant Rg" panose="02000503030000020003" pitchFamily="50" charset="0"/>
                <a:ea typeface="Sassoon Infant Rg" panose="02000503030000020003" pitchFamily="50" charset="0"/>
              </a:defRPr>
            </a:lvl2pPr>
            <a:lvl3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3pPr>
            <a:lvl4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4pPr>
            <a:lvl5pPr>
              <a:defRPr sz="1400">
                <a:latin typeface="Sassoon Infant Rg" panose="02000503030000020003" pitchFamily="50" charset="0"/>
                <a:ea typeface="Sassoon Infant Rg" panose="02000503030000020003" pitchFamily="50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2575232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i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359034"/>
            <a:ext cx="8064500" cy="655294"/>
          </a:xfrm>
          <a:noFill/>
          <a:ln>
            <a:noFill/>
          </a:ln>
        </p:spPr>
        <p:txBody>
          <a:bodyPr>
            <a:noAutofit/>
          </a:bodyPr>
          <a:lstStyle>
            <a:lvl1pPr algn="ctr">
              <a:defRPr sz="6600" b="1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1654969" y="3199950"/>
            <a:ext cx="5834062" cy="543989"/>
          </a:xfrm>
          <a:noFill/>
          <a:ln>
            <a:noFill/>
          </a:ln>
        </p:spPr>
        <p:txBody>
          <a:bodyPr anchor="ctr" anchorCtr="1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BPreplay" panose="02000503000000020004" pitchFamily="50" charset="0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="" xmlns:p14="http://schemas.microsoft.com/office/powerpoint/2010/main" val="25636480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681472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3437" y="6700730"/>
            <a:ext cx="584807" cy="84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681973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1C1C1C"/>
          </a:solidFill>
          <a:latin typeface="Sassoon Infant Md" panose="02000603050000020003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Sassoon Infant Rg" panose="02000503030000020003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winkl Logo"/>
          <p:cNvPicPr>
            <a:picLocks noChangeAspect="1"/>
          </p:cNvPicPr>
          <p:nvPr/>
        </p:nvPicPr>
        <p:blipFill>
          <a:blip r:embed="rId3" cstate="print">
            <a:biLevel thresh="5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519" y="5719763"/>
            <a:ext cx="588962" cy="37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0" y="5418454"/>
          <a:ext cx="9144000" cy="1439546"/>
        </p:xfrm>
        <a:graphic>
          <a:graphicData uri="http://schemas.openxmlformats.org/drawingml/2006/table">
            <a:tbl>
              <a:tblPr/>
              <a:tblGrid>
                <a:gridCol w="9144000"/>
              </a:tblGrid>
              <a:tr h="24819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u="sng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Date</a:t>
                      </a:r>
                      <a:r>
                        <a:rPr lang="en-GB" sz="2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:  Tuesday</a:t>
                      </a:r>
                      <a:r>
                        <a:rPr lang="en-GB" sz="2200" b="1" baseline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en-GB" sz="2200" b="1" baseline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5</a:t>
                      </a:r>
                      <a:r>
                        <a:rPr lang="en-GB" sz="2200" b="1" baseline="3000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th</a:t>
                      </a:r>
                      <a:r>
                        <a:rPr lang="en-GB" sz="2200" b="1" baseline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 January 2021                                                              </a:t>
                      </a:r>
                      <a:endParaRPr lang="en-GB" sz="2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180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200" b="1" u="sng" dirty="0" err="1">
                          <a:latin typeface="Comic Sans MS" pitchFamily="66" charset="0"/>
                          <a:ea typeface="Calibri"/>
                          <a:cs typeface="Times New Roman"/>
                        </a:rPr>
                        <a:t>L.Obj</a:t>
                      </a:r>
                      <a:r>
                        <a:rPr lang="en-GB" sz="2200" b="1" u="sng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:  </a:t>
                      </a:r>
                      <a:endParaRPr lang="en-GB" sz="2200" b="1" dirty="0">
                        <a:latin typeface="Comic Sans MS" pitchFamily="66" charset="0"/>
                        <a:ea typeface="Calibri"/>
                        <a:cs typeface="Times New Roman"/>
                      </a:endParaRPr>
                    </a:p>
                    <a:p>
                      <a:r>
                        <a:rPr lang="en-GB" sz="2200" b="1" i="0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GB" sz="2200" b="1" i="0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I can </a:t>
                      </a:r>
                      <a:r>
                        <a:rPr lang="en-US" altLang="en-US" sz="2200" b="1" dirty="0" smtClean="0">
                          <a:latin typeface="Comic Sans MS" pitchFamily="66" charset="0"/>
                          <a:cs typeface="Sassoon Infant Rg" panose="02000503030000020003" pitchFamily="50" charset="0"/>
                          <a:sym typeface="Sassoon Infant Rg" panose="02000503030000020003" pitchFamily="50" charset="0"/>
                        </a:rPr>
                        <a:t>describe a material’s properties.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125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b="1" dirty="0">
                          <a:latin typeface="Comic Sans MS" pitchFamily="66" charset="0"/>
                          <a:ea typeface="Calibri"/>
                          <a:cs typeface="Times New Roman"/>
                        </a:rPr>
                        <a:t>*</a:t>
                      </a:r>
                      <a:r>
                        <a:rPr lang="en-GB" sz="2200" b="1" dirty="0" smtClean="0">
                          <a:latin typeface="Comic Sans MS" pitchFamily="66" charset="0"/>
                          <a:ea typeface="Calibri"/>
                          <a:cs typeface="Times New Roman"/>
                        </a:rPr>
                        <a:t>I can </a:t>
                      </a:r>
                      <a:r>
                        <a:rPr lang="en-US" altLang="en-US" sz="2200" b="1" dirty="0" smtClean="0">
                          <a:latin typeface="Comic Sans MS" pitchFamily="66" charset="0"/>
                          <a:cs typeface="Sassoon Infant Rg" panose="02000503030000020003" pitchFamily="50" charset="0"/>
                          <a:sym typeface="Sassoon Infant Rg" panose="02000503030000020003" pitchFamily="50" charset="0"/>
                        </a:rPr>
                        <a:t>sort and </a:t>
                      </a:r>
                      <a:r>
                        <a:rPr lang="en-GB" altLang="en-US" sz="2200" b="1" dirty="0" smtClean="0">
                          <a:latin typeface="Comic Sans MS" pitchFamily="66" charset="0"/>
                          <a:cs typeface="Sassoon Infant Rg" panose="02000503030000020003" pitchFamily="50" charset="0"/>
                          <a:sym typeface="Sassoon Infant Rg" panose="02000503030000020003" pitchFamily="50" charset="0"/>
                        </a:rPr>
                        <a:t>compare </a:t>
                      </a:r>
                      <a:r>
                        <a:rPr lang="en-US" altLang="en-US" sz="2200" b="1" dirty="0" smtClean="0">
                          <a:latin typeface="Comic Sans MS" pitchFamily="66" charset="0"/>
                          <a:cs typeface="Sassoon Infant Rg" panose="02000503030000020003" pitchFamily="50" charset="0"/>
                          <a:sym typeface="Sassoon Infant Rg" panose="02000503030000020003" pitchFamily="50" charset="0"/>
                        </a:rPr>
                        <a:t>materials according to their properties.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0"/>
            <a:ext cx="9144000" cy="738664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200" dirty="0" smtClean="0"/>
              <a:t>What I’m learning in Science today</a:t>
            </a:r>
            <a:endParaRPr lang="en-GB" sz="4200" dirty="0"/>
          </a:p>
        </p:txBody>
      </p:sp>
    </p:spTree>
    <p:extLst>
      <p:ext uri="{BB962C8B-B14F-4D97-AF65-F5344CB8AC3E}">
        <p14:creationId xmlns=""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38367" y="685705"/>
            <a:ext cx="4042686" cy="5579293"/>
          </a:xfrm>
          <a:prstGeom prst="rect">
            <a:avLst/>
          </a:prstGeom>
          <a:solidFill>
            <a:schemeClr val="bg1"/>
          </a:solidFill>
          <a:ln w="28575">
            <a:solidFill>
              <a:srgbClr val="9C9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200" dirty="0">
                <a:solidFill>
                  <a:schemeClr val="tx1"/>
                </a:solidFill>
                <a:latin typeface="Twinkl" pitchFamily="2" charset="0"/>
              </a:rPr>
              <a:t>Any substance that is used to </a:t>
            </a:r>
            <a:r>
              <a:rPr lang="en-GB" altLang="en-US" sz="2200" dirty="0" smtClean="0">
                <a:solidFill>
                  <a:schemeClr val="tx1"/>
                </a:solidFill>
                <a:latin typeface="Twinkl" pitchFamily="2" charset="0"/>
              </a:rPr>
              <a:t/>
            </a:r>
            <a:br>
              <a:rPr lang="en-GB" altLang="en-US" sz="2200" dirty="0" smtClean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sz="2200" dirty="0" smtClean="0">
                <a:solidFill>
                  <a:schemeClr val="tx1"/>
                </a:solidFill>
                <a:latin typeface="Twinkl" pitchFamily="2" charset="0"/>
              </a:rPr>
              <a:t>make </a:t>
            </a:r>
            <a:r>
              <a:rPr lang="en-GB" altLang="en-US" sz="2200" dirty="0">
                <a:solidFill>
                  <a:schemeClr val="tx1"/>
                </a:solidFill>
                <a:latin typeface="Twinkl" pitchFamily="2" charset="0"/>
              </a:rPr>
              <a:t>something is a material. </a:t>
            </a:r>
            <a:endParaRPr lang="en-GB" altLang="en-US" sz="2200" dirty="0" smtClean="0">
              <a:solidFill>
                <a:schemeClr val="tx1"/>
              </a:solidFill>
              <a:latin typeface="Twinkl" pitchFamily="2" charset="0"/>
            </a:endParaRPr>
          </a:p>
          <a:p>
            <a:endParaRPr lang="en-GB" altLang="en-US" sz="2200" dirty="0">
              <a:solidFill>
                <a:schemeClr val="tx1"/>
              </a:solidFill>
              <a:latin typeface="Twinkl" pitchFamily="2" charset="0"/>
            </a:endParaRPr>
          </a:p>
          <a:p>
            <a:r>
              <a:rPr lang="en-GB" altLang="en-US" sz="2200" dirty="0">
                <a:solidFill>
                  <a:schemeClr val="tx1"/>
                </a:solidFill>
                <a:latin typeface="Twinkl" pitchFamily="2" charset="0"/>
              </a:rPr>
              <a:t>Natural materials such as stone, wood and cotton are used or worked with in the way they are found in nature</a:t>
            </a:r>
            <a:r>
              <a:rPr lang="en-GB" altLang="en-US" sz="2200" dirty="0" smtClean="0">
                <a:solidFill>
                  <a:schemeClr val="tx1"/>
                </a:solidFill>
                <a:latin typeface="Twinkl" pitchFamily="2" charset="0"/>
              </a:rPr>
              <a:t>.</a:t>
            </a:r>
          </a:p>
          <a:p>
            <a:r>
              <a:rPr lang="en-GB" altLang="en-US" sz="2200" dirty="0" smtClean="0">
                <a:solidFill>
                  <a:schemeClr val="tx1"/>
                </a:solidFill>
                <a:latin typeface="Twinkl" pitchFamily="2" charset="0"/>
              </a:rPr>
              <a:t> </a:t>
            </a:r>
            <a:endParaRPr lang="en-GB" altLang="en-US" sz="2200" dirty="0">
              <a:solidFill>
                <a:schemeClr val="tx1"/>
              </a:solidFill>
              <a:latin typeface="Twinkl" pitchFamily="2" charset="0"/>
            </a:endParaRPr>
          </a:p>
          <a:p>
            <a:r>
              <a:rPr lang="en-GB" altLang="en-US" sz="2200" dirty="0">
                <a:solidFill>
                  <a:schemeClr val="tx1"/>
                </a:solidFill>
                <a:latin typeface="Twinkl" pitchFamily="2" charset="0"/>
              </a:rPr>
              <a:t>Synthetic or </a:t>
            </a:r>
            <a:r>
              <a:rPr lang="en-GB" altLang="en-US" sz="2200" dirty="0" smtClean="0">
                <a:solidFill>
                  <a:schemeClr val="tx1"/>
                </a:solidFill>
                <a:latin typeface="Twinkl" pitchFamily="2" charset="0"/>
              </a:rPr>
              <a:t>human-made </a:t>
            </a:r>
            <a:r>
              <a:rPr lang="en-GB" altLang="en-US" sz="2200" dirty="0">
                <a:solidFill>
                  <a:schemeClr val="tx1"/>
                </a:solidFill>
                <a:latin typeface="Twinkl" pitchFamily="2" charset="0"/>
              </a:rPr>
              <a:t>materials are made from natural materials, but are altered with the help of heat or chemicals. Some examples include plastics, </a:t>
            </a:r>
            <a:r>
              <a:rPr lang="en-GB" altLang="en-US" sz="2200" dirty="0" smtClean="0">
                <a:solidFill>
                  <a:schemeClr val="tx1"/>
                </a:solidFill>
                <a:latin typeface="Twinkl" pitchFamily="2" charset="0"/>
              </a:rPr>
              <a:t/>
            </a:r>
            <a:br>
              <a:rPr lang="en-GB" altLang="en-US" sz="2200" dirty="0" smtClean="0">
                <a:solidFill>
                  <a:schemeClr val="tx1"/>
                </a:solidFill>
                <a:latin typeface="Twinkl" pitchFamily="2" charset="0"/>
              </a:rPr>
            </a:br>
            <a:r>
              <a:rPr lang="en-GB" altLang="en-US" sz="2200" dirty="0" smtClean="0">
                <a:solidFill>
                  <a:schemeClr val="tx1"/>
                </a:solidFill>
                <a:latin typeface="Twinkl" pitchFamily="2" charset="0"/>
              </a:rPr>
              <a:t>polyester </a:t>
            </a:r>
            <a:r>
              <a:rPr lang="en-GB" altLang="en-US" sz="2200" dirty="0">
                <a:solidFill>
                  <a:schemeClr val="tx1"/>
                </a:solidFill>
                <a:latin typeface="Twinkl" pitchFamily="2" charset="0"/>
              </a:rPr>
              <a:t>and Kevlar.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19126"/>
          </a:xfrm>
          <a:solidFill>
            <a:schemeClr val="bg1"/>
          </a:solidFill>
          <a:ln w="38100"/>
        </p:spPr>
        <p:txBody>
          <a:bodyPr>
            <a:noAutofit/>
          </a:bodyPr>
          <a:lstStyle/>
          <a:p>
            <a:r>
              <a:rPr lang="en-GB" sz="3600" dirty="0" smtClean="0">
                <a:solidFill>
                  <a:schemeClr val="tx1"/>
                </a:solidFill>
                <a:latin typeface="Twinkl" pitchFamily="2" charset="0"/>
              </a:rPr>
              <a:t>Describing Materials</a:t>
            </a:r>
            <a:endParaRPr lang="en-GB" sz="3600" dirty="0">
              <a:solidFill>
                <a:schemeClr val="tx1"/>
              </a:solidFill>
              <a:latin typeface="Twinkl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49674" y="712867"/>
            <a:ext cx="3702050" cy="1952625"/>
          </a:xfrm>
          <a:prstGeom prst="rect">
            <a:avLst/>
          </a:prstGeom>
          <a:solidFill>
            <a:srgbClr val="228CDB"/>
          </a:solidFill>
          <a:ln>
            <a:solidFill>
              <a:srgbClr val="228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>
                <a:latin typeface="Twinkl" pitchFamily="2" charset="0"/>
              </a:rPr>
              <a:t>Natural</a:t>
            </a:r>
            <a:endParaRPr lang="en-GB" dirty="0">
              <a:latin typeface="Twinkl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49674" y="2763909"/>
            <a:ext cx="3702050" cy="1952625"/>
          </a:xfrm>
          <a:prstGeom prst="rect">
            <a:avLst/>
          </a:prstGeom>
          <a:solidFill>
            <a:srgbClr val="9C95DC"/>
          </a:solidFill>
          <a:ln>
            <a:solidFill>
              <a:srgbClr val="9C9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dirty="0" smtClean="0">
                <a:latin typeface="Twinkl" pitchFamily="2" charset="0"/>
              </a:rPr>
              <a:t>Human-made</a:t>
            </a:r>
            <a:endParaRPr lang="en-GB" dirty="0">
              <a:latin typeface="Twinkl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270" y="1168652"/>
            <a:ext cx="1750856" cy="13051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7781" y="1441623"/>
            <a:ext cx="1449732" cy="105241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059" y="792897"/>
            <a:ext cx="778357" cy="182807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746" y="3175016"/>
            <a:ext cx="1841905" cy="12916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187" y="3118836"/>
            <a:ext cx="1268012" cy="140402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654" y="3168480"/>
            <a:ext cx="1050556" cy="133786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62027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 smtClean="0">
                <a:latin typeface="Twinkl" pitchFamily="2" charset="0"/>
                <a:ea typeface="Sassoon Infant Rg" panose="02000503030000020003" pitchFamily="50" charset="0"/>
              </a:rPr>
              <a:t>Describing Materials</a:t>
            </a:r>
            <a:endParaRPr lang="en-GB" sz="3600" dirty="0">
              <a:latin typeface="Twinkl" pitchFamily="2" charset="0"/>
              <a:ea typeface="Sassoon Infant Rg" panose="02000503030000020003" pitchFamily="50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366" y="1002627"/>
            <a:ext cx="8071480" cy="2510118"/>
          </a:xfrm>
          <a:prstGeom prst="rect">
            <a:avLst/>
          </a:prstGeom>
          <a:solidFill>
            <a:srgbClr val="9C95DC"/>
          </a:solidFill>
          <a:ln>
            <a:solidFill>
              <a:srgbClr val="9C95D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4800" dirty="0" smtClean="0">
                <a:solidFill>
                  <a:schemeClr val="bg1"/>
                </a:solidFill>
                <a:latin typeface="Twinkl" pitchFamily="2" charset="0"/>
              </a:rPr>
              <a:t>Look at the objects on your table which are made from different materials.</a:t>
            </a:r>
            <a:endParaRPr lang="en-GB" altLang="en-US" sz="4800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29312" y="3618463"/>
            <a:ext cx="3037753" cy="2673695"/>
          </a:xfrm>
          <a:prstGeom prst="rect">
            <a:avLst/>
          </a:prstGeom>
          <a:solidFill>
            <a:srgbClr val="228CDB"/>
          </a:solidFill>
          <a:ln>
            <a:solidFill>
              <a:srgbClr val="228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400" dirty="0" smtClean="0">
                <a:latin typeface="Twinkl" pitchFamily="2" charset="0"/>
              </a:rPr>
              <a:t>Whilst you are looking, </a:t>
            </a:r>
            <a:r>
              <a:rPr lang="en-GB" altLang="en-US" sz="2400" dirty="0">
                <a:latin typeface="Twinkl" pitchFamily="2" charset="0"/>
              </a:rPr>
              <a:t>think of words to describe each material, such as hard, soft, cold or rough</a:t>
            </a:r>
            <a:r>
              <a:rPr lang="en-GB" altLang="en-US" sz="2400" dirty="0" smtClean="0">
                <a:latin typeface="Twinkl" pitchFamily="2" charset="0"/>
              </a:rPr>
              <a:t>.</a:t>
            </a:r>
            <a:endParaRPr lang="en-GB" altLang="en-US" sz="2400" dirty="0">
              <a:latin typeface="Twinkl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635010" y="3591303"/>
            <a:ext cx="4961569" cy="2204739"/>
          </a:xfrm>
          <a:prstGeom prst="rect">
            <a:avLst/>
          </a:prstGeom>
          <a:solidFill>
            <a:srgbClr val="B8E1FF"/>
          </a:solidFill>
          <a:ln>
            <a:solidFill>
              <a:srgbClr val="B8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6940" y="3560241"/>
            <a:ext cx="4876800" cy="22873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9105" y="5442496"/>
            <a:ext cx="673395" cy="34339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00037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2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dirty="0" smtClean="0">
                <a:latin typeface="Twinkl" pitchFamily="2" charset="0"/>
              </a:rPr>
              <a:t>Properties</a:t>
            </a:r>
            <a:endParaRPr lang="en-GB" sz="3600" dirty="0">
              <a:latin typeface="Twinkl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42290" y="1058070"/>
            <a:ext cx="4936490" cy="5258909"/>
          </a:xfrm>
          <a:prstGeom prst="rect">
            <a:avLst/>
          </a:prstGeom>
          <a:solidFill>
            <a:srgbClr val="B8E1FF"/>
          </a:solidFill>
          <a:ln>
            <a:solidFill>
              <a:srgbClr val="B8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The words used to describe a material are known as its </a:t>
            </a:r>
            <a:r>
              <a:rPr lang="en-GB" altLang="en-US" sz="2400" dirty="0" smtClean="0">
                <a:solidFill>
                  <a:schemeClr val="tx1"/>
                </a:solidFill>
                <a:latin typeface="Twinkl" pitchFamily="2" charset="0"/>
              </a:rPr>
              <a:t>properties.</a:t>
            </a:r>
          </a:p>
          <a:p>
            <a:endParaRPr lang="en-GB" altLang="en-US" sz="2400" dirty="0">
              <a:solidFill>
                <a:schemeClr val="tx1"/>
              </a:solidFill>
              <a:latin typeface="Twinkl" pitchFamily="2" charset="0"/>
            </a:endParaRPr>
          </a:p>
          <a:p>
            <a:r>
              <a:rPr lang="en-GB" altLang="en-US" sz="2400" dirty="0" smtClean="0">
                <a:solidFill>
                  <a:schemeClr val="tx1"/>
                </a:solidFill>
                <a:latin typeface="Twinkl" pitchFamily="2" charset="0"/>
              </a:rPr>
              <a:t>Each </a:t>
            </a: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material has its </a:t>
            </a:r>
            <a:r>
              <a:rPr lang="en-GB" altLang="en-US" sz="2400" dirty="0" smtClean="0">
                <a:solidFill>
                  <a:schemeClr val="tx1"/>
                </a:solidFill>
                <a:latin typeface="Twinkl" pitchFamily="2" charset="0"/>
              </a:rPr>
              <a:t>own </a:t>
            </a:r>
            <a:r>
              <a:rPr lang="en-GB" altLang="en-US" sz="2400" dirty="0" smtClean="0">
                <a:solidFill>
                  <a:schemeClr val="tx1"/>
                </a:solidFill>
                <a:latin typeface="Twinkl" pitchFamily="2" charset="0"/>
              </a:rPr>
              <a:t>set </a:t>
            </a: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of properties</a:t>
            </a:r>
            <a:r>
              <a:rPr lang="en-GB" altLang="en-US" sz="2400" dirty="0" smtClean="0">
                <a:solidFill>
                  <a:schemeClr val="tx1"/>
                </a:solidFill>
                <a:latin typeface="Twinkl" pitchFamily="2" charset="0"/>
              </a:rPr>
              <a:t>.</a:t>
            </a:r>
          </a:p>
          <a:p>
            <a:endParaRPr lang="en-GB" altLang="en-US" sz="2400" dirty="0">
              <a:solidFill>
                <a:schemeClr val="tx1"/>
              </a:solidFill>
              <a:latin typeface="Twinkl" pitchFamily="2" charset="0"/>
            </a:endParaRPr>
          </a:p>
          <a:p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These properties make different materials useful for </a:t>
            </a:r>
            <a:r>
              <a:rPr lang="en-GB" altLang="en-US" sz="2400" dirty="0" smtClean="0">
                <a:solidFill>
                  <a:schemeClr val="tx1"/>
                </a:solidFill>
                <a:latin typeface="Twinkl" pitchFamily="2" charset="0"/>
              </a:rPr>
              <a:t>different </a:t>
            </a: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purposes</a:t>
            </a:r>
            <a:r>
              <a:rPr lang="en-GB" altLang="en-US" sz="2400" dirty="0" smtClean="0">
                <a:solidFill>
                  <a:schemeClr val="tx1"/>
                </a:solidFill>
                <a:latin typeface="Twinkl" pitchFamily="2" charset="0"/>
              </a:rPr>
              <a:t>.</a:t>
            </a:r>
          </a:p>
          <a:p>
            <a:endParaRPr lang="en-GB" altLang="en-US" sz="2400" dirty="0">
              <a:solidFill>
                <a:schemeClr val="tx1"/>
              </a:solidFill>
              <a:latin typeface="Twinkl" pitchFamily="2" charset="0"/>
            </a:endParaRPr>
          </a:p>
          <a:p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Can you match the properties with their definitions on your Material Properties </a:t>
            </a:r>
            <a:r>
              <a:rPr lang="en-GB" altLang="en-US" sz="2400" dirty="0" smtClean="0">
                <a:solidFill>
                  <a:schemeClr val="tx1"/>
                </a:solidFill>
                <a:latin typeface="Twinkl" pitchFamily="2" charset="0"/>
              </a:rPr>
              <a:t>Activity </a:t>
            </a: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Sheet?</a:t>
            </a:r>
          </a:p>
        </p:txBody>
      </p:sp>
      <p:sp>
        <p:nvSpPr>
          <p:cNvPr id="8" name="Rectangle 7"/>
          <p:cNvSpPr/>
          <p:nvPr/>
        </p:nvSpPr>
        <p:spPr>
          <a:xfrm>
            <a:off x="5554980" y="1096171"/>
            <a:ext cx="3031490" cy="4379433"/>
          </a:xfrm>
          <a:prstGeom prst="rect">
            <a:avLst/>
          </a:prstGeom>
          <a:solidFill>
            <a:srgbClr val="228CDB"/>
          </a:solidFill>
          <a:ln>
            <a:solidFill>
              <a:srgbClr val="228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74309">
            <a:off x="6914355" y="1646782"/>
            <a:ext cx="1576060" cy="2263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800" y="1794107"/>
            <a:ext cx="603139" cy="60313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7510">
            <a:off x="5870892" y="1226816"/>
            <a:ext cx="1791154" cy="253361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842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651850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en-GB" sz="3600" u="sng" dirty="0" smtClean="0">
                <a:latin typeface="Twinkl" pitchFamily="2" charset="0"/>
                <a:ea typeface="Sassoon Infant Rg" panose="02000503030000020003" pitchFamily="50" charset="0"/>
              </a:rPr>
              <a:t>Testing Properties</a:t>
            </a:r>
            <a:endParaRPr lang="en-GB" sz="3600" u="sng" dirty="0">
              <a:latin typeface="Twinkl" pitchFamily="2" charset="0"/>
              <a:ea typeface="Sassoon Infant Rg" panose="02000503030000020003" pitchFamily="50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03690" y="2706986"/>
            <a:ext cx="4884659" cy="3319162"/>
          </a:xfrm>
          <a:prstGeom prst="rect">
            <a:avLst/>
          </a:prstGeom>
          <a:solidFill>
            <a:srgbClr val="B8E1FF"/>
          </a:solidFill>
          <a:ln>
            <a:solidFill>
              <a:srgbClr val="B8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651" y="1354844"/>
            <a:ext cx="7632700" cy="8518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47421" y="738864"/>
            <a:ext cx="8044318" cy="9699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To find out which properties a material has, they have to be tested.</a:t>
            </a:r>
          </a:p>
          <a:p>
            <a:pPr marL="0" indent="0">
              <a:buNone/>
            </a:pPr>
            <a:r>
              <a:rPr lang="en-GB" altLang="en-US" sz="2400" dirty="0">
                <a:solidFill>
                  <a:schemeClr val="tx1"/>
                </a:solidFill>
                <a:latin typeface="Twinkl" pitchFamily="2" charset="0"/>
              </a:rPr>
              <a:t>You are going to test several different materials to find their properties</a:t>
            </a:r>
            <a:r>
              <a:rPr lang="en-GB" altLang="en-US" dirty="0" smtClean="0">
                <a:solidFill>
                  <a:schemeClr val="tx1"/>
                </a:solidFill>
                <a:latin typeface="Twinkl" pitchFamily="2" charset="0"/>
              </a:rPr>
              <a:t>.</a:t>
            </a:r>
            <a:endParaRPr lang="en-GB" altLang="en-US" dirty="0">
              <a:solidFill>
                <a:schemeClr val="tx1"/>
              </a:solidFill>
              <a:latin typeface="Twinkl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-39"/>
          <a:stretch/>
        </p:blipFill>
        <p:spPr>
          <a:xfrm>
            <a:off x="3522068" y="2673738"/>
            <a:ext cx="4868306" cy="312048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88475" y="2625505"/>
            <a:ext cx="2815627" cy="3684759"/>
          </a:xfrm>
          <a:prstGeom prst="rect">
            <a:avLst/>
          </a:prstGeom>
          <a:solidFill>
            <a:srgbClr val="C19AB7"/>
          </a:solidFill>
          <a:ln>
            <a:solidFill>
              <a:srgbClr val="C19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altLang="en-US" dirty="0">
              <a:solidFill>
                <a:schemeClr val="bg1"/>
              </a:solidFill>
              <a:latin typeface="Twinkl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57358" y="2703016"/>
            <a:ext cx="2665264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400" b="1" u="sng" dirty="0">
                <a:latin typeface="Twinkl" pitchFamily="2" charset="0"/>
              </a:rPr>
              <a:t>You will test for</a:t>
            </a:r>
            <a:r>
              <a:rPr lang="en-GB" altLang="en-US" sz="2400" b="1" dirty="0" smtClean="0">
                <a:latin typeface="Twinkl" pitchFamily="2" charset="0"/>
              </a:rPr>
              <a:t>:</a:t>
            </a:r>
          </a:p>
          <a:p>
            <a:endParaRPr lang="en-GB" altLang="en-US" sz="2400" dirty="0">
              <a:latin typeface="Twinkl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600" dirty="0">
                <a:latin typeface="Twinkl" pitchFamily="2" charset="0"/>
              </a:rPr>
              <a:t>magnetism;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600" dirty="0">
                <a:latin typeface="Twinkl" pitchFamily="2" charset="0"/>
              </a:rPr>
              <a:t>hardness;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600" dirty="0">
                <a:latin typeface="Twinkl" pitchFamily="2" charset="0"/>
              </a:rPr>
              <a:t>transparency;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600" dirty="0">
                <a:latin typeface="Twinkl" pitchFamily="2" charset="0"/>
              </a:rPr>
              <a:t>flexibility;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altLang="en-US" sz="2600" dirty="0">
                <a:latin typeface="Twinkl" pitchFamily="2" charset="0"/>
              </a:rPr>
              <a:t>permeability.</a:t>
            </a:r>
          </a:p>
        </p:txBody>
      </p:sp>
    </p:spTree>
    <p:extLst>
      <p:ext uri="{BB962C8B-B14F-4D97-AF65-F5344CB8AC3E}">
        <p14:creationId xmlns="" xmlns:p14="http://schemas.microsoft.com/office/powerpoint/2010/main" val="331756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64017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GB" sz="3600" u="sng" dirty="0" smtClean="0">
                <a:latin typeface="Twinkl" pitchFamily="2" charset="0"/>
                <a:ea typeface="Sassoon Infant Rg" panose="02000503030000020003" pitchFamily="50" charset="0"/>
              </a:rPr>
              <a:t>Testing Properties</a:t>
            </a:r>
            <a:endParaRPr lang="en-GB" sz="3600" u="sng" dirty="0">
              <a:latin typeface="Twinkl" pitchFamily="2" charset="0"/>
              <a:ea typeface="Sassoon Infant Rg" panose="02000503030000020003" pitchFamily="50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313" y="712840"/>
            <a:ext cx="4966139" cy="2754637"/>
          </a:xfrm>
          <a:prstGeom prst="rect">
            <a:avLst/>
          </a:prstGeom>
          <a:solidFill>
            <a:srgbClr val="B8E1FF"/>
          </a:solidFill>
          <a:ln>
            <a:solidFill>
              <a:srgbClr val="B8E1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Follow the instructions for each test, and try out each test with each material.</a:t>
            </a:r>
          </a:p>
          <a:p>
            <a:r>
              <a:rPr lang="en-GB" altLang="en-US" sz="2800" dirty="0">
                <a:solidFill>
                  <a:schemeClr val="tx1"/>
                </a:solidFill>
                <a:latin typeface="Twinkl" pitchFamily="2" charset="0"/>
              </a:rPr>
              <a:t>Complete your Testing Properties Activity Sheet with your results.</a:t>
            </a:r>
          </a:p>
        </p:txBody>
      </p:sp>
      <p:sp>
        <p:nvSpPr>
          <p:cNvPr id="8" name="Rectangle 7"/>
          <p:cNvSpPr/>
          <p:nvPr/>
        </p:nvSpPr>
        <p:spPr>
          <a:xfrm>
            <a:off x="5549774" y="742385"/>
            <a:ext cx="3060071" cy="5158796"/>
          </a:xfrm>
          <a:prstGeom prst="rect">
            <a:avLst/>
          </a:prstGeom>
          <a:solidFill>
            <a:srgbClr val="C19AB7"/>
          </a:solidFill>
          <a:ln>
            <a:solidFill>
              <a:srgbClr val="C19A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9256">
            <a:off x="5827517" y="966616"/>
            <a:ext cx="2484155" cy="35672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525102" y="3537019"/>
            <a:ext cx="4943192" cy="2782299"/>
          </a:xfrm>
          <a:prstGeom prst="rect">
            <a:avLst/>
          </a:prstGeom>
          <a:solidFill>
            <a:srgbClr val="228CDB"/>
          </a:solidFill>
          <a:ln>
            <a:solidFill>
              <a:srgbClr val="228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alt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76" y="3585721"/>
            <a:ext cx="3542159" cy="27299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58895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Planit">
      <a:dk1>
        <a:srgbClr val="1C1C1C"/>
      </a:dk1>
      <a:lt1>
        <a:srgbClr val="FFFFFF"/>
      </a:lt1>
      <a:dk2>
        <a:srgbClr val="132A8C"/>
      </a:dk2>
      <a:lt2>
        <a:srgbClr val="E2E2E2"/>
      </a:lt2>
      <a:accent1>
        <a:srgbClr val="6B388C"/>
      </a:accent1>
      <a:accent2>
        <a:srgbClr val="E6236A"/>
      </a:accent2>
      <a:accent3>
        <a:srgbClr val="32B3A2"/>
      </a:accent3>
      <a:accent4>
        <a:srgbClr val="A21774"/>
      </a:accent4>
      <a:accent5>
        <a:srgbClr val="14B4E4"/>
      </a:accent5>
      <a:accent6>
        <a:srgbClr val="EE7918"/>
      </a:accent6>
      <a:hlink>
        <a:srgbClr val="14B4E4"/>
      </a:hlink>
      <a:folHlink>
        <a:srgbClr val="86CEFA"/>
      </a:folHlink>
    </a:clrScheme>
    <a:fontScheme name="Twinkl Planit">
      <a:majorFont>
        <a:latin typeface="Sassoon Infant Md"/>
        <a:ea typeface=""/>
        <a:cs typeface=""/>
      </a:majorFont>
      <a:minorFont>
        <a:latin typeface="Sassoon Infant Rg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1248</TotalTime>
  <Words>205</Words>
  <Application>Microsoft Office PowerPoint</Application>
  <PresentationFormat>On-screen Show (4:3)</PresentationFormat>
  <Paragraphs>38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5" baseType="lpstr">
      <vt:lpstr>Arial</vt:lpstr>
      <vt:lpstr>Comic Sans MS</vt:lpstr>
      <vt:lpstr>Calibri</vt:lpstr>
      <vt:lpstr>Times New Roman</vt:lpstr>
      <vt:lpstr>Sassoon Infant Rg</vt:lpstr>
      <vt:lpstr>Twinkl</vt:lpstr>
      <vt:lpstr>Sassoon Infant Md</vt:lpstr>
      <vt:lpstr>BPreplay</vt:lpstr>
      <vt:lpstr>Office Theme</vt:lpstr>
      <vt:lpstr>Slide 1</vt:lpstr>
      <vt:lpstr>Describing Materials</vt:lpstr>
      <vt:lpstr>Describing Materials</vt:lpstr>
      <vt:lpstr>Properties</vt:lpstr>
      <vt:lpstr>Testing Properties</vt:lpstr>
      <vt:lpstr>Testing Properties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Geography</dc:title>
  <dc:creator>Twinkl</dc:creator>
  <cp:lastModifiedBy>Gareth Hughes</cp:lastModifiedBy>
  <cp:revision>99</cp:revision>
  <dcterms:created xsi:type="dcterms:W3CDTF">2014-10-01T16:09:27Z</dcterms:created>
  <dcterms:modified xsi:type="dcterms:W3CDTF">2020-12-24T11:08:45Z</dcterms:modified>
</cp:coreProperties>
</file>