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63"/>
  </p:notesMasterIdLst>
  <p:sldIdLst>
    <p:sldId id="265" r:id="rId2"/>
    <p:sldId id="293" r:id="rId3"/>
    <p:sldId id="256" r:id="rId4"/>
    <p:sldId id="319" r:id="rId5"/>
    <p:sldId id="320" r:id="rId6"/>
    <p:sldId id="321" r:id="rId7"/>
    <p:sldId id="322" r:id="rId8"/>
    <p:sldId id="258" r:id="rId9"/>
    <p:sldId id="307" r:id="rId10"/>
    <p:sldId id="308" r:id="rId11"/>
    <p:sldId id="309" r:id="rId12"/>
    <p:sldId id="310" r:id="rId13"/>
    <p:sldId id="311" r:id="rId14"/>
    <p:sldId id="314" r:id="rId15"/>
    <p:sldId id="318" r:id="rId16"/>
    <p:sldId id="315" r:id="rId17"/>
    <p:sldId id="316" r:id="rId18"/>
    <p:sldId id="313" r:id="rId19"/>
    <p:sldId id="317" r:id="rId20"/>
    <p:sldId id="264" r:id="rId21"/>
    <p:sldId id="270" r:id="rId22"/>
    <p:sldId id="263" r:id="rId23"/>
    <p:sldId id="262" r:id="rId24"/>
    <p:sldId id="266" r:id="rId25"/>
    <p:sldId id="294" r:id="rId26"/>
    <p:sldId id="298" r:id="rId27"/>
    <p:sldId id="299" r:id="rId28"/>
    <p:sldId id="301" r:id="rId29"/>
    <p:sldId id="302" r:id="rId30"/>
    <p:sldId id="303" r:id="rId31"/>
    <p:sldId id="305" r:id="rId32"/>
    <p:sldId id="306" r:id="rId33"/>
    <p:sldId id="295" r:id="rId34"/>
    <p:sldId id="296" r:id="rId35"/>
    <p:sldId id="297" r:id="rId36"/>
    <p:sldId id="267" r:id="rId37"/>
    <p:sldId id="268" r:id="rId38"/>
    <p:sldId id="269" r:id="rId39"/>
    <p:sldId id="284" r:id="rId40"/>
    <p:sldId id="288" r:id="rId41"/>
    <p:sldId id="287" r:id="rId42"/>
    <p:sldId id="289" r:id="rId43"/>
    <p:sldId id="290" r:id="rId44"/>
    <p:sldId id="291" r:id="rId45"/>
    <p:sldId id="300" r:id="rId46"/>
    <p:sldId id="292" r:id="rId47"/>
    <p:sldId id="323" r:id="rId48"/>
    <p:sldId id="324" r:id="rId49"/>
    <p:sldId id="312" r:id="rId50"/>
    <p:sldId id="325" r:id="rId51"/>
    <p:sldId id="326" r:id="rId52"/>
    <p:sldId id="327" r:id="rId53"/>
    <p:sldId id="332" r:id="rId54"/>
    <p:sldId id="328" r:id="rId55"/>
    <p:sldId id="329" r:id="rId56"/>
    <p:sldId id="330" r:id="rId57"/>
    <p:sldId id="331" r:id="rId58"/>
    <p:sldId id="333" r:id="rId59"/>
    <p:sldId id="334" r:id="rId60"/>
    <p:sldId id="335" r:id="rId61"/>
    <p:sldId id="336" r:id="rId62"/>
  </p:sldIdLst>
  <p:sldSz cx="9144000" cy="6858000" type="screen4x3"/>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695" autoAdjust="0"/>
    <p:restoredTop sz="94660"/>
  </p:normalViewPr>
  <p:slideViewPr>
    <p:cSldViewPr>
      <p:cViewPr varScale="1">
        <p:scale>
          <a:sx n="83" d="100"/>
          <a:sy n="83" d="100"/>
        </p:scale>
        <p:origin x="-1882" y="-77"/>
      </p:cViewPr>
      <p:guideLst>
        <p:guide orient="horz" pos="2160"/>
        <p:guide pos="2880"/>
      </p:guideLst>
    </p:cSldViewPr>
  </p:slideViewPr>
  <p:notesTextViewPr>
    <p:cViewPr>
      <p:scale>
        <a:sx n="50" d="100"/>
        <a:sy n="5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0B8646DD-A9C7-4DC7-9EE5-439E332FB42E}" type="datetimeFigureOut">
              <a:rPr lang="en-US" smtClean="0"/>
              <a:pPr/>
              <a:t>1/26/2021</a:t>
            </a:fld>
            <a:endParaRPr lang="en-US"/>
          </a:p>
        </p:txBody>
      </p:sp>
      <p:sp>
        <p:nvSpPr>
          <p:cNvPr id="4" name="Slide Image Placeholder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927" y="4716661"/>
            <a:ext cx="5439410" cy="44684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95A47B32-3389-4DDE-87AF-1997C655070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A47B32-3389-4DDE-87AF-1997C6550708}" type="slidenum">
              <a:rPr lang="en-US" smtClean="0"/>
              <a:pPr/>
              <a:t>3</a:t>
            </a:fld>
            <a:endParaRPr lang="en-US"/>
          </a:p>
        </p:txBody>
      </p:sp>
    </p:spTree>
    <p:extLst>
      <p:ext uri="{BB962C8B-B14F-4D97-AF65-F5344CB8AC3E}">
        <p14:creationId xmlns:p14="http://schemas.microsoft.com/office/powerpoint/2010/main" xmlns="" val="3741748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A47B32-3389-4DDE-87AF-1997C6550708}" type="slidenum">
              <a:rPr lang="en-US" smtClean="0"/>
              <a:pPr/>
              <a:t>6</a:t>
            </a:fld>
            <a:endParaRPr lang="en-US"/>
          </a:p>
        </p:txBody>
      </p:sp>
    </p:spTree>
    <p:extLst>
      <p:ext uri="{BB962C8B-B14F-4D97-AF65-F5344CB8AC3E}">
        <p14:creationId xmlns:p14="http://schemas.microsoft.com/office/powerpoint/2010/main" xmlns="" val="3741748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A47B32-3389-4DDE-87AF-1997C6550708}" type="slidenum">
              <a:rPr lang="en-US" smtClean="0"/>
              <a:pPr/>
              <a:t>21</a:t>
            </a:fld>
            <a:endParaRPr lang="en-US"/>
          </a:p>
        </p:txBody>
      </p:sp>
    </p:spTree>
    <p:extLst>
      <p:ext uri="{BB962C8B-B14F-4D97-AF65-F5344CB8AC3E}">
        <p14:creationId xmlns:p14="http://schemas.microsoft.com/office/powerpoint/2010/main" xmlns="" val="1280698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A47B32-3389-4DDE-87AF-1997C6550708}" type="slidenum">
              <a:rPr lang="en-US" smtClean="0"/>
              <a:pPr/>
              <a:t>37</a:t>
            </a:fld>
            <a:endParaRPr lang="en-US"/>
          </a:p>
        </p:txBody>
      </p:sp>
    </p:spTree>
    <p:extLst>
      <p:ext uri="{BB962C8B-B14F-4D97-AF65-F5344CB8AC3E}">
        <p14:creationId xmlns:p14="http://schemas.microsoft.com/office/powerpoint/2010/main" xmlns="" val="2575677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5328F6-6DEA-4EB2-86E4-7EBFC2FAE72F}"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696FF-E1D6-48EA-9BFE-E1CCDBB6D5A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5328F6-6DEA-4EB2-86E4-7EBFC2FAE72F}"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696FF-E1D6-48EA-9BFE-E1CCDBB6D5A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5328F6-6DEA-4EB2-86E4-7EBFC2FAE72F}"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696FF-E1D6-48EA-9BFE-E1CCDBB6D5A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5328F6-6DEA-4EB2-86E4-7EBFC2FAE72F}"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696FF-E1D6-48EA-9BFE-E1CCDBB6D5A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5328F6-6DEA-4EB2-86E4-7EBFC2FAE72F}"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696FF-E1D6-48EA-9BFE-E1CCDBB6D5A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5328F6-6DEA-4EB2-86E4-7EBFC2FAE72F}"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696FF-E1D6-48EA-9BFE-E1CCDBB6D5A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5328F6-6DEA-4EB2-86E4-7EBFC2FAE72F}" type="datetimeFigureOut">
              <a:rPr lang="en-US" smtClean="0"/>
              <a:pPr/>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8696FF-E1D6-48EA-9BFE-E1CCDBB6D5A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5328F6-6DEA-4EB2-86E4-7EBFC2FAE72F}" type="datetimeFigureOut">
              <a:rPr lang="en-US" smtClean="0"/>
              <a:pPr/>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8696FF-E1D6-48EA-9BFE-E1CCDBB6D5A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5328F6-6DEA-4EB2-86E4-7EBFC2FAE72F}" type="datetimeFigureOut">
              <a:rPr lang="en-US" smtClean="0"/>
              <a:pPr/>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8696FF-E1D6-48EA-9BFE-E1CCDBB6D5A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5328F6-6DEA-4EB2-86E4-7EBFC2FAE72F}"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696FF-E1D6-48EA-9BFE-E1CCDBB6D5A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5328F6-6DEA-4EB2-86E4-7EBFC2FAE72F}"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696FF-E1D6-48EA-9BFE-E1CCDBB6D5A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328F6-6DEA-4EB2-86E4-7EBFC2FAE72F}" type="datetimeFigureOut">
              <a:rPr lang="en-US" smtClean="0"/>
              <a:pPr/>
              <a:t>1/26/2021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696FF-E1D6-48EA-9BFE-E1CCDBB6D5A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attachments.office.net/owa/hughes.g%40myddle.shropshire.sch.uk/service.svc/s/GetAttachmentThumbnail?id=AAMkAGE2YTFhZDQ2LTEyMGItNGNlMC1hY2ZmLWJjZDE3MmJmYjQyYgBGAAAAAAD4HmlURsSOQauM0b%2Bu8LwwBwBa6rqxQMlbTp6UUP8q1IqdAAAAAAEMAABa6rqxQMlbTp6UUP8q1IqdAANIsa%2B3AAABEgAQANyiXQAEkN9KlB8q1UkNApc%3D&amp;thumbnailType=2&amp;token=eyJhbGciOiJSUzI1NiIsImtpZCI6IjMwODE3OUNFNUY0QjUyRTc4QjJEQjg5NjZCQUY0RUNDMzcyN0FFRUUiLCJ0eXAiOiJKV1QiLCJ4NXQiOiJNSUY1emw5TFV1ZUxMYmlXYTY5T3pEY25ydTQifQ.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QEhTFTGOrDMiyTUh-AWkWBMF_tzwyR3fuxL0LBWz5lmqSQQCJuHHvQ6lunRx-ok68Ry9Un7asJMDaIgDeLbagi4U7Sso-l0gi6Kz4fpyV95tXkJZYGbM1bC0NhPJrb_-NAjP_uxVfTsRIj1MxMG4yKlkZHoBT1vR9vPAjiSZoh28i5Dn15seFz1afAod8ZxL71qOstOh4iXpmfK7fNQddC9nBmV9_iW3aL6MQAg97ZB7J0fpSg5_U0QVldszCx_WDlztkOW3NjuSVDBidFPS6nEdEW5wih-89tYpWs2wW-fK6bvCzA2cZ240eeA0UwLafW_cIkq6vSn60uPrlGwI8Q&amp;X-OWA-CANARY=4LgccgNRwkKAb_wO9kL4HbBhff22sdgYBD8-Zxj2xJNaJo9reT3sEkBJa75BKZFA1HLaR2kuJtA.&amp;owa=outlook.office.com&amp;scriptVer=20201228001.03&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Image previe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https://attachments.office.net/owa/hughes.g%40myddle.shropshire.sch.uk/service.svc/s/GetAttachmentThumbnail?id=AAMkAGE2YTFhZDQ2LTEyMGItNGNlMC1hY2ZmLWJjZDE3MmJmYjQyYgBGAAAAAAD4HmlURsSOQauM0b%2Bu8LwwBwBa6rqxQMlbTp6UUP8q1IqdAAAAAAEMAABa6rqxQMlbTp6UUP8q1IqdAANIsa%2B3AAABEgAQANyiXQAEkN9KlB8q1UkNApc%3D&amp;thumbnailType=2&amp;token=eyJhbGciOiJSUzI1NiIsImtpZCI6IjMwODE3OUNFNUY0QjUyRTc4QjJEQjg5NjZCQUY0RUNDMzcyN0FFRUUiLCJ0eXAiOiJKV1QiLCJ4NXQiOiJNSUY1emw5TFV1ZUxMYmlXYTY5T3pEY25ydTQifQ.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QEhTFTGOrDMiyTUh-AWkWBMF_tzwyR3fuxL0LBWz5lmqSQQCJuHHvQ6lunRx-ok68Ry9Un7asJMDaIgDeLbagi4U7Sso-l0gi6Kz4fpyV95tXkJZYGbM1bC0NhPJrb_-NAjP_uxVfTsRIj1MxMG4yKlkZHoBT1vR9vPAjiSZoh28i5Dn15seFz1afAod8ZxL71qOstOh4iXpmfK7fNQddC9nBmV9_iW3aL6MQAg97ZB7J0fpSg5_U0QVldszCx_WDlztkOW3NjuSVDBidFPS6nEdEW5wih-89tYpWs2wW-fK6bvCzA2cZ240eeA0UwLafW_cIkq6vSn60uPrlGwI8Q&amp;X-OWA-CANARY=LwzwLD1N0UabXfVDIXOU3xCLaAS3sdgYkmPdw_iIrpAoKLFIB53YQ4KGcMIAqentNvwY8J3px-8.&amp;owa=outlook.office.com&amp;scriptVer=20201228001.03&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6300192" y="0"/>
            <a:ext cx="2843808" cy="4555093"/>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5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Rhys has been busy on the farm.</a:t>
            </a:r>
            <a:endParaRPr lang="en-US" sz="5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2"/>
          <p:cNvPicPr>
            <a:picLocks noChangeAspect="1" noChangeArrowheads="1"/>
          </p:cNvPicPr>
          <p:nvPr/>
        </p:nvPicPr>
        <p:blipFill>
          <a:blip r:embed="rId2" cstate="print"/>
          <a:srcRect/>
          <a:stretch>
            <a:fillRect/>
          </a:stretch>
        </p:blipFill>
        <p:spPr bwMode="auto">
          <a:xfrm>
            <a:off x="0" y="0"/>
            <a:ext cx="6236368" cy="68580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34829"/>
            <a:ext cx="5652120" cy="6892829"/>
          </a:xfrm>
          <a:prstGeom prst="rect">
            <a:avLst/>
          </a:prstGeom>
          <a:noFill/>
          <a:ln w="9525">
            <a:noFill/>
            <a:miter lim="800000"/>
            <a:headEnd/>
            <a:tailEnd/>
          </a:ln>
        </p:spPr>
      </p:pic>
      <p:sp>
        <p:nvSpPr>
          <p:cNvPr id="4" name="Rectangle 3"/>
          <p:cNvSpPr/>
          <p:nvPr/>
        </p:nvSpPr>
        <p:spPr>
          <a:xfrm>
            <a:off x="5724128" y="0"/>
            <a:ext cx="3419872" cy="6001643"/>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Amy</a:t>
            </a:r>
            <a:r>
              <a:rPr lang="en-US" sz="4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has learned about the life of Joe Biden today when reading </a:t>
            </a:r>
            <a:r>
              <a:rPr lang="en-U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a:t>
            </a:r>
            <a:r>
              <a:rPr lang="en-US" sz="4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biography.</a:t>
            </a:r>
            <a:endParaRPr lang="en-U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0"/>
            <a:ext cx="7668381" cy="6858000"/>
          </a:xfrm>
          <a:prstGeom prst="rect">
            <a:avLst/>
          </a:prstGeom>
          <a:noFill/>
          <a:ln w="9525">
            <a:noFill/>
            <a:miter lim="800000"/>
            <a:headEnd/>
            <a:tailEnd/>
          </a:ln>
        </p:spPr>
      </p:pic>
      <p:sp>
        <p:nvSpPr>
          <p:cNvPr id="4" name="Rectangle 3"/>
          <p:cNvSpPr/>
          <p:nvPr/>
        </p:nvSpPr>
        <p:spPr>
          <a:xfrm>
            <a:off x="5076056" y="0"/>
            <a:ext cx="4035577" cy="1661993"/>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Amy has been calculating these % of amounts.</a:t>
            </a:r>
            <a:endParaRPr lang="en-US" sz="3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268760"/>
            <a:ext cx="9231111" cy="4941168"/>
          </a:xfrm>
          <a:prstGeom prst="rect">
            <a:avLst/>
          </a:prstGeom>
          <a:noFill/>
          <a:ln w="9525">
            <a:noFill/>
            <a:miter lim="800000"/>
            <a:headEnd/>
            <a:tailEnd/>
          </a:ln>
        </p:spPr>
      </p:pic>
      <p:sp>
        <p:nvSpPr>
          <p:cNvPr id="5" name="Rectangle 4"/>
          <p:cNvSpPr/>
          <p:nvPr/>
        </p:nvSpPr>
        <p:spPr>
          <a:xfrm>
            <a:off x="0" y="0"/>
            <a:ext cx="9144000" cy="1200329"/>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Amy</a:t>
            </a: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has been researching the expeditions of these famous polar explorers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11633" cy="584775"/>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Izzy’s completed story</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Rectangle 1"/>
          <p:cNvSpPr/>
          <p:nvPr/>
        </p:nvSpPr>
        <p:spPr>
          <a:xfrm>
            <a:off x="0" y="692696"/>
            <a:ext cx="9144000" cy="5972789"/>
          </a:xfrm>
          <a:prstGeom prst="rect">
            <a:avLst/>
          </a:prstGeom>
        </p:spPr>
        <p:txBody>
          <a:bodyPr wrap="square">
            <a:spAutoFit/>
          </a:bodyPr>
          <a:lstStyle/>
          <a:p>
            <a:pPr algn="ctr">
              <a:lnSpc>
                <a:spcPct val="107000"/>
              </a:lnSpc>
              <a:spcAft>
                <a:spcPts val="800"/>
              </a:spcAft>
            </a:pPr>
            <a:r>
              <a:rPr lang="en-GB" sz="2000" dirty="0">
                <a:latin typeface="Calibri" panose="020F0502020204030204" pitchFamily="34" charset="0"/>
                <a:ea typeface="Calibri" panose="020F0502020204030204" pitchFamily="34" charset="0"/>
                <a:cs typeface="Times New Roman" panose="02020603050405020304" pitchFamily="18" charset="0"/>
              </a:rPr>
              <a:t> </a:t>
            </a:r>
            <a:r>
              <a:rPr lang="en-GB" sz="2000" u="sng" dirty="0">
                <a:latin typeface="Calibri" panose="020F0502020204030204" pitchFamily="34" charset="0"/>
                <a:ea typeface="Calibri" panose="020F0502020204030204" pitchFamily="34" charset="0"/>
                <a:cs typeface="Times New Roman" panose="02020603050405020304" pitchFamily="18" charset="0"/>
              </a:rPr>
              <a:t>23 Degrees, 5 minutes</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smtClean="0">
                <a:latin typeface="Calibri" panose="020F0502020204030204" pitchFamily="34" charset="0"/>
                <a:ea typeface="Calibri" panose="020F0502020204030204" pitchFamily="34" charset="0"/>
                <a:cs typeface="Calibri" panose="020F0502020204030204" pitchFamily="34" charset="0"/>
              </a:rPr>
              <a:t>	The </a:t>
            </a:r>
            <a:r>
              <a:rPr lang="en-GB" dirty="0">
                <a:latin typeface="Calibri" panose="020F0502020204030204" pitchFamily="34" charset="0"/>
                <a:ea typeface="Calibri" panose="020F0502020204030204" pitchFamily="34" charset="0"/>
                <a:cs typeface="Calibri" panose="020F0502020204030204" pitchFamily="34" charset="0"/>
              </a:rPr>
              <a:t>icy wind blew in the frosty artic. Hulls creaked as old boats shifted out of place. Babbage started to hum a sea shanty to himself. It helped him to forget that there was a massive storm and crashing, tall waves that were damaging his tiny ship. He glanced at the decaying wood in the corner of his ship. Icebergs drifted out of his way, making a trail of blue water for him to follow. He had a cushy balaclava protecting his face from the frigid weather. </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smtClean="0">
                <a:latin typeface="Calibri" panose="020F0502020204030204" pitchFamily="34" charset="0"/>
                <a:ea typeface="Calibri" panose="020F0502020204030204" pitchFamily="34" charset="0"/>
                <a:cs typeface="Calibri" panose="020F0502020204030204" pitchFamily="34" charset="0"/>
              </a:rPr>
              <a:t>	“</a:t>
            </a:r>
            <a:r>
              <a:rPr lang="en-GB" dirty="0">
                <a:latin typeface="Calibri" panose="020F0502020204030204" pitchFamily="34" charset="0"/>
                <a:ea typeface="Calibri" panose="020F0502020204030204" pitchFamily="34" charset="0"/>
                <a:cs typeface="Calibri" panose="020F0502020204030204" pitchFamily="34" charset="0"/>
              </a:rPr>
              <a:t>Where are you professor?” Babbage asked himself. He started to think, if he got to the South Pole what would he do if Professor Orit were not there? After all, he was missing for 2 years and 6 months. He stood on the bow of his ship and wondered what awaited him. </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    </a:t>
            </a:r>
            <a:r>
              <a:rPr lang="en-GB" dirty="0" smtClean="0">
                <a:latin typeface="Calibri" panose="020F0502020204030204" pitchFamily="34" charset="0"/>
                <a:ea typeface="Calibri" panose="020F0502020204030204" pitchFamily="34" charset="0"/>
                <a:cs typeface="Calibri" panose="020F0502020204030204" pitchFamily="34" charset="0"/>
              </a:rPr>
              <a:t>	As </a:t>
            </a:r>
            <a:r>
              <a:rPr lang="en-GB" dirty="0">
                <a:latin typeface="Calibri" panose="020F0502020204030204" pitchFamily="34" charset="0"/>
                <a:ea typeface="Calibri" panose="020F0502020204030204" pitchFamily="34" charset="0"/>
                <a:cs typeface="Calibri" panose="020F0502020204030204" pitchFamily="34" charset="0"/>
              </a:rPr>
              <a:t>Babbage stood on his wooden deck, he took in the view but, he was still searching for his old friend -Orit- so he could not forget that this was a rescue mission. The ship was tiny and cramped; there was hardly any breathing space. Many tiresome days passed. Babbage checked his chronometer and it read -25 degrees. He was feeling happy for the first time since he left Florida. Even more days passed by then suddenly, he heard a loud “creak” and when he got onto the top deck, he saw land and took his first step on the ice.</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    </a:t>
            </a:r>
            <a:r>
              <a:rPr lang="en-GB" dirty="0" smtClean="0">
                <a:latin typeface="Calibri" panose="020F0502020204030204" pitchFamily="34" charset="0"/>
                <a:ea typeface="Calibri" panose="020F0502020204030204" pitchFamily="34" charset="0"/>
                <a:cs typeface="Calibri" panose="020F0502020204030204" pitchFamily="34" charset="0"/>
              </a:rPr>
              <a:t>	The </a:t>
            </a:r>
            <a:r>
              <a:rPr lang="en-GB" dirty="0">
                <a:latin typeface="Calibri" panose="020F0502020204030204" pitchFamily="34" charset="0"/>
                <a:ea typeface="Calibri" panose="020F0502020204030204" pitchFamily="34" charset="0"/>
                <a:cs typeface="Calibri" panose="020F0502020204030204" pitchFamily="34" charset="0"/>
              </a:rPr>
              <a:t>ice was almost impossible to stand/walk on. So, Babbage decided to crawl. He nearly gave up until, he heard a voice above him, it sounded like the professor.</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    </a:t>
            </a:r>
            <a:r>
              <a:rPr lang="en-GB" dirty="0" smtClean="0">
                <a:latin typeface="Calibri" panose="020F0502020204030204" pitchFamily="34" charset="0"/>
                <a:ea typeface="Calibri" panose="020F0502020204030204" pitchFamily="34" charset="0"/>
                <a:cs typeface="Calibri" panose="020F0502020204030204" pitchFamily="34" charset="0"/>
              </a:rPr>
              <a:t>	Was </a:t>
            </a:r>
            <a:r>
              <a:rPr lang="en-GB" dirty="0">
                <a:latin typeface="Calibri" panose="020F0502020204030204" pitchFamily="34" charset="0"/>
                <a:ea typeface="Calibri" panose="020F0502020204030204" pitchFamily="34" charset="0"/>
                <a:cs typeface="Calibri" panose="020F0502020204030204" pitchFamily="34" charset="0"/>
              </a:rPr>
              <a:t>it really Professor Orit or was he just hallucinating</a:t>
            </a:r>
            <a:r>
              <a:rPr lang="en-GB" dirty="0" smtClean="0">
                <a:latin typeface="Calibri" panose="020F0502020204030204" pitchFamily="34" charset="0"/>
                <a:ea typeface="Calibri" panose="020F0502020204030204" pitchFamily="34" charset="0"/>
                <a:cs typeface="Calibri" panose="020F0502020204030204" pitchFamily="34" charset="0"/>
              </a:rPr>
              <a:t>?</a:t>
            </a:r>
            <a:endParaRPr lang="en-GB" sz="12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11633" cy="677108"/>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Lilly’s completed story.</a:t>
            </a:r>
            <a:endParaRPr lang="en-US" sz="3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026" name="Picture 2" descr="Image preview"/>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853" y="764704"/>
            <a:ext cx="9164853" cy="580004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36296" y="0"/>
            <a:ext cx="1875337" cy="2031325"/>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21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Lilly has shown her understanding of the new president Joe Biden today.</a:t>
            </a:r>
            <a:endParaRPr lang="en-US" sz="21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0" y="-22413"/>
            <a:ext cx="7236296" cy="688041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39952" y="0"/>
            <a:ext cx="4971681" cy="5078313"/>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Lilly has converted her mixed numbers into improper fractions really well.</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27353" y="0"/>
            <a:ext cx="4088710" cy="689796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80312" y="0"/>
            <a:ext cx="1731321" cy="3970318"/>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Alex has converted these mixed numbers into improper fractions very well.</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0" y="15668"/>
            <a:ext cx="7248330" cy="614963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192"/>
            <a:ext cx="9144000" cy="1261884"/>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Rhys has researched the expeditions of these famous South Pole explorers.</a:t>
            </a:r>
            <a:endParaRPr lang="en-US" sz="3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8524" y="1340768"/>
            <a:ext cx="9107181" cy="403244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11960" y="14192"/>
            <a:ext cx="4932040" cy="3400931"/>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3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Rhys has calculated these % of amounts today.</a:t>
            </a:r>
          </a:p>
          <a:p>
            <a:pPr algn="ctr"/>
            <a:endParaRPr lang="en-US" sz="43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a:r>
              <a:rPr lang="en-US" sz="43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Well done Rhys!</a:t>
            </a:r>
            <a:endParaRPr lang="en-US" sz="43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18473" y="0"/>
            <a:ext cx="4230433" cy="687591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56176" y="0"/>
            <a:ext cx="2987824" cy="2862322"/>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Rhys’ final draft of his story ‘23 Degrees 5 Minutes’</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0" name="Picture 2"/>
          <p:cNvPicPr>
            <a:picLocks noChangeAspect="1" noChangeArrowheads="1"/>
          </p:cNvPicPr>
          <p:nvPr/>
        </p:nvPicPr>
        <p:blipFill>
          <a:blip r:embed="rId2" cstate="print"/>
          <a:srcRect/>
          <a:stretch>
            <a:fillRect/>
          </a:stretch>
        </p:blipFill>
        <p:spPr bwMode="auto">
          <a:xfrm>
            <a:off x="-1" y="1"/>
            <a:ext cx="6041263" cy="68580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4192"/>
            <a:ext cx="9144000" cy="1015663"/>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Rhys has read the biography of Joe Biden to learn more about his life to answer the questions about him.</a:t>
            </a:r>
            <a:endParaRPr lang="en-US" sz="3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0" y="1062112"/>
            <a:ext cx="9144000" cy="508421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39952" y="14192"/>
            <a:ext cx="5004048" cy="2923877"/>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Cameron has calculated these % of amounts very well today.</a:t>
            </a:r>
            <a:endParaRPr lang="en-US" sz="4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3" cstate="print"/>
          <a:stretch>
            <a:fillRect/>
          </a:stretch>
        </p:blipFill>
        <p:spPr>
          <a:xfrm>
            <a:off x="6004" y="604"/>
            <a:ext cx="4061939" cy="693999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020271" y="0"/>
            <a:ext cx="2239617" cy="5478423"/>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Cameron has read the biography of Joe Biden well to locate these facts about his life.</a:t>
            </a:r>
            <a:endParaRPr lang="en-US" sz="3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15062" y="-20743"/>
            <a:ext cx="6954786"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9999" y="-99392"/>
            <a:ext cx="9128303" cy="6957393"/>
          </a:xfrm>
          <a:prstGeom prst="rect">
            <a:avLst/>
          </a:prstGeom>
        </p:spPr>
      </p:pic>
      <p:sp>
        <p:nvSpPr>
          <p:cNvPr id="4" name="Rectangle 3"/>
          <p:cNvSpPr/>
          <p:nvPr/>
        </p:nvSpPr>
        <p:spPr>
          <a:xfrm>
            <a:off x="-19998" y="29662"/>
            <a:ext cx="9128302" cy="1138773"/>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Holly H </a:t>
            </a:r>
            <a:r>
              <a:rPr lang="en-US" sz="3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has been researching the expeditions of some of the most famous explorers.</a:t>
            </a:r>
            <a:endParaRPr lang="en-US" sz="3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51920" y="29662"/>
            <a:ext cx="5256383" cy="1138773"/>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Holly H has been calculating these % of amounts.</a:t>
            </a:r>
            <a:endParaRPr lang="en-US" sz="3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3851921" y="1268760"/>
            <a:ext cx="5292079" cy="5118569"/>
          </a:xfrm>
          <a:prstGeom prst="rect">
            <a:avLst/>
          </a:prstGeom>
        </p:spPr>
      </p:pic>
      <p:pic>
        <p:nvPicPr>
          <p:cNvPr id="3" name="Picture 2"/>
          <p:cNvPicPr>
            <a:picLocks noChangeAspect="1"/>
          </p:cNvPicPr>
          <p:nvPr/>
        </p:nvPicPr>
        <p:blipFill>
          <a:blip r:embed="rId3" cstate="print"/>
          <a:stretch>
            <a:fillRect/>
          </a:stretch>
        </p:blipFill>
        <p:spPr>
          <a:xfrm>
            <a:off x="0" y="17655"/>
            <a:ext cx="3779912" cy="684613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48064" y="29662"/>
            <a:ext cx="3960239" cy="2308324"/>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Rhys is making his own home-made sausage rolls for lunch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0" y="0"/>
            <a:ext cx="5024366" cy="6858000"/>
          </a:xfrm>
          <a:prstGeom prst="rect">
            <a:avLst/>
          </a:prstGeom>
        </p:spPr>
      </p:pic>
      <p:pic>
        <p:nvPicPr>
          <p:cNvPr id="3" name="Picture 2"/>
          <p:cNvPicPr>
            <a:picLocks noChangeAspect="1"/>
          </p:cNvPicPr>
          <p:nvPr/>
        </p:nvPicPr>
        <p:blipFill>
          <a:blip r:embed="rId3" cstate="print"/>
          <a:stretch>
            <a:fillRect/>
          </a:stretch>
        </p:blipFill>
        <p:spPr>
          <a:xfrm>
            <a:off x="5153573" y="2636912"/>
            <a:ext cx="3990427" cy="4221088"/>
          </a:xfrm>
          <a:prstGeom prst="rect">
            <a:avLst/>
          </a:prstGeom>
        </p:spPr>
      </p:pic>
    </p:spTree>
    <p:extLst>
      <p:ext uri="{BB962C8B-B14F-4D97-AF65-F5344CB8AC3E}">
        <p14:creationId xmlns:p14="http://schemas.microsoft.com/office/powerpoint/2010/main" xmlns="" val="1231592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68144" y="29662"/>
            <a:ext cx="3240159" cy="2862322"/>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Holly H is pleased with the outcome in her reading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0" y="27543"/>
            <a:ext cx="5724128" cy="6863528"/>
          </a:xfrm>
          <a:prstGeom prst="rect">
            <a:avLst/>
          </a:prstGeom>
        </p:spPr>
      </p:pic>
    </p:spTree>
    <p:extLst>
      <p:ext uri="{BB962C8B-B14F-4D97-AF65-F5344CB8AC3E}">
        <p14:creationId xmlns:p14="http://schemas.microsoft.com/office/powerpoint/2010/main" xmlns="" val="1231592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68400" y="29662"/>
            <a:ext cx="4839903" cy="1938992"/>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After working hard, Esme found time to have fun in the snow.</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0" y="29662"/>
            <a:ext cx="4152598" cy="6947648"/>
          </a:xfrm>
          <a:prstGeom prst="rect">
            <a:avLst/>
          </a:prstGeom>
        </p:spPr>
      </p:pic>
      <p:pic>
        <p:nvPicPr>
          <p:cNvPr id="3" name="Picture 2"/>
          <p:cNvPicPr>
            <a:picLocks noChangeAspect="1"/>
          </p:cNvPicPr>
          <p:nvPr/>
        </p:nvPicPr>
        <p:blipFill>
          <a:blip r:embed="rId3" cstate="print"/>
          <a:stretch>
            <a:fillRect/>
          </a:stretch>
        </p:blipFill>
        <p:spPr>
          <a:xfrm>
            <a:off x="4268400" y="2060848"/>
            <a:ext cx="4875600" cy="4819639"/>
          </a:xfrm>
          <a:prstGeom prst="rect">
            <a:avLst/>
          </a:prstGeom>
        </p:spPr>
      </p:pic>
    </p:spTree>
    <p:extLst>
      <p:ext uri="{BB962C8B-B14F-4D97-AF65-F5344CB8AC3E}">
        <p14:creationId xmlns:p14="http://schemas.microsoft.com/office/powerpoint/2010/main" xmlns="" val="1231592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9662"/>
            <a:ext cx="9108303" cy="523220"/>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Esme has been learning about the South Pole expeditions</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rot="16200000">
            <a:off x="1521688" y="-945249"/>
            <a:ext cx="6064038" cy="9107413"/>
          </a:xfrm>
          <a:prstGeom prst="rect">
            <a:avLst/>
          </a:prstGeom>
        </p:spPr>
      </p:pic>
    </p:spTree>
    <p:extLst>
      <p:ext uri="{BB962C8B-B14F-4D97-AF65-F5344CB8AC3E}">
        <p14:creationId xmlns:p14="http://schemas.microsoft.com/office/powerpoint/2010/main" xmlns="" val="1231592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444208" y="29662"/>
            <a:ext cx="2664095" cy="3016210"/>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Esme has been reading the biography of Joe Biden</a:t>
            </a:r>
            <a:endParaRPr lang="en-US" sz="3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5291" y="29662"/>
            <a:ext cx="6389373" cy="6828338"/>
          </a:xfrm>
          <a:prstGeom prst="rect">
            <a:avLst/>
          </a:prstGeom>
        </p:spPr>
      </p:pic>
    </p:spTree>
    <p:extLst>
      <p:ext uri="{BB962C8B-B14F-4D97-AF65-F5344CB8AC3E}">
        <p14:creationId xmlns:p14="http://schemas.microsoft.com/office/powerpoint/2010/main" xmlns="" val="1231592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36096" y="0"/>
            <a:ext cx="3707904" cy="4031873"/>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6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Zoe has been loving the snow.</a:t>
            </a:r>
            <a:endParaRPr lang="en-US" sz="6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4" name="Picture 2"/>
          <p:cNvPicPr>
            <a:picLocks noChangeAspect="1" noChangeArrowheads="1"/>
          </p:cNvPicPr>
          <p:nvPr/>
        </p:nvPicPr>
        <p:blipFill>
          <a:blip r:embed="rId3" cstate="print"/>
          <a:srcRect/>
          <a:stretch>
            <a:fillRect/>
          </a:stretch>
        </p:blipFill>
        <p:spPr bwMode="auto">
          <a:xfrm>
            <a:off x="-1" y="0"/>
            <a:ext cx="5398661" cy="68580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52120" y="29662"/>
            <a:ext cx="3456183" cy="2308324"/>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Esme has been learning about polar bears in her reading.</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0" y="0"/>
            <a:ext cx="5567198" cy="6858000"/>
          </a:xfrm>
          <a:prstGeom prst="rect">
            <a:avLst/>
          </a:prstGeom>
        </p:spPr>
      </p:pic>
    </p:spTree>
    <p:extLst>
      <p:ext uri="{BB962C8B-B14F-4D97-AF65-F5344CB8AC3E}">
        <p14:creationId xmlns:p14="http://schemas.microsoft.com/office/powerpoint/2010/main" xmlns="" val="1231592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29662"/>
            <a:ext cx="4168350" cy="1246495"/>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2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Esme has converted her mixed fractions into improper fractions today.</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0" y="1484783"/>
            <a:ext cx="4168350" cy="5388527"/>
          </a:xfrm>
          <a:prstGeom prst="rect">
            <a:avLst/>
          </a:prstGeom>
        </p:spPr>
      </p:pic>
      <p:pic>
        <p:nvPicPr>
          <p:cNvPr id="3" name="Picture 2"/>
          <p:cNvPicPr>
            <a:picLocks noChangeAspect="1"/>
          </p:cNvPicPr>
          <p:nvPr/>
        </p:nvPicPr>
        <p:blipFill>
          <a:blip r:embed="rId3" cstate="print"/>
          <a:stretch>
            <a:fillRect/>
          </a:stretch>
        </p:blipFill>
        <p:spPr>
          <a:xfrm>
            <a:off x="4348452" y="1484784"/>
            <a:ext cx="4798779" cy="5388528"/>
          </a:xfrm>
          <a:prstGeom prst="rect">
            <a:avLst/>
          </a:prstGeom>
        </p:spPr>
      </p:pic>
      <p:sp>
        <p:nvSpPr>
          <p:cNvPr id="5" name="Rectangle 4"/>
          <p:cNvSpPr/>
          <p:nvPr/>
        </p:nvSpPr>
        <p:spPr>
          <a:xfrm>
            <a:off x="4348452" y="29662"/>
            <a:ext cx="4795548" cy="1246495"/>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2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Esme has completed her </a:t>
            </a:r>
            <a:r>
              <a:rPr lang="en-US" sz="25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maths</a:t>
            </a:r>
            <a:r>
              <a:rPr lang="en-US" sz="2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homework, recognizing equivalent fractions</a:t>
            </a:r>
            <a:endParaRPr lang="en-US" sz="2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xmlns="" val="1231592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8" y="25439"/>
            <a:ext cx="9096999" cy="2215991"/>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Cameron has gathered information about the expeditions of these famous South Pole explorers.</a:t>
            </a:r>
            <a:endParaRPr lang="en-US" sz="4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5649" y="2348880"/>
            <a:ext cx="9096999" cy="4221088"/>
          </a:xfrm>
          <a:prstGeom prst="rect">
            <a:avLst/>
          </a:prstGeom>
        </p:spPr>
      </p:pic>
    </p:spTree>
    <p:extLst>
      <p:ext uri="{BB962C8B-B14F-4D97-AF65-F5344CB8AC3E}">
        <p14:creationId xmlns:p14="http://schemas.microsoft.com/office/powerpoint/2010/main" xmlns="" val="1231592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32240" y="29662"/>
            <a:ext cx="2331330" cy="4401205"/>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Alex has studied the biography of Joe Biden carefully.</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11118" y="29662"/>
            <a:ext cx="6656915" cy="6828338"/>
          </a:xfrm>
          <a:prstGeom prst="rect">
            <a:avLst/>
          </a:prstGeom>
        </p:spPr>
      </p:pic>
    </p:spTree>
    <p:extLst>
      <p:ext uri="{BB962C8B-B14F-4D97-AF65-F5344CB8AC3E}">
        <p14:creationId xmlns:p14="http://schemas.microsoft.com/office/powerpoint/2010/main" xmlns="" val="2390410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67945" y="29413"/>
            <a:ext cx="5076056" cy="3662541"/>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5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a:t>
            </a:r>
            <a:r>
              <a:rPr lang="en-US" sz="5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ophie found some spare time to build a snowman.</a:t>
            </a:r>
            <a:endParaRPr lang="en-US" sz="5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18828" y="29413"/>
            <a:ext cx="3977107" cy="6858250"/>
          </a:xfrm>
          <a:prstGeom prst="rect">
            <a:avLst/>
          </a:prstGeom>
        </p:spPr>
      </p:pic>
    </p:spTree>
    <p:extLst>
      <p:ext uri="{BB962C8B-B14F-4D97-AF65-F5344CB8AC3E}">
        <p14:creationId xmlns:p14="http://schemas.microsoft.com/office/powerpoint/2010/main" xmlns="" val="3578568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3999" cy="1077218"/>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Sophie Collins gathered and shared her information about the South Pole explorers.</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31196" y="1223006"/>
            <a:ext cx="9175195" cy="5634994"/>
          </a:xfrm>
          <a:prstGeom prst="rect">
            <a:avLst/>
          </a:prstGeom>
        </p:spPr>
      </p:pic>
    </p:spTree>
    <p:extLst>
      <p:ext uri="{BB962C8B-B14F-4D97-AF65-F5344CB8AC3E}">
        <p14:creationId xmlns:p14="http://schemas.microsoft.com/office/powerpoint/2010/main" xmlns="" val="1234208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1852"/>
            <a:ext cx="5364089" cy="4524315"/>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Sophie Collins has calculated the % of these amounts correctly.</a:t>
            </a:r>
          </a:p>
          <a:p>
            <a:pPr algn="ctr"/>
            <a:endParaRPr lang="en-U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a:r>
              <a:rPr lang="en-U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Well done Sophie!</a:t>
            </a:r>
            <a:endParaRPr lang="en-U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2" cstate="print"/>
          <a:stretch>
            <a:fillRect/>
          </a:stretch>
        </p:blipFill>
        <p:spPr>
          <a:xfrm>
            <a:off x="5503948" y="0"/>
            <a:ext cx="3663462"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971950" y="10444"/>
            <a:ext cx="3172049" cy="3970318"/>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Sophie Collins has read the biography of Joe Biden to show her understanding of his life.</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1"/>
          <p:cNvPicPr>
            <a:picLocks noChangeAspect="1"/>
          </p:cNvPicPr>
          <p:nvPr/>
        </p:nvPicPr>
        <p:blipFill>
          <a:blip r:embed="rId3" cstate="print"/>
          <a:stretch>
            <a:fillRect/>
          </a:stretch>
        </p:blipFill>
        <p:spPr>
          <a:xfrm>
            <a:off x="27886" y="20246"/>
            <a:ext cx="5944065" cy="683775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5078.JPG"/>
          <p:cNvPicPr>
            <a:picLocks noChangeAspect="1"/>
          </p:cNvPicPr>
          <p:nvPr/>
        </p:nvPicPr>
        <p:blipFill>
          <a:blip r:embed="rId2" cstate="print"/>
          <a:stretch>
            <a:fillRect/>
          </a:stretch>
        </p:blipFill>
        <p:spPr>
          <a:xfrm>
            <a:off x="0" y="1"/>
            <a:ext cx="9162892" cy="6843888"/>
          </a:xfrm>
          <a:prstGeom prst="rect">
            <a:avLst/>
          </a:prstGeom>
        </p:spPr>
      </p:pic>
      <p:sp>
        <p:nvSpPr>
          <p:cNvPr id="6" name="Rectangle 5"/>
          <p:cNvSpPr/>
          <p:nvPr/>
        </p:nvSpPr>
        <p:spPr>
          <a:xfrm>
            <a:off x="0" y="5780782"/>
            <a:ext cx="9108303" cy="1077218"/>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Heidi’s beautifully presented information about the South Pole explorers</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077.JPG"/>
          <p:cNvPicPr>
            <a:picLocks noChangeAspect="1"/>
          </p:cNvPicPr>
          <p:nvPr/>
        </p:nvPicPr>
        <p:blipFill>
          <a:blip r:embed="rId2" cstate="print"/>
          <a:stretch>
            <a:fillRect/>
          </a:stretch>
        </p:blipFill>
        <p:spPr>
          <a:xfrm>
            <a:off x="-1" y="1"/>
            <a:ext cx="9162891" cy="6843888"/>
          </a:xfrm>
          <a:prstGeom prst="rect">
            <a:avLst/>
          </a:prstGeom>
        </p:spPr>
      </p:pic>
      <p:sp>
        <p:nvSpPr>
          <p:cNvPr id="5" name="Rectangle 4"/>
          <p:cNvSpPr/>
          <p:nvPr/>
        </p:nvSpPr>
        <p:spPr>
          <a:xfrm>
            <a:off x="0" y="5842337"/>
            <a:ext cx="9144000" cy="1015663"/>
          </a:xfrm>
          <a:prstGeom prst="rect">
            <a:avLst/>
          </a:prstGeom>
          <a:solidFill>
            <a:srgbClr val="FFC000"/>
          </a:solidFill>
          <a:ln w="57150">
            <a:solidFill>
              <a:schemeClr val="tx1"/>
            </a:solidFill>
          </a:ln>
        </p:spPr>
        <p:txBody>
          <a:bodyPr wrap="square" lIns="91440" tIns="45720" rIns="91440" bIns="45720">
            <a:spAutoFit/>
          </a:bodyPr>
          <a:lstStyle/>
          <a:p>
            <a:pPr algn="ctr"/>
            <a:r>
              <a:rPr lang="en-GB" sz="3000" b="1" dirty="0" smtClean="0">
                <a:ln w="17780" cmpd="sng">
                  <a:solidFill>
                    <a:srgbClr val="FFFFFF"/>
                  </a:solidFill>
                  <a:prstDash val="solid"/>
                  <a:miter lim="800000"/>
                </a:ln>
                <a:solidFill>
                  <a:schemeClr val="bg1"/>
                </a:solidFill>
                <a:effectLst>
                  <a:outerShdw blurRad="50800" algn="tl" rotWithShape="0">
                    <a:srgbClr val="000000"/>
                  </a:outerShdw>
                </a:effectLst>
              </a:rPr>
              <a:t>Cass has made effective notes about the South Pole explorers so that he can organise them correctly.</a:t>
            </a:r>
            <a:endParaRPr lang="en-GB" sz="3000" b="1" dirty="0" smtClean="0">
              <a:ln w="17780" cmpd="sng">
                <a:solidFill>
                  <a:srgbClr val="FFFFFF"/>
                </a:solidFill>
                <a:prstDash val="solid"/>
                <a:miter lim="800000"/>
              </a:ln>
              <a:solidFill>
                <a:schemeClr val="bg1"/>
              </a:solidFill>
              <a:effectLst>
                <a:outerShdw blurRad="50800" algn="tl" rotWithShape="0">
                  <a:srgbClr val="000000"/>
                </a:out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attachments.office.net/owa/hughes.g%40myddle.shropshire.sch.uk/service.svc/s/GetAttachmentThumbnail?id=AAMkAGE2YTFhZDQ2LTEyMGItNGNlMC1hY2ZmLWJjZDE3MmJmYjQyYgBGAAAAAAD4HmlURsSOQauM0b%2Bu8LwwBwBa6rqxQMlbTp6UUP8q1IqdAAAAAAEMAABa6rqxQMlbTp6UUP8q1IqdAANIsa%2B3AAABEgAQANyiXQAEkN9KlB8q1UkNApc%3D&amp;thumbnailType=2&amp;token=eyJhbGciOiJSUzI1NiIsImtpZCI6IjMwODE3OUNFNUY0QjUyRTc4QjJEQjg5NjZCQUY0RUNDMzcyN0FFRUUiLCJ0eXAiOiJKV1QiLCJ4NXQiOiJNSUY1emw5TFV1ZUxMYmlXYTY5T3pEY25ydTQifQ.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QEhTFTGOrDMiyTUh-AWkWBMF_tzwyR3fuxL0LBWz5lmqSQQCJuHHvQ6lunRx-ok68Ry9Un7asJMDaIgDeLbagi4U7Sso-l0gi6Kz4fpyV95tXkJZYGbM1bC0NhPJrb_-NAjP_uxVfTsRIj1MxMG4yKlkZHoBT1vR9vPAjiSZoh28i5Dn15seFz1afAod8ZxL71qOstOh4iXpmfK7fNQddC9nBmV9_iW3aL6MQAg97ZB7J0fpSg5_U0QVldszCx_WDlztkOW3NjuSVDBidFPS6nEdEW5wih-89tYpWs2wW-fK6bvCzA2cZ240eeA0UwLafW_cIkq6vSn60uPrlGwI8Q&amp;X-OWA-CANARY=4LgccgNRwkKAb_wO9kL4HbBhff22sdgYBD8-Zxj2xJNaJo9reT3sEkBJa75BKZFA1HLaR2kuJtA.&amp;owa=outlook.office.com&amp;scriptVer=20201228001.03&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Image previe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https://attachments.office.net/owa/hughes.g%40myddle.shropshire.sch.uk/service.svc/s/GetAttachmentThumbnail?id=AAMkAGE2YTFhZDQ2LTEyMGItNGNlMC1hY2ZmLWJjZDE3MmJmYjQyYgBGAAAAAAD4HmlURsSOQauM0b%2Bu8LwwBwBa6rqxQMlbTp6UUP8q1IqdAAAAAAEMAABa6rqxQMlbTp6UUP8q1IqdAANIsa%2B3AAABEgAQANyiXQAEkN9KlB8q1UkNApc%3D&amp;thumbnailType=2&amp;token=eyJhbGciOiJSUzI1NiIsImtpZCI6IjMwODE3OUNFNUY0QjUyRTc4QjJEQjg5NjZCQUY0RUNDMzcyN0FFRUUiLCJ0eXAiOiJKV1QiLCJ4NXQiOiJNSUY1emw5TFV1ZUxMYmlXYTY5T3pEY25ydTQifQ.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QEhTFTGOrDMiyTUh-AWkWBMF_tzwyR3fuxL0LBWz5lmqSQQCJuHHvQ6lunRx-ok68Ry9Un7asJMDaIgDeLbagi4U7Sso-l0gi6Kz4fpyV95tXkJZYGbM1bC0NhPJrb_-NAjP_uxVfTsRIj1MxMG4yKlkZHoBT1vR9vPAjiSZoh28i5Dn15seFz1afAod8ZxL71qOstOh4iXpmfK7fNQddC9nBmV9_iW3aL6MQAg97ZB7J0fpSg5_U0QVldszCx_WDlztkOW3NjuSVDBidFPS6nEdEW5wih-89tYpWs2wW-fK6bvCzA2cZ240eeA0UwLafW_cIkq6vSn60uPrlGwI8Q&amp;X-OWA-CANARY=LwzwLD1N0UabXfVDIXOU3xCLaAS3sdgYkmPdw_iIrpAoKLFIB53YQ4KGcMIAqentNvwY8J3px-8.&amp;owa=outlook.office.com&amp;scriptVer=20201228001.03&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0" y="0"/>
            <a:ext cx="9144000" cy="1077218"/>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Ollie has learned about the life of Joe Biden today when reading his biography.</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 name="Picture 2"/>
          <p:cNvPicPr>
            <a:picLocks noChangeAspect="1" noChangeArrowheads="1"/>
          </p:cNvPicPr>
          <p:nvPr/>
        </p:nvPicPr>
        <p:blipFill>
          <a:blip r:embed="rId2" cstate="print"/>
          <a:srcRect/>
          <a:stretch>
            <a:fillRect/>
          </a:stretch>
        </p:blipFill>
        <p:spPr bwMode="auto">
          <a:xfrm>
            <a:off x="0" y="1196752"/>
            <a:ext cx="9144000" cy="4996907"/>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5076.JPG"/>
          <p:cNvPicPr>
            <a:picLocks noChangeAspect="1"/>
          </p:cNvPicPr>
          <p:nvPr/>
        </p:nvPicPr>
        <p:blipFill>
          <a:blip r:embed="rId2" cstate="print"/>
          <a:stretch>
            <a:fillRect/>
          </a:stretch>
        </p:blipFill>
        <p:spPr>
          <a:xfrm>
            <a:off x="0" y="14111"/>
            <a:ext cx="9144000" cy="6829778"/>
          </a:xfrm>
          <a:prstGeom prst="rect">
            <a:avLst/>
          </a:prstGeom>
        </p:spPr>
      </p:pic>
      <p:sp>
        <p:nvSpPr>
          <p:cNvPr id="4" name="Rectangle 3"/>
          <p:cNvSpPr/>
          <p:nvPr/>
        </p:nvSpPr>
        <p:spPr>
          <a:xfrm>
            <a:off x="0" y="5780782"/>
            <a:ext cx="9144000" cy="1077218"/>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GB"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Sophie Carr has shown how and when some of the South Pole explorers went on their expeditions.</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48064" y="0"/>
            <a:ext cx="3995936" cy="4724370"/>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GB" sz="43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Cass has read his Joe Biden biography well and scanned the text to locate these answers correctly.</a:t>
            </a:r>
            <a:endParaRPr lang="en-US" sz="43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descr="IMG_5075.JPG"/>
          <p:cNvPicPr>
            <a:picLocks noChangeAspect="1"/>
          </p:cNvPicPr>
          <p:nvPr/>
        </p:nvPicPr>
        <p:blipFill>
          <a:blip r:embed="rId2" cstate="print"/>
          <a:stretch>
            <a:fillRect/>
          </a:stretch>
        </p:blipFill>
        <p:spPr>
          <a:xfrm rot="16200000">
            <a:off x="-867833" y="867834"/>
            <a:ext cx="6857999" cy="5122332"/>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0072" y="0"/>
            <a:ext cx="3923928" cy="2862322"/>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GB" sz="36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Alfie</a:t>
            </a:r>
            <a:r>
              <a:rPr lang="en-GB"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has scanned his Joe Biden biography text to locate these answers.</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descr="IMG_5074.JPG"/>
          <p:cNvPicPr>
            <a:picLocks noChangeAspect="1"/>
          </p:cNvPicPr>
          <p:nvPr/>
        </p:nvPicPr>
        <p:blipFill>
          <a:blip r:embed="rId2" cstate="print"/>
          <a:stretch>
            <a:fillRect/>
          </a:stretch>
        </p:blipFill>
        <p:spPr>
          <a:xfrm rot="16200000">
            <a:off x="-867833" y="867832"/>
            <a:ext cx="6858001" cy="512233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5073.JPG"/>
          <p:cNvPicPr>
            <a:picLocks noChangeAspect="1"/>
          </p:cNvPicPr>
          <p:nvPr/>
        </p:nvPicPr>
        <p:blipFill>
          <a:blip r:embed="rId2" cstate="print"/>
          <a:stretch>
            <a:fillRect/>
          </a:stretch>
        </p:blipFill>
        <p:spPr>
          <a:xfrm rot="10800000">
            <a:off x="-1" y="0"/>
            <a:ext cx="9162891" cy="6843888"/>
          </a:xfrm>
          <a:prstGeom prst="rect">
            <a:avLst/>
          </a:prstGeom>
        </p:spPr>
      </p:pic>
      <p:sp>
        <p:nvSpPr>
          <p:cNvPr id="4" name="Rectangle 3"/>
          <p:cNvSpPr/>
          <p:nvPr/>
        </p:nvSpPr>
        <p:spPr>
          <a:xfrm>
            <a:off x="4499992" y="3749457"/>
            <a:ext cx="4644008" cy="3108543"/>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GB"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Amy has produced her own sentences using the suffix ‘</a:t>
            </a:r>
            <a:r>
              <a:rPr lang="en-GB" sz="28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ness</a:t>
            </a:r>
            <a:r>
              <a:rPr lang="en-GB"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to change adjectives into nouns. Then, she’s identified the different types of word class in her sentences.</a:t>
            </a:r>
            <a:endParaRPr lang="en-U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0072" y="0"/>
            <a:ext cx="3923928" cy="6740307"/>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Heidi has created her own sentences using the suffix ‘</a:t>
            </a:r>
            <a:r>
              <a:rPr lang="en-US" sz="36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ness</a:t>
            </a: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to change adjectives into nouns.</a:t>
            </a:r>
          </a:p>
          <a:p>
            <a:pPr algn="ctr"/>
            <a:endPar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Then, she has identified the different types of word class in her sentences.</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descr="IMG_5072.JPG"/>
          <p:cNvPicPr>
            <a:picLocks noChangeAspect="1"/>
          </p:cNvPicPr>
          <p:nvPr/>
        </p:nvPicPr>
        <p:blipFill>
          <a:blip r:embed="rId2" cstate="print"/>
          <a:stretch>
            <a:fillRect/>
          </a:stretch>
        </p:blipFill>
        <p:spPr>
          <a:xfrm rot="16200000">
            <a:off x="-867833" y="867833"/>
            <a:ext cx="6858000" cy="512233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20072" y="29662"/>
            <a:ext cx="3888231" cy="2862322"/>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Ollie did a ‘real life’ </a:t>
            </a:r>
            <a:r>
              <a:rPr lang="en-US" sz="36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maths</a:t>
            </a: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challenge with some ‘tuck shop’ money questions.</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descr="IMG_5071.JPG"/>
          <p:cNvPicPr>
            <a:picLocks noChangeAspect="1"/>
          </p:cNvPicPr>
          <p:nvPr/>
        </p:nvPicPr>
        <p:blipFill>
          <a:blip r:embed="rId2" cstate="print"/>
          <a:stretch>
            <a:fillRect/>
          </a:stretch>
        </p:blipFill>
        <p:spPr>
          <a:xfrm rot="16200000">
            <a:off x="-867832" y="867832"/>
            <a:ext cx="6857999" cy="5122333"/>
          </a:xfrm>
          <a:prstGeom prst="rect">
            <a:avLst/>
          </a:prstGeom>
        </p:spPr>
      </p:pic>
      <p:sp>
        <p:nvSpPr>
          <p:cNvPr id="4" name="Rectangle 3"/>
          <p:cNvSpPr/>
          <p:nvPr/>
        </p:nvSpPr>
        <p:spPr>
          <a:xfrm>
            <a:off x="5220072" y="0"/>
            <a:ext cx="3923928" cy="2862322"/>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GB"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Sophie Carr has scanned her Joe Biden biography text to locate these answers.</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xmlns="" val="1231592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20072" y="0"/>
            <a:ext cx="3923928" cy="4939814"/>
          </a:xfrm>
          <a:prstGeom prst="rect">
            <a:avLst/>
          </a:prstGeom>
          <a:solidFill>
            <a:schemeClr val="accent3">
              <a:lumMod val="40000"/>
              <a:lumOff val="60000"/>
            </a:schemeClr>
          </a:solidFill>
          <a:ln w="57150">
            <a:solidFill>
              <a:schemeClr val="tx1"/>
            </a:solidFill>
          </a:ln>
        </p:spPr>
        <p:txBody>
          <a:bodyPr wrap="square">
            <a:spAutoFit/>
          </a:bodyPr>
          <a:lstStyle/>
          <a:p>
            <a:pPr algn="ctr"/>
            <a:r>
              <a:rPr lang="en-US" sz="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Cass has converted these mixed fractions into improper fractions really well.</a:t>
            </a:r>
            <a:endParaRPr lang="en-US" sz="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descr="IMG_5070.JPG"/>
          <p:cNvPicPr>
            <a:picLocks noChangeAspect="1"/>
          </p:cNvPicPr>
          <p:nvPr/>
        </p:nvPicPr>
        <p:blipFill>
          <a:blip r:embed="rId2" cstate="print"/>
          <a:stretch>
            <a:fillRect/>
          </a:stretch>
        </p:blipFill>
        <p:spPr>
          <a:xfrm rot="16200000">
            <a:off x="-872193" y="837743"/>
            <a:ext cx="6892450" cy="514806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20072" y="0"/>
            <a:ext cx="3923928" cy="4939814"/>
          </a:xfrm>
          <a:prstGeom prst="rect">
            <a:avLst/>
          </a:prstGeom>
          <a:solidFill>
            <a:schemeClr val="accent3">
              <a:lumMod val="40000"/>
              <a:lumOff val="60000"/>
            </a:schemeClr>
          </a:solidFill>
          <a:ln w="57150">
            <a:solidFill>
              <a:schemeClr val="tx1"/>
            </a:solidFill>
          </a:ln>
        </p:spPr>
        <p:txBody>
          <a:bodyPr wrap="square">
            <a:spAutoFit/>
          </a:bodyPr>
          <a:lstStyle/>
          <a:p>
            <a:pPr algn="ctr"/>
            <a:r>
              <a:rPr lang="en-US" sz="45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Alfie</a:t>
            </a:r>
            <a:r>
              <a:rPr lang="en-US" sz="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has converted these mixed fractions into improper fractions really well.</a:t>
            </a:r>
            <a:endParaRPr lang="en-US" sz="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6" name="Picture 5" descr="IMG_5069.JPG"/>
          <p:cNvPicPr>
            <a:picLocks noChangeAspect="1"/>
          </p:cNvPicPr>
          <p:nvPr/>
        </p:nvPicPr>
        <p:blipFill>
          <a:blip r:embed="rId2" cstate="print"/>
          <a:stretch>
            <a:fillRect/>
          </a:stretch>
        </p:blipFill>
        <p:spPr>
          <a:xfrm rot="16200000">
            <a:off x="-883597" y="867832"/>
            <a:ext cx="6858000" cy="512233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5066.JPG"/>
          <p:cNvPicPr>
            <a:picLocks noChangeAspect="1"/>
          </p:cNvPicPr>
          <p:nvPr/>
        </p:nvPicPr>
        <p:blipFill>
          <a:blip r:embed="rId2" cstate="print"/>
          <a:stretch>
            <a:fillRect/>
          </a:stretch>
        </p:blipFill>
        <p:spPr>
          <a:xfrm rot="10800000">
            <a:off x="0" y="14109"/>
            <a:ext cx="9144000" cy="6829778"/>
          </a:xfrm>
          <a:prstGeom prst="rect">
            <a:avLst/>
          </a:prstGeom>
        </p:spPr>
      </p:pic>
      <p:sp>
        <p:nvSpPr>
          <p:cNvPr id="7" name="Rectangle 6"/>
          <p:cNvSpPr/>
          <p:nvPr/>
        </p:nvSpPr>
        <p:spPr>
          <a:xfrm>
            <a:off x="4499992" y="4509120"/>
            <a:ext cx="4644008" cy="2308324"/>
          </a:xfrm>
          <a:prstGeom prst="rect">
            <a:avLst/>
          </a:prstGeom>
          <a:solidFill>
            <a:schemeClr val="accent3">
              <a:lumMod val="40000"/>
              <a:lumOff val="60000"/>
            </a:schemeClr>
          </a:solidFill>
          <a:ln w="57150">
            <a:solidFill>
              <a:schemeClr val="tx1"/>
            </a:solidFill>
          </a:ln>
        </p:spPr>
        <p:txBody>
          <a:bodyPr wrap="square">
            <a:spAutoFit/>
          </a:bodyPr>
          <a:lstStyle/>
          <a:p>
            <a:pPr algn="ct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Sophie Carr </a:t>
            </a: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has converted these mixed fractions into improper fractions really well.</a:t>
            </a:r>
            <a:endPar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92080" y="0"/>
            <a:ext cx="3819553" cy="4185761"/>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Amy has calculated these % of amounts by creating her own calculations using the online 1-100 spinner.</a:t>
            </a:r>
            <a:endParaRPr lang="en-US" sz="3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Picture 2" descr="IMG_5068.JPG"/>
          <p:cNvPicPr>
            <a:picLocks noChangeAspect="1"/>
          </p:cNvPicPr>
          <p:nvPr/>
        </p:nvPicPr>
        <p:blipFill>
          <a:blip r:embed="rId2" cstate="print"/>
          <a:stretch>
            <a:fillRect/>
          </a:stretch>
        </p:blipFill>
        <p:spPr>
          <a:xfrm rot="16200000">
            <a:off x="-872193" y="837743"/>
            <a:ext cx="6892449" cy="514806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200329"/>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Ollie has been researching the expeditions of these famous polar </a:t>
            </a:r>
            <a:r>
              <a:rPr lang="en-US" sz="36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exploeres</a:t>
            </a: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0" name="Picture 2"/>
          <p:cNvPicPr>
            <a:picLocks noChangeAspect="1" noChangeArrowheads="1"/>
          </p:cNvPicPr>
          <p:nvPr/>
        </p:nvPicPr>
        <p:blipFill>
          <a:blip r:embed="rId2" cstate="print"/>
          <a:srcRect/>
          <a:stretch>
            <a:fillRect/>
          </a:stretch>
        </p:blipFill>
        <p:spPr bwMode="auto">
          <a:xfrm rot="5400000">
            <a:off x="1542815" y="-743185"/>
            <a:ext cx="6058370" cy="9144000"/>
          </a:xfrm>
          <a:prstGeom prst="rect">
            <a:avLst/>
          </a:prstGeom>
          <a:noFill/>
          <a:ln w="9525">
            <a:noFill/>
            <a:miter lim="800000"/>
            <a:headEnd/>
            <a:tailEnd/>
          </a:ln>
        </p:spPr>
      </p:pic>
      <p:sp>
        <p:nvSpPr>
          <p:cNvPr id="4" name="Rectangle 3"/>
          <p:cNvSpPr/>
          <p:nvPr/>
        </p:nvSpPr>
        <p:spPr>
          <a:xfrm>
            <a:off x="0" y="0"/>
            <a:ext cx="9144000" cy="1200329"/>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Ollie has been researching the expeditions of these famous polar explorers today.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92080" y="0"/>
            <a:ext cx="3819553" cy="4185761"/>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Heidi</a:t>
            </a:r>
            <a:r>
              <a:rPr lang="en-US" sz="3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has calculated these % of amounts by creating her own calculations using the online 1-100 spinner.</a:t>
            </a:r>
            <a:endParaRPr lang="en-US" sz="3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9" name="Picture 8" descr="IMG_5067.JPG"/>
          <p:cNvPicPr>
            <a:picLocks noChangeAspect="1"/>
          </p:cNvPicPr>
          <p:nvPr/>
        </p:nvPicPr>
        <p:blipFill>
          <a:blip r:embed="rId2" cstate="print"/>
          <a:stretch>
            <a:fillRect/>
          </a:stretch>
        </p:blipFill>
        <p:spPr>
          <a:xfrm rot="16200000">
            <a:off x="-867832" y="867832"/>
            <a:ext cx="6857999" cy="5122333"/>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48064" y="0"/>
            <a:ext cx="3963569" cy="4247317"/>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Isobel answered 6 out of 8 correctly.</a:t>
            </a:r>
          </a:p>
          <a:p>
            <a:pPr algn="ctr"/>
            <a:endParaRPr lang="en-US" sz="45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ctr"/>
            <a:r>
              <a:rPr lang="en-US" sz="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What % is that Isobel?</a:t>
            </a:r>
            <a:endParaRPr lang="en-US" sz="4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7" name="Picture 6" descr="IMG_5065.JPG"/>
          <p:cNvPicPr>
            <a:picLocks noChangeAspect="1"/>
          </p:cNvPicPr>
          <p:nvPr/>
        </p:nvPicPr>
        <p:blipFill>
          <a:blip r:embed="rId2" cstate="print"/>
          <a:stretch>
            <a:fillRect/>
          </a:stretch>
        </p:blipFill>
        <p:spPr>
          <a:xfrm rot="16200000">
            <a:off x="-890970" y="890971"/>
            <a:ext cx="6857999" cy="5076058"/>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0" y="325442"/>
            <a:ext cx="9144000" cy="65325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pPr>
            <a:r>
              <a:rPr kumimoji="0" lang="en-GB" sz="1550" b="1" i="0" u="sng"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23 Degrees 5 Minutes</a:t>
            </a:r>
          </a:p>
          <a:p>
            <a:pPr marL="0" marR="0" lvl="0" indent="457200" algn="ctr" defTabSz="914400" rtl="0" eaLnBrk="1" fontAlgn="base" latinLnBrk="0" hangingPunct="1">
              <a:lnSpc>
                <a:spcPct val="100000"/>
              </a:lnSpc>
              <a:spcBef>
                <a:spcPct val="0"/>
              </a:spcBef>
              <a:spcAft>
                <a:spcPct val="0"/>
              </a:spcAft>
              <a:buClrTx/>
              <a:buSzTx/>
              <a:buFontTx/>
              <a:buNone/>
              <a:tabLst/>
            </a:pPr>
            <a:endParaRPr kumimoji="0" lang="en-US" sz="155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After months of preparations the long awaited day had finally arrived. I was embarking on a treacherous expedition to find my dear old friend, Professor </a:t>
            </a:r>
            <a:r>
              <a:rPr kumimoji="0" lang="en-GB" sz="1550" b="0" i="0" u="none" strike="noStrike" cap="none" normalizeH="0" baseline="0" dirty="0" err="1" smtClean="0">
                <a:ln>
                  <a:noFill/>
                </a:ln>
                <a:solidFill>
                  <a:schemeClr val="tx1"/>
                </a:solidFill>
                <a:effectLst/>
                <a:latin typeface="Lucida Handwriting" pitchFamily="66" charset="0"/>
                <a:ea typeface="Times New Roman" pitchFamily="18" charset="0"/>
                <a:cs typeface="Times New Roman" pitchFamily="18" charset="0"/>
              </a:rPr>
              <a:t>Orid</a:t>
            </a: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 Standing on the eerily quiet dock, anticipation and nerves filled my veins, pumping around my body sending thoughts that flooded my mind.</a:t>
            </a:r>
            <a:endParaRPr kumimoji="0" lang="en-US" sz="155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5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Have I got everything?</a:t>
            </a:r>
            <a:r>
              <a:rPr kumimoji="0" lang="en-GB" sz="15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endParaRPr kumimoji="0" lang="en-US" sz="155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5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What if I don</a:t>
            </a:r>
            <a:r>
              <a:rPr kumimoji="0" lang="en-GB" sz="15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t survive?</a:t>
            </a:r>
            <a:r>
              <a:rPr kumimoji="0" lang="en-GB" sz="15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endParaRPr kumimoji="0" lang="en-US" sz="155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5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Am I even </a:t>
            </a:r>
            <a:r>
              <a:rPr kumimoji="0" lang="en-GB" sz="1550" b="0" i="0" u="none" strike="noStrike" cap="none" normalizeH="0" baseline="0" dirty="0" err="1" smtClean="0">
                <a:ln>
                  <a:noFill/>
                </a:ln>
                <a:solidFill>
                  <a:schemeClr val="tx1"/>
                </a:solidFill>
                <a:effectLst/>
                <a:latin typeface="Lucida Handwriting" pitchFamily="66" charset="0"/>
                <a:ea typeface="Times New Roman" pitchFamily="18" charset="0"/>
                <a:cs typeface="Times New Roman" pitchFamily="18" charset="0"/>
              </a:rPr>
              <a:t>gonna</a:t>
            </a: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 find the old chap?</a:t>
            </a:r>
            <a:r>
              <a:rPr kumimoji="0" lang="en-GB" sz="15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endParaRPr kumimoji="0" lang="en-US" sz="155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The crashing noise of the sea hitting the rocks snapped me back to reality, the boat was about to dock. I jumped on board eager to get going, but I couldn</a:t>
            </a:r>
            <a:r>
              <a:rPr kumimoji="0" lang="en-GB" sz="15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t help but notice the ship seemed a bit older than I would</a:t>
            </a:r>
            <a:r>
              <a:rPr kumimoji="0" lang="en-GB" sz="15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ve liked; rusty metal, frayed rope and split ancient planks of wood, which creaked with every step I made. This was clearly going to be an interesting journey.	</a:t>
            </a:r>
            <a:endParaRPr kumimoji="0" lang="en-US" sz="155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As each day led into the other I became intimately familiar with every nook and cranny of my temporary home. The stains on the wall, if you looked at them for long enough you could start to see patterns.</a:t>
            </a:r>
            <a:endParaRPr kumimoji="0" lang="en-US" sz="155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The journey was long and hard and definitely one that I wouldn</a:t>
            </a:r>
            <a:r>
              <a:rPr kumimoji="0" lang="en-GB" sz="15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t be in a hurry to repeat. Sea sickness had really zapped me of energy. Eventually with a monumental sigh of relief I could see land and ice, lots of it, big chunks that pummelled every inch of the boat.  I briefly wondered if the dated ship would withstand such abuse. It did and it wasn</a:t>
            </a:r>
            <a:r>
              <a:rPr kumimoji="0" lang="en-GB" sz="15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t much later we set ashore.</a:t>
            </a: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Stepping onto the crunchy, thick snow I exhaled a deep breath and let my eyes wonder to scan my surroundings. It was cold, bitterly cold, a cold I had never experienced before, a cold that takes your breath away and penetrates deep into your bones. There was nothing much to be seen other than snow- a big fluffy duvet far as the eyes could see. </a:t>
            </a:r>
            <a:endParaRPr kumimoji="0" lang="en-GB" sz="155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0" y="0"/>
            <a:ext cx="9144000" cy="630942"/>
          </a:xfrm>
          <a:prstGeom prst="rect">
            <a:avLst/>
          </a:prstGeom>
          <a:solidFill>
            <a:schemeClr val="accent3">
              <a:lumMod val="40000"/>
              <a:lumOff val="60000"/>
            </a:schemeClr>
          </a:solidFill>
          <a:ln w="57150">
            <a:solidFill>
              <a:schemeClr val="tx1"/>
            </a:solidFill>
          </a:ln>
        </p:spPr>
        <p:txBody>
          <a:bodyPr wrap="square">
            <a:spAutoFit/>
          </a:bodyPr>
          <a:lstStyle/>
          <a:p>
            <a:pPr algn="ctr"/>
            <a:r>
              <a:rPr lang="en-US" sz="3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Nelly has completed the final draft of her story.</a:t>
            </a:r>
            <a:endParaRPr lang="en-US" sz="3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30942"/>
          </a:xfrm>
          <a:prstGeom prst="rect">
            <a:avLst/>
          </a:prstGeom>
          <a:solidFill>
            <a:schemeClr val="accent3">
              <a:lumMod val="40000"/>
              <a:lumOff val="60000"/>
            </a:schemeClr>
          </a:solidFill>
          <a:ln w="57150">
            <a:solidFill>
              <a:schemeClr val="tx1"/>
            </a:solidFill>
          </a:ln>
        </p:spPr>
        <p:txBody>
          <a:bodyPr wrap="square">
            <a:spAutoFit/>
          </a:bodyPr>
          <a:lstStyle/>
          <a:p>
            <a:pPr algn="ctr"/>
            <a:r>
              <a:rPr lang="en-US" sz="3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Nelly has completed the final draft of her story.</a:t>
            </a:r>
            <a:endParaRPr lang="en-US" sz="3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5777" name="Rectangle 1"/>
          <p:cNvSpPr>
            <a:spLocks noChangeArrowheads="1"/>
          </p:cNvSpPr>
          <p:nvPr/>
        </p:nvSpPr>
        <p:spPr bwMode="auto">
          <a:xfrm>
            <a:off x="0" y="692696"/>
            <a:ext cx="9144000" cy="58169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Wait! I could see something in the distance. It looked vaguely like a polar bear but was extremely difficult to be sure. Nevertheless it was time to get moving, I had a purpose with no time to waste. I threw my bag on my back and set off in the direction of my map, glaring ahead. I was desperate to see something, anything that would let me know I was going in the right direction. The wind was really getting strong, picking up the snow and swirling it around making visibility near on impossible. I persevered, I wasn</a:t>
            </a:r>
            <a:r>
              <a:rPr kumimoji="0" lang="en-GB" sz="15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t going to be beaten, I</a:t>
            </a:r>
            <a:r>
              <a:rPr kumimoji="0" lang="en-GB" sz="15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d come too far. Pushing through the freezing snow, I lost all sense of time. I fought hard to keep going, my mind beginning to drift.</a:t>
            </a:r>
            <a:endParaRPr kumimoji="0" lang="en-US" sz="155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5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This is hopeless.</a:t>
            </a:r>
            <a:r>
              <a:rPr kumimoji="0" lang="en-GB" sz="15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endParaRPr kumimoji="0" lang="en-US" sz="155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The weather took a terrifying turn for the worst. Baltic blizzard conditions gripped hold of me and wouldn</a:t>
            </a:r>
            <a:r>
              <a:rPr kumimoji="0" lang="en-GB" sz="15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t let go, swirling all around me, pulling me down, down, down I fell, hitting the snow, exhaustion had taken over every tiny muscle of my body, pushing me down deeper into the snow, which covered me like a blanket. I lay frozen, delirious and gripped by fear.</a:t>
            </a:r>
            <a:endParaRPr kumimoji="0" lang="en-US" sz="155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5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Is this it?</a:t>
            </a:r>
            <a:r>
              <a:rPr kumimoji="0" lang="en-GB" sz="15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endParaRPr kumimoji="0" lang="en-US" sz="155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5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Am I </a:t>
            </a:r>
            <a:r>
              <a:rPr kumimoji="0" lang="en-GB" sz="1550" b="0" i="0" u="none" strike="noStrike" cap="none" normalizeH="0" baseline="0" dirty="0" err="1" smtClean="0">
                <a:ln>
                  <a:noFill/>
                </a:ln>
                <a:solidFill>
                  <a:schemeClr val="tx1"/>
                </a:solidFill>
                <a:effectLst/>
                <a:latin typeface="Lucida Handwriting" pitchFamily="66" charset="0"/>
                <a:ea typeface="Times New Roman" pitchFamily="18" charset="0"/>
                <a:cs typeface="Times New Roman" pitchFamily="18" charset="0"/>
              </a:rPr>
              <a:t>gonna</a:t>
            </a: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 die in the desolate place all alone?</a:t>
            </a:r>
            <a:r>
              <a:rPr kumimoji="0" lang="en-GB" sz="15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 </a:t>
            </a:r>
            <a:endParaRPr kumimoji="0" lang="en-US" sz="155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Curling up into a ball I was overcome by emotions, my eyes stinging I was so tired but I was desperate to stay awake, I just had to keep my eyes open. Suddenly, my eyes shot open. Something had startled me. I fought with all my might to focus, my eyes stopping on a hazy figure looking down at me. I frantically rubbed my eyes doing my utmost to visualise what was in front of me.</a:t>
            </a:r>
            <a:endParaRPr kumimoji="0" lang="en-US" sz="155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GB" sz="15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GB" sz="1550" b="0" i="0" u="none" strike="noStrike" cap="none" normalizeH="0" baseline="0" dirty="0" smtClean="0">
                <a:ln>
                  <a:noFill/>
                </a:ln>
                <a:solidFill>
                  <a:schemeClr val="tx1"/>
                </a:solidFill>
                <a:effectLst/>
                <a:latin typeface="Lucida Handwriting" pitchFamily="66" charset="0"/>
                <a:ea typeface="Times New Roman" pitchFamily="18" charset="0"/>
                <a:cs typeface="Times New Roman" pitchFamily="18" charset="0"/>
              </a:rPr>
              <a:t>Could it be?</a:t>
            </a:r>
            <a:r>
              <a:rPr kumimoji="0" lang="en-GB" sz="15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endParaRPr kumimoji="0" lang="en-GB" sz="155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umbnail_IMG_7583.jpg"/>
          <p:cNvPicPr>
            <a:picLocks noChangeAspect="1"/>
          </p:cNvPicPr>
          <p:nvPr/>
        </p:nvPicPr>
        <p:blipFill>
          <a:blip r:embed="rId2" cstate="print"/>
          <a:stretch>
            <a:fillRect/>
          </a:stretch>
        </p:blipFill>
        <p:spPr>
          <a:xfrm>
            <a:off x="0" y="0"/>
            <a:ext cx="8424415" cy="6858000"/>
          </a:xfrm>
          <a:prstGeom prst="rect">
            <a:avLst/>
          </a:prstGeom>
        </p:spPr>
      </p:pic>
      <p:sp>
        <p:nvSpPr>
          <p:cNvPr id="3" name="Rectangle 2"/>
          <p:cNvSpPr/>
          <p:nvPr/>
        </p:nvSpPr>
        <p:spPr>
          <a:xfrm>
            <a:off x="0" y="5780782"/>
            <a:ext cx="9144000" cy="1077218"/>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GB"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Sam has shown how and when some of the South Pole explorers went on their expeditions.</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umbnail_IMG_7584.jpg"/>
          <p:cNvPicPr>
            <a:picLocks noChangeAspect="1"/>
          </p:cNvPicPr>
          <p:nvPr/>
        </p:nvPicPr>
        <p:blipFill>
          <a:blip r:embed="rId2" cstate="print"/>
          <a:stretch>
            <a:fillRect/>
          </a:stretch>
        </p:blipFill>
        <p:spPr>
          <a:xfrm>
            <a:off x="0" y="0"/>
            <a:ext cx="5647134" cy="6858000"/>
          </a:xfrm>
          <a:prstGeom prst="rect">
            <a:avLst/>
          </a:prstGeom>
        </p:spPr>
      </p:pic>
      <p:sp>
        <p:nvSpPr>
          <p:cNvPr id="3" name="Rectangle 2"/>
          <p:cNvSpPr/>
          <p:nvPr/>
        </p:nvSpPr>
        <p:spPr>
          <a:xfrm>
            <a:off x="5652120" y="0"/>
            <a:ext cx="3491880" cy="4939814"/>
          </a:xfrm>
          <a:prstGeom prst="rect">
            <a:avLst/>
          </a:prstGeom>
          <a:solidFill>
            <a:schemeClr val="accent3">
              <a:lumMod val="40000"/>
              <a:lumOff val="60000"/>
            </a:schemeClr>
          </a:solidFill>
          <a:ln w="57150">
            <a:solidFill>
              <a:schemeClr val="tx1"/>
            </a:solidFill>
          </a:ln>
        </p:spPr>
        <p:txBody>
          <a:bodyPr wrap="square">
            <a:spAutoFit/>
          </a:bodyPr>
          <a:lstStyle/>
          <a:p>
            <a:pPr algn="ctr"/>
            <a:r>
              <a:rPr lang="en-US" sz="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Sam has converted these mixed fractions into improper fractions really well.</a:t>
            </a:r>
            <a:endParaRPr lang="en-US" sz="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umbnail_IMG_7585.jpg"/>
          <p:cNvPicPr>
            <a:picLocks noChangeAspect="1"/>
          </p:cNvPicPr>
          <p:nvPr/>
        </p:nvPicPr>
        <p:blipFill>
          <a:blip r:embed="rId2" cstate="print"/>
          <a:stretch>
            <a:fillRect/>
          </a:stretch>
        </p:blipFill>
        <p:spPr>
          <a:xfrm>
            <a:off x="0" y="0"/>
            <a:ext cx="4254103" cy="6858000"/>
          </a:xfrm>
          <a:prstGeom prst="rect">
            <a:avLst/>
          </a:prstGeom>
        </p:spPr>
      </p:pic>
      <p:sp>
        <p:nvSpPr>
          <p:cNvPr id="3" name="Rectangle 2"/>
          <p:cNvSpPr/>
          <p:nvPr/>
        </p:nvSpPr>
        <p:spPr>
          <a:xfrm>
            <a:off x="4355976" y="0"/>
            <a:ext cx="4788024" cy="4062651"/>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GB" sz="43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Sam has read his Joe Biden biography well and scanned the text to locate these answers correctly.</a:t>
            </a:r>
            <a:endParaRPr lang="en-US" sz="43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2" cstate="print"/>
          <a:srcRect/>
          <a:stretch>
            <a:fillRect/>
          </a:stretch>
        </p:blipFill>
        <p:spPr bwMode="auto">
          <a:xfrm>
            <a:off x="0" y="595670"/>
            <a:ext cx="9144000" cy="6262330"/>
          </a:xfrm>
          <a:prstGeom prst="rect">
            <a:avLst/>
          </a:prstGeom>
          <a:noFill/>
          <a:ln w="9525">
            <a:noFill/>
            <a:miter lim="800000"/>
            <a:headEnd/>
            <a:tailEnd/>
          </a:ln>
        </p:spPr>
      </p:pic>
      <p:sp>
        <p:nvSpPr>
          <p:cNvPr id="3" name="Rectangle 2"/>
          <p:cNvSpPr/>
          <p:nvPr/>
        </p:nvSpPr>
        <p:spPr>
          <a:xfrm>
            <a:off x="0" y="0"/>
            <a:ext cx="9144000" cy="584775"/>
          </a:xfrm>
          <a:prstGeom prst="rect">
            <a:avLst/>
          </a:prstGeom>
          <a:solidFill>
            <a:schemeClr val="tx1"/>
          </a:solidFill>
          <a:ln w="57150">
            <a:solidFill>
              <a:schemeClr val="tx1"/>
            </a:solidFill>
          </a:ln>
        </p:spPr>
        <p:txBody>
          <a:bodyPr wrap="square" lIns="91440" tIns="45720" rIns="91440" bIns="45720">
            <a:spAutoFit/>
          </a:bodyPr>
          <a:lstStyle/>
          <a:p>
            <a:pPr algn="ctr"/>
            <a:r>
              <a:rPr lang="en-GB" sz="1600" b="1" dirty="0" smtClean="0">
                <a:ln w="17780" cmpd="sng">
                  <a:solidFill>
                    <a:srgbClr val="FFFFFF"/>
                  </a:solidFill>
                  <a:prstDash val="solid"/>
                  <a:miter lim="800000"/>
                </a:ln>
                <a:solidFill>
                  <a:schemeClr val="bg1"/>
                </a:solidFill>
                <a:effectLst>
                  <a:outerShdw blurRad="50800" algn="tl" rotWithShape="0">
                    <a:srgbClr val="000000"/>
                  </a:outerShdw>
                </a:effectLst>
                <a:latin typeface="Comic Sans MS" pitchFamily="66" charset="0"/>
              </a:rPr>
              <a:t>Katie and Lucy have shown how and when some of the South Pole explorers went on their expeditions.</a:t>
            </a:r>
            <a:endParaRPr lang="en-US" sz="1600" b="1" cap="none" spc="0" dirty="0">
              <a:ln w="17780" cmpd="sng">
                <a:solidFill>
                  <a:srgbClr val="FFFFFF"/>
                </a:solidFill>
                <a:prstDash val="solid"/>
                <a:miter lim="800000"/>
              </a:ln>
              <a:solidFill>
                <a:schemeClr val="bg1"/>
              </a:solidFill>
              <a:effectLst>
                <a:outerShdw blurRad="50800" algn="tl" rotWithShape="0">
                  <a:srgbClr val="000000"/>
                </a:outerShdw>
              </a:effectLst>
              <a:latin typeface="Comic Sans MS" pitchFamily="66"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umbnail_1611685151796.jpg"/>
          <p:cNvPicPr>
            <a:picLocks noChangeAspect="1"/>
          </p:cNvPicPr>
          <p:nvPr/>
        </p:nvPicPr>
        <p:blipFill>
          <a:blip r:embed="rId2" cstate="print"/>
          <a:stretch>
            <a:fillRect/>
          </a:stretch>
        </p:blipFill>
        <p:spPr>
          <a:xfrm>
            <a:off x="0" y="548680"/>
            <a:ext cx="9144000" cy="6393656"/>
          </a:xfrm>
          <a:prstGeom prst="rect">
            <a:avLst/>
          </a:prstGeom>
        </p:spPr>
      </p:pic>
      <p:sp>
        <p:nvSpPr>
          <p:cNvPr id="4" name="Rectangle 3"/>
          <p:cNvSpPr/>
          <p:nvPr/>
        </p:nvSpPr>
        <p:spPr>
          <a:xfrm>
            <a:off x="0" y="0"/>
            <a:ext cx="9144000" cy="1107996"/>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GB" sz="33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Lucy has read her Joe Biden biography well and scanned the text to locate these answers correctly.</a:t>
            </a:r>
            <a:endParaRPr lang="en-US" sz="33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umbnail_IMG_20210126_181801.jpg"/>
          <p:cNvPicPr>
            <a:picLocks noChangeAspect="1"/>
          </p:cNvPicPr>
          <p:nvPr/>
        </p:nvPicPr>
        <p:blipFill>
          <a:blip r:embed="rId2" cstate="print"/>
          <a:stretch>
            <a:fillRect/>
          </a:stretch>
        </p:blipFill>
        <p:spPr>
          <a:xfrm>
            <a:off x="0" y="0"/>
            <a:ext cx="5170289" cy="6858000"/>
          </a:xfrm>
          <a:prstGeom prst="rect">
            <a:avLst/>
          </a:prstGeom>
        </p:spPr>
      </p:pic>
      <p:sp>
        <p:nvSpPr>
          <p:cNvPr id="3" name="Rectangle 2"/>
          <p:cNvSpPr/>
          <p:nvPr/>
        </p:nvSpPr>
        <p:spPr>
          <a:xfrm>
            <a:off x="5220072" y="0"/>
            <a:ext cx="3891561" cy="4247317"/>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Lucy has used great workings out to help her to calculate these % of amounts.</a:t>
            </a:r>
            <a:endParaRPr lang="en-US" sz="4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rot="5400000">
            <a:off x="1524000" y="-975320"/>
            <a:ext cx="6096000" cy="9144000"/>
          </a:xfrm>
          <a:prstGeom prst="rect">
            <a:avLst/>
          </a:prstGeom>
          <a:noFill/>
          <a:ln w="9525">
            <a:noFill/>
            <a:miter lim="800000"/>
            <a:headEnd/>
            <a:tailEnd/>
          </a:ln>
        </p:spPr>
      </p:pic>
      <p:sp>
        <p:nvSpPr>
          <p:cNvPr id="4" name="Rectangle 3"/>
          <p:cNvSpPr/>
          <p:nvPr/>
        </p:nvSpPr>
        <p:spPr>
          <a:xfrm>
            <a:off x="0" y="0"/>
            <a:ext cx="9144000" cy="507831"/>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27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Ollie has been learning about polar bears in his reading today.</a:t>
            </a:r>
            <a:endParaRPr lang="en-US" sz="27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10126_175505-1.jpg"/>
          <p:cNvPicPr>
            <a:picLocks noChangeAspect="1"/>
          </p:cNvPicPr>
          <p:nvPr/>
        </p:nvPicPr>
        <p:blipFill>
          <a:blip r:embed="rId2" cstate="print"/>
          <a:stretch>
            <a:fillRect/>
          </a:stretch>
        </p:blipFill>
        <p:spPr>
          <a:xfrm rot="5400000">
            <a:off x="-857250" y="857250"/>
            <a:ext cx="6858000" cy="5143500"/>
          </a:xfrm>
          <a:prstGeom prst="rect">
            <a:avLst/>
          </a:prstGeom>
        </p:spPr>
      </p:pic>
      <p:sp>
        <p:nvSpPr>
          <p:cNvPr id="3" name="Rectangle 2"/>
          <p:cNvSpPr/>
          <p:nvPr/>
        </p:nvSpPr>
        <p:spPr>
          <a:xfrm>
            <a:off x="5220072" y="0"/>
            <a:ext cx="3891561" cy="4247317"/>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Katie has used great workings out to help her to calculate these % of amounts.</a:t>
            </a:r>
            <a:endParaRPr lang="en-US" sz="4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10126_181619.jpg"/>
          <p:cNvPicPr>
            <a:picLocks noChangeAspect="1"/>
          </p:cNvPicPr>
          <p:nvPr/>
        </p:nvPicPr>
        <p:blipFill>
          <a:blip r:embed="rId2" cstate="print"/>
          <a:stretch>
            <a:fillRect/>
          </a:stretch>
        </p:blipFill>
        <p:spPr>
          <a:xfrm>
            <a:off x="0" y="0"/>
            <a:ext cx="9144000" cy="6858000"/>
          </a:xfrm>
          <a:prstGeom prst="rect">
            <a:avLst/>
          </a:prstGeom>
        </p:spPr>
      </p:pic>
      <p:sp>
        <p:nvSpPr>
          <p:cNvPr id="3" name="Rectangle 2"/>
          <p:cNvSpPr/>
          <p:nvPr/>
        </p:nvSpPr>
        <p:spPr>
          <a:xfrm>
            <a:off x="0" y="5750004"/>
            <a:ext cx="9144000" cy="1107996"/>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GB" sz="33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Katie has read her Joe Biden biography well and scanned the text to locate these answers correctly.</a:t>
            </a:r>
            <a:endParaRPr lang="en-US" sz="33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020272" y="0"/>
            <a:ext cx="2091361" cy="5324535"/>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Ollie has been converting mixed numbers into improper fractions correctly today.</a:t>
            </a:r>
            <a:endParaRPr lang="en-US" sz="3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098" name="Picture 2"/>
          <p:cNvPicPr>
            <a:picLocks noChangeAspect="1" noChangeArrowheads="1"/>
          </p:cNvPicPr>
          <p:nvPr/>
        </p:nvPicPr>
        <p:blipFill>
          <a:blip r:embed="rId2" cstate="print"/>
          <a:srcRect/>
          <a:stretch>
            <a:fillRect/>
          </a:stretch>
        </p:blipFill>
        <p:spPr bwMode="auto">
          <a:xfrm>
            <a:off x="0" y="-42836"/>
            <a:ext cx="6948264" cy="6900836"/>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umbnail_IMG_0474.jpg"/>
          <p:cNvPicPr>
            <a:picLocks noChangeAspect="1"/>
          </p:cNvPicPr>
          <p:nvPr/>
        </p:nvPicPr>
        <p:blipFill>
          <a:blip r:embed="rId2" cstate="print"/>
          <a:stretch>
            <a:fillRect/>
          </a:stretch>
        </p:blipFill>
        <p:spPr>
          <a:xfrm>
            <a:off x="1829" y="-1372"/>
            <a:ext cx="9142171" cy="6859372"/>
          </a:xfrm>
          <a:prstGeom prst="rect">
            <a:avLst/>
          </a:prstGeom>
        </p:spPr>
      </p:pic>
      <p:sp>
        <p:nvSpPr>
          <p:cNvPr id="4" name="Rectangle 3"/>
          <p:cNvSpPr/>
          <p:nvPr/>
        </p:nvSpPr>
        <p:spPr>
          <a:xfrm>
            <a:off x="0" y="5596116"/>
            <a:ext cx="9111633" cy="1261884"/>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Sam made sure that his snowman was wearing a mask.</a:t>
            </a:r>
            <a:endParaRPr lang="en-US" sz="3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11633" cy="584775"/>
          </a:xfrm>
          <a:prstGeom prst="rect">
            <a:avLst/>
          </a:prstGeom>
          <a:solidFill>
            <a:schemeClr val="accent3">
              <a:lumMod val="40000"/>
              <a:lumOff val="60000"/>
            </a:schemeClr>
          </a:solidFill>
          <a:ln w="57150">
            <a:solidFill>
              <a:schemeClr val="tx1"/>
            </a:solidFill>
          </a:ln>
        </p:spPr>
        <p:txBody>
          <a:bodyPr wrap="square" lIns="91440" tIns="45720" rIns="91440" bIns="45720">
            <a:spAutoFit/>
          </a:bodyPr>
          <a:lstStyle/>
          <a:p>
            <a:pPr algn="ct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Sophie Collins’ final draft of her story extract</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Rectangle 2"/>
          <p:cNvSpPr/>
          <p:nvPr/>
        </p:nvSpPr>
        <p:spPr>
          <a:xfrm>
            <a:off x="0" y="620688"/>
            <a:ext cx="9144000" cy="6340197"/>
          </a:xfrm>
          <a:prstGeom prst="rect">
            <a:avLst/>
          </a:prstGeom>
        </p:spPr>
        <p:txBody>
          <a:bodyPr wrap="square">
            <a:spAutoFit/>
          </a:bodyPr>
          <a:lstStyle/>
          <a:p>
            <a:r>
              <a:rPr lang="en-US" sz="1450" dirty="0" smtClean="0"/>
              <a:t>     One cold winters morning, Babbage set off on his old wooden boat – Darla - to find the Professor. </a:t>
            </a:r>
          </a:p>
          <a:p>
            <a:endParaRPr lang="en-US" sz="1450" dirty="0" smtClean="0"/>
          </a:p>
          <a:p>
            <a:r>
              <a:rPr lang="en-US" sz="1450" dirty="0" smtClean="0"/>
              <a:t>     “I hope I make it” he said to himself as he set sail through the thick ice that covered the sea and past the </a:t>
            </a:r>
            <a:r>
              <a:rPr lang="en-US" sz="1450" dirty="0" err="1" smtClean="0"/>
              <a:t>iceburg’s</a:t>
            </a:r>
            <a:r>
              <a:rPr lang="en-US" sz="1450" dirty="0" smtClean="0"/>
              <a:t> that surrounded him. </a:t>
            </a:r>
          </a:p>
          <a:p>
            <a:endParaRPr lang="en-US" sz="1450" dirty="0" smtClean="0"/>
          </a:p>
          <a:p>
            <a:r>
              <a:rPr lang="en-US" sz="1450" dirty="0" smtClean="0"/>
              <a:t>     The bitter cold, freezing wind wrapped around him and he was finding it difficult to focus on what he was doing as he steered the ship towards his destination. Even though he was wearing thick clothes and a balaclava, that didn’t stop the cold from attacking his body. </a:t>
            </a:r>
          </a:p>
          <a:p>
            <a:r>
              <a:rPr lang="en-US" sz="1450" dirty="0" smtClean="0"/>
              <a:t>     Babbage knew he had to find his beloved Professor who had gone missing 23 years and 5 months ago to the day. He needed answers and this was the only way he would be able to get them. </a:t>
            </a:r>
          </a:p>
          <a:p>
            <a:endParaRPr lang="en-US" sz="1450" dirty="0" smtClean="0"/>
          </a:p>
          <a:p>
            <a:r>
              <a:rPr lang="en-US" sz="1450" dirty="0" smtClean="0"/>
              <a:t>     “What did 23 degrees and 5 minutes mean?” Babbage said to himself. The journey was exhausting but it was the sights Babbage saw that kept him going. </a:t>
            </a:r>
          </a:p>
          <a:p>
            <a:endParaRPr lang="en-US" sz="1450" dirty="0" smtClean="0"/>
          </a:p>
          <a:p>
            <a:r>
              <a:rPr lang="en-US" sz="1450" dirty="0" smtClean="0"/>
              <a:t>     Everywhere he looked there was wildlife. Penguins nestled together upon the shore, sheltering from the constant attack of the freezing winds, the seals perched upon the dotted </a:t>
            </a:r>
            <a:r>
              <a:rPr lang="en-US" sz="1450" dirty="0" err="1" smtClean="0"/>
              <a:t>iceburg’s</a:t>
            </a:r>
            <a:r>
              <a:rPr lang="en-US" sz="1450" dirty="0" smtClean="0"/>
              <a:t> along the way and he was even lucky enough to catch a glimpse of a lone polar bear on the horizon. </a:t>
            </a:r>
          </a:p>
          <a:p>
            <a:r>
              <a:rPr lang="en-US" sz="1450" dirty="0" smtClean="0"/>
              <a:t>     He knew he was getting closer due to the constant checking of his compass and map, however he still was unsure when he would finally reach his destination or what he would actually find when he got there. </a:t>
            </a:r>
          </a:p>
          <a:p>
            <a:r>
              <a:rPr lang="en-US" sz="1450" dirty="0" smtClean="0"/>
              <a:t>     It was early morning when Babbage finally arrived at his destination. The icy mist was just beginning to lift as he moored his boat onto a large </a:t>
            </a:r>
            <a:r>
              <a:rPr lang="en-US" sz="1450" dirty="0" err="1" smtClean="0"/>
              <a:t>iceburg</a:t>
            </a:r>
            <a:r>
              <a:rPr lang="en-US" sz="1450" dirty="0" smtClean="0"/>
              <a:t>; securing it with its heavy anchor. He wrapped himself in another layer of warm clothing to protect him form the cold. Babbage climbed off his boat and onto the slippery snow. </a:t>
            </a:r>
          </a:p>
          <a:p>
            <a:r>
              <a:rPr lang="en-US" sz="1450" dirty="0" smtClean="0"/>
              <a:t>     The ice was barely impossible to stand, let alone walk, so Babbage made the final part of his journey on his hands and knees. The struggle became almost to much to continue, and just as he was about to give up he heard a voice above him. </a:t>
            </a:r>
          </a:p>
          <a:p>
            <a:endParaRPr lang="en-US" sz="1450" dirty="0" smtClean="0"/>
          </a:p>
          <a:p>
            <a:r>
              <a:rPr lang="en-US" sz="1450" dirty="0" smtClean="0"/>
              <a:t>     “Who is that?” he said to himself as he looked up into the mist. Could this really be the Professor or was his exhausted mind playing tricks on him?</a:t>
            </a:r>
            <a:endParaRPr lang="en-US" sz="14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689</TotalTime>
  <Words>1805</Words>
  <Application>Microsoft Office PowerPoint</Application>
  <PresentationFormat>On-screen Show (4:3)</PresentationFormat>
  <Paragraphs>114</Paragraphs>
  <Slides>61</Slides>
  <Notes>4</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Gareth Hughes</dc:creator>
  <cp:lastModifiedBy>Gareth Hughes</cp:lastModifiedBy>
  <cp:revision>57</cp:revision>
  <cp:lastPrinted>2021-01-26T12:12:13Z</cp:lastPrinted>
  <dcterms:created xsi:type="dcterms:W3CDTF">2021-01-05T18:39:30Z</dcterms:created>
  <dcterms:modified xsi:type="dcterms:W3CDTF">2021-01-26T18:44:35Z</dcterms:modified>
</cp:coreProperties>
</file>