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sldIdLst>
    <p:sldId id="265" r:id="rId2"/>
    <p:sldId id="326" r:id="rId3"/>
    <p:sldId id="327" r:id="rId4"/>
    <p:sldId id="328" r:id="rId5"/>
    <p:sldId id="329" r:id="rId6"/>
    <p:sldId id="330" r:id="rId7"/>
    <p:sldId id="331" r:id="rId8"/>
    <p:sldId id="319" r:id="rId9"/>
    <p:sldId id="325" r:id="rId10"/>
    <p:sldId id="324" r:id="rId11"/>
    <p:sldId id="323" r:id="rId12"/>
    <p:sldId id="320" r:id="rId13"/>
    <p:sldId id="322" r:id="rId14"/>
    <p:sldId id="321" r:id="rId15"/>
    <p:sldId id="293" r:id="rId16"/>
    <p:sldId id="256" r:id="rId17"/>
    <p:sldId id="258" r:id="rId18"/>
    <p:sldId id="307" r:id="rId19"/>
    <p:sldId id="308" r:id="rId20"/>
    <p:sldId id="312" r:id="rId21"/>
    <p:sldId id="332" r:id="rId22"/>
    <p:sldId id="33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94660"/>
  </p:normalViewPr>
  <p:slideViewPr>
    <p:cSldViewPr>
      <p:cViewPr varScale="1">
        <p:scale>
          <a:sx n="83" d="100"/>
          <a:sy n="83" d="100"/>
        </p:scale>
        <p:origin x="-1747" y="-77"/>
      </p:cViewPr>
      <p:guideLst>
        <p:guide orient="horz" pos="2160"/>
        <p:guide pos="2880"/>
      </p:guideLst>
    </p:cSldViewPr>
  </p:slid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646DD-A9C7-4DC7-9EE5-439E332FB42E}" type="datetimeFigureOut">
              <a:rPr lang="en-US" smtClean="0"/>
              <a:pPr/>
              <a:t>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47B32-3389-4DDE-87AF-1997C65507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A47B32-3389-4DDE-87AF-1997C6550708}" type="slidenum">
              <a:rPr lang="en-US" smtClean="0"/>
              <a:pPr/>
              <a:t>16</a:t>
            </a:fld>
            <a:endParaRPr lang="en-US"/>
          </a:p>
        </p:txBody>
      </p:sp>
    </p:spTree>
    <p:extLst>
      <p:ext uri="{BB962C8B-B14F-4D97-AF65-F5344CB8AC3E}">
        <p14:creationId xmlns:p14="http://schemas.microsoft.com/office/powerpoint/2010/main" xmlns="" val="374174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Box">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410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687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328F6-6DEA-4EB2-86E4-7EBFC2FAE72F}"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328F6-6DEA-4EB2-86E4-7EBFC2FAE72F}"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328F6-6DEA-4EB2-86E4-7EBFC2FAE72F}"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328F6-6DEA-4EB2-86E4-7EBFC2FAE72F}"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328F6-6DEA-4EB2-86E4-7EBFC2FAE72F}"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28F6-6DEA-4EB2-86E4-7EBFC2FAE72F}"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696FF-E1D6-48EA-9BFE-E1CCDBB6D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138499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Holly H’s continuation of her Captain Tom Moore biography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1412776"/>
            <a:ext cx="9144000" cy="5324535"/>
          </a:xfrm>
          <a:prstGeom prst="rect">
            <a:avLst/>
          </a:prstGeom>
        </p:spPr>
        <p:txBody>
          <a:bodyPr wrap="square">
            <a:spAutoFit/>
          </a:bodyPr>
          <a:lstStyle/>
          <a:p>
            <a:r>
              <a:rPr lang="en-GB" sz="2000" b="1" i="1" u="sng" dirty="0"/>
              <a:t>Army Life</a:t>
            </a:r>
          </a:p>
          <a:p>
            <a:endParaRPr lang="en-GB" sz="2000" b="1" i="1" u="sng" dirty="0"/>
          </a:p>
          <a:p>
            <a:r>
              <a:rPr lang="en-GB" sz="2000" dirty="0"/>
              <a:t>When Tom joined the army, he served in WW2 at the age of 20. In October 1941, Moore became a member of the royal armoured corps. He served in India and the Burma campaign during WW2, where he received the Burma star, the defence medal and the war medal! He was enlisted in the 8</a:t>
            </a:r>
            <a:r>
              <a:rPr lang="en-GB" sz="2000" baseline="30000" dirty="0"/>
              <a:t>th</a:t>
            </a:r>
            <a:r>
              <a:rPr lang="en-GB" sz="2000" dirty="0"/>
              <a:t> battalion Duke of wellington regiment.  He became Captain Tom Moore  in 1944  for his brave commitment to the war effort. Then he left India in 1945 to return back to England.</a:t>
            </a:r>
          </a:p>
          <a:p>
            <a:endParaRPr lang="en-GB" sz="2000" dirty="0"/>
          </a:p>
          <a:p>
            <a:r>
              <a:rPr lang="en-GB" sz="2000" b="1" i="1" u="sng" dirty="0"/>
              <a:t>After The Army</a:t>
            </a:r>
          </a:p>
          <a:p>
            <a:endParaRPr lang="en-GB" sz="2000" b="1" i="1" u="sng" dirty="0"/>
          </a:p>
          <a:p>
            <a:r>
              <a:rPr lang="en-GB" sz="2000" dirty="0"/>
              <a:t>Tom didn’t return back to the army, instead he became a managing director of a concrete company. In his spare time, Tom raced motor cycles </a:t>
            </a:r>
            <a:r>
              <a:rPr lang="en-GB" sz="2000" dirty="0" smtClean="0"/>
              <a:t>competitively</a:t>
            </a:r>
            <a:r>
              <a:rPr lang="en-GB" sz="2000" dirty="0"/>
              <a:t>. In 1949, Tom married his first wife called Billie however the married ended 20 years later due to a divorce.  In 1968, he married for the second time to a lady called Pamela and had two daughters Hannah and Lucy. Sadly, Pamela passed away in 2006. Hannah gave Tom two grand children named  Georgia and Benjie. </a:t>
            </a:r>
            <a:endParaRPr lang="en-GB" sz="2000" b="1" i="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527013" y="0"/>
            <a:ext cx="4616987" cy="2677656"/>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 confidently converted improper fractions to mixed fractions.</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412" y="7937"/>
            <a:ext cx="4543425" cy="6858000"/>
          </a:xfrm>
          <a:prstGeom prst="rect">
            <a:avLst/>
          </a:prstGeom>
        </p:spPr>
      </p:pic>
    </p:spTree>
    <p:extLst>
      <p:ext uri="{BB962C8B-B14F-4D97-AF65-F5344CB8AC3E}">
        <p14:creationId xmlns:p14="http://schemas.microsoft.com/office/powerpoint/2010/main" xmlns="" val="113155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491880" y="0"/>
            <a:ext cx="5652120" cy="393954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5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read her ‘Telephone Box’ text carefully to answer these questions well.</a:t>
            </a:r>
            <a:endParaRPr lang="en-US" sz="5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6203638" y="4149080"/>
            <a:ext cx="2940362" cy="2708920"/>
          </a:xfrm>
          <a:prstGeom prst="rect">
            <a:avLst/>
          </a:prstGeom>
        </p:spPr>
      </p:pic>
      <p:pic>
        <p:nvPicPr>
          <p:cNvPr id="3" name="Picture 2"/>
          <p:cNvPicPr>
            <a:picLocks noChangeAspect="1"/>
          </p:cNvPicPr>
          <p:nvPr/>
        </p:nvPicPr>
        <p:blipFill>
          <a:blip r:embed="rId3" cstate="print"/>
          <a:stretch>
            <a:fillRect/>
          </a:stretch>
        </p:blipFill>
        <p:spPr>
          <a:xfrm>
            <a:off x="2955721" y="4161478"/>
            <a:ext cx="2661437" cy="2696522"/>
          </a:xfrm>
          <a:prstGeom prst="rect">
            <a:avLst/>
          </a:prstGeom>
        </p:spPr>
      </p:pic>
      <p:pic>
        <p:nvPicPr>
          <p:cNvPr id="4" name="Picture 3"/>
          <p:cNvPicPr>
            <a:picLocks noChangeAspect="1"/>
          </p:cNvPicPr>
          <p:nvPr/>
        </p:nvPicPr>
        <p:blipFill>
          <a:blip r:embed="rId4" cstate="print"/>
          <a:stretch>
            <a:fillRect/>
          </a:stretch>
        </p:blipFill>
        <p:spPr>
          <a:xfrm>
            <a:off x="57518" y="4073650"/>
            <a:ext cx="2311723" cy="2859779"/>
          </a:xfrm>
          <a:prstGeom prst="rect">
            <a:avLst/>
          </a:prstGeom>
        </p:spPr>
      </p:pic>
      <p:pic>
        <p:nvPicPr>
          <p:cNvPr id="5" name="Picture 4"/>
          <p:cNvPicPr>
            <a:picLocks noChangeAspect="1"/>
          </p:cNvPicPr>
          <p:nvPr/>
        </p:nvPicPr>
        <p:blipFill>
          <a:blip r:embed="rId5" cstate="print"/>
          <a:stretch>
            <a:fillRect/>
          </a:stretch>
        </p:blipFill>
        <p:spPr>
          <a:xfrm>
            <a:off x="57518" y="33019"/>
            <a:ext cx="3191007" cy="3828029"/>
          </a:xfrm>
          <a:prstGeom prst="rect">
            <a:avLst/>
          </a:prstGeom>
        </p:spPr>
      </p:pic>
    </p:spTree>
    <p:extLst>
      <p:ext uri="{BB962C8B-B14F-4D97-AF65-F5344CB8AC3E}">
        <p14:creationId xmlns:p14="http://schemas.microsoft.com/office/powerpoint/2010/main" xmlns="" val="326039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579744" y="0"/>
            <a:ext cx="3564255" cy="461664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flew through her </a:t>
            </a:r>
            <a:r>
              <a:rPr lang="en-US" sz="4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today, ordering the fractions, decimals and % correctly.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0" y="0"/>
            <a:ext cx="5424170" cy="6780213"/>
          </a:xfrm>
          <a:prstGeom prst="rect">
            <a:avLst/>
          </a:prstGeom>
        </p:spPr>
      </p:pic>
    </p:spTree>
    <p:extLst>
      <p:ext uri="{BB962C8B-B14F-4D97-AF65-F5344CB8AC3E}">
        <p14:creationId xmlns:p14="http://schemas.microsoft.com/office/powerpoint/2010/main" xmlns="" val="38228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277908" y="0"/>
            <a:ext cx="3866091" cy="461664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Isobel confidently ordered these fractions, decimals and percentages in </a:t>
            </a:r>
            <a:r>
              <a:rPr lang="en-US" sz="4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today.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47835" y="867833"/>
            <a:ext cx="6858000" cy="5122333"/>
          </a:xfrm>
          <a:prstGeom prst="rect">
            <a:avLst/>
          </a:prstGeom>
        </p:spPr>
      </p:pic>
    </p:spTree>
    <p:extLst>
      <p:ext uri="{BB962C8B-B14F-4D97-AF65-F5344CB8AC3E}">
        <p14:creationId xmlns:p14="http://schemas.microsoft.com/office/powerpoint/2010/main" xmlns="" val="10806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67834" y="846555"/>
            <a:ext cx="6858000" cy="5122333"/>
          </a:xfrm>
          <a:prstGeom prst="rect">
            <a:avLst/>
          </a:prstGeom>
        </p:spPr>
      </p:pic>
      <p:sp>
        <p:nvSpPr>
          <p:cNvPr id="7" name="Rectangle 6"/>
          <p:cNvSpPr/>
          <p:nvPr/>
        </p:nvSpPr>
        <p:spPr>
          <a:xfrm>
            <a:off x="4283968" y="0"/>
            <a:ext cx="4860031" cy="397031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Cass converted these improper fractions really well into mixed numbers and then simplified them correctly.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2496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0072" y="0"/>
            <a:ext cx="3923928" cy="452431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Holly H turned all of these into percentages today to help her to put these fractions, decimals and percentages in size order.</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37885" y="867833"/>
            <a:ext cx="6858000" cy="51223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20072" y="0"/>
            <a:ext cx="3866775" cy="2862322"/>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Sophie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Carr</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converted these improper fractions into mixed numbers correctly.</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842101" y="855435"/>
            <a:ext cx="6858000" cy="51223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48064" y="0"/>
            <a:ext cx="3963569" cy="418576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Heidi has converted these all into percentages to help her to put them into size order.</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91421" y="867833"/>
            <a:ext cx="6858000" cy="512233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2080" y="0"/>
            <a:ext cx="3819553" cy="501675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Cameron has ordered these fractions, decimals and percentages well by converting them all into percentages.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45417" y="884850"/>
            <a:ext cx="6858000" cy="51223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11633" cy="126188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Amy’s continuation of her biography of the life of Captain Tom Moore.</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2"/>
          <p:cNvSpPr>
            <a:spLocks noChangeArrowheads="1"/>
          </p:cNvSpPr>
          <p:nvPr/>
        </p:nvSpPr>
        <p:spPr bwMode="auto">
          <a:xfrm flipH="1">
            <a:off x="0" y="1340768"/>
            <a:ext cx="9111633" cy="3493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700" b="0" i="0" u="sng" strike="noStrike" cap="none" normalizeH="0" baseline="0" dirty="0" smtClean="0">
                <a:ln>
                  <a:noFill/>
                </a:ln>
                <a:solidFill>
                  <a:schemeClr val="tx1"/>
                </a:solidFill>
                <a:effectLst/>
                <a:latin typeface="Abadi"/>
                <a:ea typeface="Calibri" panose="020F0502020204030204" pitchFamily="34" charset="0"/>
                <a:cs typeface="Calibri" panose="020F0502020204030204" pitchFamily="34" charset="0"/>
              </a:rPr>
              <a:t>Army life</a:t>
            </a:r>
            <a:endParaRPr kumimoji="0" lang="en-GB" altLang="en-US"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 May 1940, Moore joined the 8th Battalion, Duke of Wellington's Regiment (8 DWR) stationed in Cornwall, eight months after the beginning of the Second World War when he was just twenty years old. After one year of service, Tom became a member of the Royal Armoured Corps where he helped the war effort greatly. Later that year another promotion was offered, Tom moved to the 9</a:t>
            </a:r>
            <a:r>
              <a:rPr kumimoji="0" lang="en-GB" altLang="en-US" sz="17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battalion- posted in Bombay (Mumbai) then Calcutta (Kolkata) in India.</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He was promoted to a lieutenant in October 1942 and to a temporary captain on 11 October 1944. Captain Tom became part of the Fourteenth Army, and he served in Abakan, western Burma (now Myanmar) – where he survived Dengue fever. </a:t>
            </a:r>
            <a:r>
              <a:rPr lang="en-GB" altLang="en-US" sz="1700" dirty="0" smtClean="0"/>
              <a:t> </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Moore </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returned to the UK in February 1945, to take a training course on Churchill tanks, learning to become an instructor. He did not return to the regiment, remaining as an instructor and the Technical Adjutant of the Armoured Vehicle Fighting School in </a:t>
            </a:r>
            <a:r>
              <a:rPr kumimoji="0" lang="en-GB" altLang="en-US" sz="17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Bovington</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Camp, Dorset, until he was demobilised in early 1946.</a:t>
            </a:r>
            <a:endParaRPr kumimoji="0" lang="en-GB" altLang="en-US"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700" b="0" i="0" u="none" strike="noStrike" cap="none" normalizeH="0" baseline="0" dirty="0" smtClean="0">
              <a:ln>
                <a:noFill/>
              </a:ln>
              <a:solidFill>
                <a:schemeClr val="tx1"/>
              </a:solidFill>
              <a:effectLst/>
              <a:latin typeface="Arial" panose="020B0604020202020204" pitchFamily="34" charset="0"/>
            </a:endParaRPr>
          </a:p>
        </p:txBody>
      </p:sp>
      <p:sp>
        <p:nvSpPr>
          <p:cNvPr id="3" name="Text Box 2"/>
          <p:cNvSpPr txBox="1">
            <a:spLocks noChangeArrowheads="1"/>
          </p:cNvSpPr>
          <p:nvPr/>
        </p:nvSpPr>
        <p:spPr bwMode="auto">
          <a:xfrm>
            <a:off x="4903118" y="6065912"/>
            <a:ext cx="4240882" cy="792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Did you Know?</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Captain Tom was a contestant in the Christmas day 1983 BBC edition of </a:t>
            </a:r>
            <a:r>
              <a:rPr kumimoji="0" lang="en-US"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Blankety</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Blank?</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0" y="4711933"/>
            <a:ext cx="9144000" cy="1400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700" b="0" i="0" u="sng" strike="noStrike" cap="none" normalizeH="0" baseline="0" dirty="0" smtClean="0">
                <a:ln>
                  <a:noFill/>
                </a:ln>
                <a:solidFill>
                  <a:schemeClr val="tx1"/>
                </a:solidFill>
                <a:effectLst/>
                <a:latin typeface="Abadi"/>
                <a:ea typeface="Calibri" panose="020F0502020204030204" pitchFamily="34" charset="0"/>
                <a:cs typeface="Calibri" panose="020F0502020204030204" pitchFamily="34" charset="0"/>
              </a:rPr>
              <a:t>After </a:t>
            </a:r>
            <a:r>
              <a:rPr kumimoji="0" lang="en-GB" altLang="en-US" sz="1700" b="0" i="0" u="sng" strike="noStrike" cap="none" normalizeH="0" baseline="0" dirty="0" smtClean="0">
                <a:ln>
                  <a:noFill/>
                </a:ln>
                <a:solidFill>
                  <a:schemeClr val="tx1"/>
                </a:solidFill>
                <a:effectLst/>
                <a:latin typeface="Abadi"/>
                <a:ea typeface="Calibri" panose="020F0502020204030204" pitchFamily="34" charset="0"/>
                <a:cs typeface="Calibri" panose="020F0502020204030204" pitchFamily="34" charset="0"/>
              </a:rPr>
              <a:t>the Army</a:t>
            </a:r>
            <a:endParaRPr kumimoji="0" lang="en-GB" altLang="en-US"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Captain Tom returned home to Yorkshire, he worked as a sales manager for a roofing   materials company, and later as managing director of a Fens-based company</a:t>
            </a:r>
            <a:r>
              <a:rPr kumimoji="0" lang="en-GB"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manufacturing concrete- </a:t>
            </a:r>
            <a:r>
              <a:rPr kumimoji="0" lang="en-GB" altLang="en-US" sz="17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Cawood</a:t>
            </a:r>
            <a:r>
              <a:rPr kumimoji="0" lang="en-GB"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Concrete Products Ltd, which was renamed March Concrete Products Ltd. As well as this, Moore competitively raced motorcycles in his spare time.  </a:t>
            </a:r>
            <a:endParaRPr kumimoji="0" lang="en-GB" altLang="en-US" sz="17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2627313" y="0"/>
            <a:ext cx="37036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a:lnSpc>
                <a:spcPct val="100000"/>
              </a:lnSpc>
              <a:spcBef>
                <a:spcPct val="0"/>
              </a:spcBef>
              <a:buFontTx/>
              <a:buNone/>
            </a:pPr>
            <a:r>
              <a:rPr lang="en-GB" altLang="en-US" sz="2500" b="1" u="sng">
                <a:solidFill>
                  <a:schemeClr val="tx1"/>
                </a:solidFill>
              </a:rPr>
              <a:t>Captain Tom Moore</a:t>
            </a:r>
            <a:endParaRPr lang="en-US" altLang="en-US" sz="2500" b="1" u="sng">
              <a:solidFill>
                <a:schemeClr val="tx1"/>
              </a:solidFill>
            </a:endParaRPr>
          </a:p>
        </p:txBody>
      </p:sp>
      <p:sp>
        <p:nvSpPr>
          <p:cNvPr id="9219" name="TextBox 3"/>
          <p:cNvSpPr txBox="1">
            <a:spLocks noChangeArrowheads="1"/>
          </p:cNvSpPr>
          <p:nvPr/>
        </p:nvSpPr>
        <p:spPr bwMode="auto">
          <a:xfrm>
            <a:off x="210366" y="461169"/>
            <a:ext cx="8728075" cy="569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nSpc>
                <a:spcPct val="100000"/>
              </a:lnSpc>
              <a:spcBef>
                <a:spcPct val="0"/>
              </a:spcBef>
              <a:buFontTx/>
              <a:buNone/>
            </a:pPr>
            <a:r>
              <a:rPr lang="en-GB" altLang="en-US" sz="1400" b="1" u="sng" dirty="0">
                <a:solidFill>
                  <a:schemeClr val="tx1"/>
                </a:solidFill>
                <a:latin typeface="Comic Sans MS" panose="030F0702030302020204" pitchFamily="66" charset="0"/>
              </a:rPr>
              <a:t>Introduction</a:t>
            </a:r>
          </a:p>
          <a:p>
            <a:pPr>
              <a:lnSpc>
                <a:spcPct val="100000"/>
              </a:lnSpc>
              <a:spcBef>
                <a:spcPct val="0"/>
              </a:spcBef>
              <a:buFontTx/>
              <a:buNone/>
            </a:pPr>
            <a:r>
              <a:rPr lang="en-GB" altLang="en-US" sz="1400" dirty="0">
                <a:solidFill>
                  <a:schemeClr val="tx1"/>
                </a:solidFill>
                <a:latin typeface="Comic Sans MS" panose="030F0702030302020204" pitchFamily="66" charset="0"/>
              </a:rPr>
              <a:t>One year ago, an elderly gentleman caught the eyes and hearts of the nation, for embarking and fulfilling a remarkable achievement. That man was Captain Tom Moore! But how much do you know about the Captain himself? Read on and find out more about this phenomenal man, and everything he has achieved…</a:t>
            </a:r>
          </a:p>
          <a:p>
            <a:pPr>
              <a:lnSpc>
                <a:spcPct val="100000"/>
              </a:lnSpc>
              <a:spcBef>
                <a:spcPct val="0"/>
              </a:spcBef>
              <a:buFontTx/>
              <a:buNone/>
            </a:pPr>
            <a:endParaRPr lang="en-GB" altLang="en-US" sz="1400" b="1" u="sng" dirty="0">
              <a:solidFill>
                <a:schemeClr val="tx1"/>
              </a:solidFill>
              <a:latin typeface="Comic Sans MS" panose="030F0702030302020204" pitchFamily="66" charset="0"/>
            </a:endParaRPr>
          </a:p>
          <a:p>
            <a:pPr>
              <a:lnSpc>
                <a:spcPct val="100000"/>
              </a:lnSpc>
              <a:spcBef>
                <a:spcPct val="0"/>
              </a:spcBef>
              <a:buFontTx/>
              <a:buNone/>
            </a:pPr>
            <a:r>
              <a:rPr lang="en-GB" altLang="en-US" sz="1400" b="1" u="sng" dirty="0">
                <a:solidFill>
                  <a:schemeClr val="tx1"/>
                </a:solidFill>
                <a:latin typeface="Comic Sans MS" panose="030F0702030302020204" pitchFamily="66" charset="0"/>
              </a:rPr>
              <a:t>Growing Up and Qualifications</a:t>
            </a:r>
          </a:p>
          <a:p>
            <a:pPr>
              <a:lnSpc>
                <a:spcPct val="100000"/>
              </a:lnSpc>
              <a:spcBef>
                <a:spcPct val="0"/>
              </a:spcBef>
              <a:buFontTx/>
              <a:buNone/>
            </a:pPr>
            <a:r>
              <a:rPr lang="en-GB" altLang="en-US" sz="1400" dirty="0">
                <a:solidFill>
                  <a:schemeClr val="tx1"/>
                </a:solidFill>
                <a:latin typeface="Comic Sans MS" panose="030F0702030302020204" pitchFamily="66" charset="0"/>
              </a:rPr>
              <a:t>Born in Keighley, Yorkshire on the 30</a:t>
            </a:r>
            <a:r>
              <a:rPr lang="en-GB" altLang="en-US" sz="1400" baseline="30000" dirty="0">
                <a:solidFill>
                  <a:schemeClr val="tx1"/>
                </a:solidFill>
                <a:latin typeface="Comic Sans MS" panose="030F0702030302020204" pitchFamily="66" charset="0"/>
              </a:rPr>
              <a:t>th</a:t>
            </a:r>
            <a:r>
              <a:rPr lang="en-GB" altLang="en-US" sz="1400" dirty="0">
                <a:solidFill>
                  <a:schemeClr val="tx1"/>
                </a:solidFill>
                <a:latin typeface="Comic Sans MS" panose="030F0702030302020204" pitchFamily="66" charset="0"/>
              </a:rPr>
              <a:t> April 1920 to father (Wilfred, builder and architect) and mother (School Headmistress), Thomas Moore loved the outdoors. He had a sister called Freda, and was a very energetic boy. Safety was not something on Tom’s agenda; he loved making things and had a very creative mind. Tom attended Keighley Grammar school, which is now known as </a:t>
            </a:r>
            <a:r>
              <a:rPr lang="en-GB" altLang="en-US" sz="1400" dirty="0" err="1">
                <a:solidFill>
                  <a:schemeClr val="tx1"/>
                </a:solidFill>
                <a:latin typeface="Comic Sans MS" panose="030F0702030302020204" pitchFamily="66" charset="0"/>
              </a:rPr>
              <a:t>Oakbank</a:t>
            </a:r>
            <a:r>
              <a:rPr lang="en-GB" altLang="en-US" sz="1400" dirty="0">
                <a:solidFill>
                  <a:schemeClr val="tx1"/>
                </a:solidFill>
                <a:latin typeface="Comic Sans MS" panose="030F0702030302020204" pitchFamily="66" charset="0"/>
              </a:rPr>
              <a:t> school. Later, he completed a civil engineering apprenticeship that was cut short, leaving to join the army to fight in WW2.</a:t>
            </a:r>
          </a:p>
          <a:p>
            <a:pPr>
              <a:lnSpc>
                <a:spcPct val="100000"/>
              </a:lnSpc>
              <a:spcBef>
                <a:spcPct val="0"/>
              </a:spcBef>
              <a:buFontTx/>
              <a:buNone/>
            </a:pPr>
            <a:endParaRPr lang="en-GB" altLang="en-US" sz="1400" b="1" u="sng" dirty="0">
              <a:solidFill>
                <a:schemeClr val="tx1"/>
              </a:solidFill>
              <a:latin typeface="Comic Sans MS" panose="030F0702030302020204" pitchFamily="66" charset="0"/>
            </a:endParaRPr>
          </a:p>
          <a:p>
            <a:pPr>
              <a:lnSpc>
                <a:spcPct val="100000"/>
              </a:lnSpc>
              <a:spcBef>
                <a:spcPct val="0"/>
              </a:spcBef>
              <a:buFontTx/>
              <a:buNone/>
            </a:pPr>
            <a:r>
              <a:rPr lang="en-GB" altLang="en-US" sz="1400" b="1" u="sng" dirty="0">
                <a:solidFill>
                  <a:schemeClr val="tx1"/>
                </a:solidFill>
                <a:latin typeface="Comic Sans MS" panose="030F0702030302020204" pitchFamily="66" charset="0"/>
              </a:rPr>
              <a:t>Army life / battles</a:t>
            </a:r>
          </a:p>
          <a:p>
            <a:pPr>
              <a:lnSpc>
                <a:spcPct val="100000"/>
              </a:lnSpc>
              <a:spcBef>
                <a:spcPct val="0"/>
              </a:spcBef>
              <a:buFontTx/>
              <a:buNone/>
            </a:pPr>
            <a:r>
              <a:rPr lang="en-GB" altLang="en-US" sz="1400" dirty="0">
                <a:solidFill>
                  <a:schemeClr val="tx1"/>
                </a:solidFill>
                <a:latin typeface="Comic Sans MS" panose="030F0702030302020204" pitchFamily="66" charset="0"/>
              </a:rPr>
              <a:t>Based in India, Tom served in the Burma Campaign during WW2, receiving many awards and medals such as the 1939 – 1945 star, the War medal, the Burma star and the Defence medal. Becoming a member of the Royal Armoured Corps in 1941, he later became Captain in 1944. After the war, he returned to England, taking up another career.</a:t>
            </a:r>
          </a:p>
          <a:p>
            <a:pPr>
              <a:lnSpc>
                <a:spcPct val="100000"/>
              </a:lnSpc>
              <a:spcBef>
                <a:spcPct val="0"/>
              </a:spcBef>
              <a:buFontTx/>
              <a:buNone/>
            </a:pPr>
            <a:endParaRPr lang="en-GB" altLang="en-US" sz="1400" dirty="0">
              <a:solidFill>
                <a:schemeClr val="tx1"/>
              </a:solidFill>
              <a:latin typeface="Comic Sans MS" panose="030F0702030302020204" pitchFamily="66" charset="0"/>
            </a:endParaRPr>
          </a:p>
          <a:p>
            <a:pPr>
              <a:lnSpc>
                <a:spcPct val="100000"/>
              </a:lnSpc>
              <a:spcBef>
                <a:spcPct val="0"/>
              </a:spcBef>
              <a:buFontTx/>
              <a:buNone/>
            </a:pPr>
            <a:r>
              <a:rPr lang="en-GB" altLang="en-US" sz="1400" b="1" u="sng" dirty="0">
                <a:solidFill>
                  <a:schemeClr val="tx1"/>
                </a:solidFill>
                <a:latin typeface="Comic Sans MS" panose="030F0702030302020204" pitchFamily="66" charset="0"/>
              </a:rPr>
              <a:t>After the Army</a:t>
            </a:r>
          </a:p>
          <a:p>
            <a:pPr>
              <a:lnSpc>
                <a:spcPct val="100000"/>
              </a:lnSpc>
              <a:spcBef>
                <a:spcPct val="0"/>
              </a:spcBef>
              <a:buFontTx/>
              <a:buNone/>
            </a:pPr>
            <a:r>
              <a:rPr lang="en-GB" altLang="en-US" sz="1400" dirty="0">
                <a:solidFill>
                  <a:schemeClr val="tx1"/>
                </a:solidFill>
                <a:latin typeface="Comic Sans MS" panose="030F0702030302020204" pitchFamily="66" charset="0"/>
              </a:rPr>
              <a:t>Becoming a managing director of a concrete business, Tom had more time on his hands. He was very keen on motorcycles, and competitively raced them as a hobby. He married Billie at age 29, ending in divorce almost 20 years later. He married for the second time to a woman named Pamela in 1968, having two children (Hannah and Lucy). Pamela sadly passed away in 2006 from dementia and health issues. Tom has two grandchildren – </a:t>
            </a:r>
            <a:r>
              <a:rPr lang="en-GB" altLang="en-US" sz="1400" dirty="0" err="1">
                <a:solidFill>
                  <a:schemeClr val="tx1"/>
                </a:solidFill>
                <a:latin typeface="Comic Sans MS" panose="030F0702030302020204" pitchFamily="66" charset="0"/>
              </a:rPr>
              <a:t>Benji</a:t>
            </a:r>
            <a:r>
              <a:rPr lang="en-GB" altLang="en-US" sz="1400" dirty="0">
                <a:solidFill>
                  <a:schemeClr val="tx1"/>
                </a:solidFill>
                <a:latin typeface="Comic Sans MS" panose="030F0702030302020204" pitchFamily="66" charset="0"/>
              </a:rPr>
              <a:t> and Georgia.</a:t>
            </a:r>
          </a:p>
        </p:txBody>
      </p:sp>
      <p:sp>
        <p:nvSpPr>
          <p:cNvPr id="2" name="Rectangle 1"/>
          <p:cNvSpPr/>
          <p:nvPr/>
        </p:nvSpPr>
        <p:spPr>
          <a:xfrm>
            <a:off x="7907338" y="5756275"/>
            <a:ext cx="850900" cy="798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5903" y="6293178"/>
            <a:ext cx="9144000" cy="52322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Heidi’s continuation of her Captain Tom Moore biography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37504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1880" y="0"/>
            <a:ext cx="5619753" cy="4247317"/>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Ollie started his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today with some mental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calculations.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
            <a:ext cx="3347864" cy="681746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8388424" cy="6813133"/>
          </a:xfrm>
          <a:prstGeom prst="rect">
            <a:avLst/>
          </a:prstGeom>
          <a:noFill/>
          <a:ln w="9525">
            <a:noFill/>
            <a:miter lim="800000"/>
            <a:headEnd/>
            <a:tailEnd/>
          </a:ln>
        </p:spPr>
      </p:pic>
      <p:sp>
        <p:nvSpPr>
          <p:cNvPr id="3" name="Rectangle 2"/>
          <p:cNvSpPr/>
          <p:nvPr/>
        </p:nvSpPr>
        <p:spPr>
          <a:xfrm>
            <a:off x="7596337" y="4365010"/>
            <a:ext cx="1547664" cy="249299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Ollie’s biography writing from today.</a:t>
            </a:r>
            <a:endParaRPr lang="en-US" sz="2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592069" y="4365104"/>
            <a:ext cx="3551931" cy="249289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14943"/>
            <a:ext cx="5508104" cy="6872944"/>
          </a:xfrm>
          <a:prstGeom prst="rect">
            <a:avLst/>
          </a:prstGeom>
          <a:noFill/>
          <a:ln w="9525">
            <a:noFill/>
            <a:miter lim="800000"/>
            <a:headEnd/>
            <a:tailEnd/>
          </a:ln>
        </p:spPr>
      </p:pic>
      <p:sp>
        <p:nvSpPr>
          <p:cNvPr id="4" name="Rectangle 3"/>
          <p:cNvSpPr/>
          <p:nvPr/>
        </p:nvSpPr>
        <p:spPr>
          <a:xfrm>
            <a:off x="5580112" y="0"/>
            <a:ext cx="3531521" cy="4247317"/>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Ollie has been learning about dolphins in his reading today.</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2627313" y="0"/>
            <a:ext cx="37036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a:lnSpc>
                <a:spcPct val="100000"/>
              </a:lnSpc>
              <a:spcBef>
                <a:spcPct val="0"/>
              </a:spcBef>
              <a:buFontTx/>
              <a:buNone/>
            </a:pPr>
            <a:r>
              <a:rPr lang="en-GB" altLang="en-US" sz="2500" b="1" u="sng">
                <a:solidFill>
                  <a:schemeClr val="tx1"/>
                </a:solidFill>
                <a:latin typeface="Agency FB" panose="020B0503020202020204" pitchFamily="34" charset="0"/>
              </a:rPr>
              <a:t>Captain Tom Moore</a:t>
            </a:r>
            <a:endParaRPr lang="en-US" altLang="en-US" sz="2500" b="1" u="sng">
              <a:solidFill>
                <a:schemeClr val="tx1"/>
              </a:solidFill>
              <a:latin typeface="Agency FB" panose="020B0503020202020204" pitchFamily="34" charset="0"/>
            </a:endParaRPr>
          </a:p>
        </p:txBody>
      </p:sp>
      <p:sp>
        <p:nvSpPr>
          <p:cNvPr id="9219" name="TextBox 3"/>
          <p:cNvSpPr txBox="1">
            <a:spLocks noChangeArrowheads="1"/>
          </p:cNvSpPr>
          <p:nvPr/>
        </p:nvSpPr>
        <p:spPr bwMode="auto">
          <a:xfrm>
            <a:off x="113211" y="487363"/>
            <a:ext cx="8752977"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defRPr/>
            </a:pPr>
            <a:r>
              <a:rPr lang="en-GB" altLang="en-US" sz="1100" b="1" u="sng" dirty="0" smtClean="0">
                <a:solidFill>
                  <a:schemeClr val="tx1"/>
                </a:solidFill>
                <a:latin typeface="Agency FB" panose="020B0503020202020204" pitchFamily="34" charset="0"/>
              </a:rPr>
              <a:t>Introduction</a:t>
            </a:r>
          </a:p>
          <a:p>
            <a:pPr algn="ctr">
              <a:lnSpc>
                <a:spcPct val="100000"/>
              </a:lnSpc>
              <a:spcBef>
                <a:spcPct val="0"/>
              </a:spcBef>
              <a:buFontTx/>
              <a:buNone/>
              <a:defRPr/>
            </a:pPr>
            <a:endParaRPr lang="en-GB" altLang="en-US" sz="1100" b="1" u="sng" dirty="0" smtClean="0">
              <a:solidFill>
                <a:schemeClr val="tx1"/>
              </a:solidFill>
              <a:latin typeface="Agency FB" panose="020B0503020202020204" pitchFamily="34" charset="0"/>
            </a:endParaRPr>
          </a:p>
          <a:p>
            <a:pPr>
              <a:lnSpc>
                <a:spcPct val="100000"/>
              </a:lnSpc>
              <a:spcBef>
                <a:spcPct val="0"/>
              </a:spcBef>
              <a:buFontTx/>
              <a:buNone/>
              <a:defRPr/>
            </a:pPr>
            <a:r>
              <a:rPr lang="en-GB" altLang="en-US" sz="1100" dirty="0" smtClean="0">
                <a:solidFill>
                  <a:schemeClr val="tx1"/>
                </a:solidFill>
                <a:latin typeface="Agency FB" panose="020B0503020202020204" pitchFamily="34" charset="0"/>
              </a:rPr>
              <a:t>One year ago, an elderly gentleman caught the eyes and hearts of the nation, for embarking on and fulfilling a remarkable achievement. That man was Tom Moore! But how much do you know about the man himself? Read through this fascinating Biography to uncover the many secrets of the Captain himself.</a:t>
            </a:r>
          </a:p>
          <a:p>
            <a:pPr>
              <a:lnSpc>
                <a:spcPct val="100000"/>
              </a:lnSpc>
              <a:spcBef>
                <a:spcPct val="0"/>
              </a:spcBef>
              <a:buFontTx/>
              <a:buNone/>
              <a:defRPr/>
            </a:pPr>
            <a:endParaRPr lang="en-GB" altLang="en-US" sz="1100" b="1" u="sng" dirty="0" smtClean="0">
              <a:latin typeface="Agency FB" panose="020B0503020202020204" pitchFamily="34" charset="0"/>
            </a:endParaRPr>
          </a:p>
          <a:p>
            <a:pPr>
              <a:lnSpc>
                <a:spcPct val="100000"/>
              </a:lnSpc>
              <a:spcBef>
                <a:spcPct val="0"/>
              </a:spcBef>
              <a:buFontTx/>
              <a:buNone/>
              <a:defRPr/>
            </a:pPr>
            <a:r>
              <a:rPr lang="en-GB" altLang="en-US" sz="1100" b="1" u="sng" dirty="0" smtClean="0">
                <a:latin typeface="Agency FB" panose="020B0503020202020204" pitchFamily="34" charset="0"/>
              </a:rPr>
              <a:t>Growing Up and Qualifications</a:t>
            </a:r>
          </a:p>
          <a:p>
            <a:pPr>
              <a:lnSpc>
                <a:spcPct val="100000"/>
              </a:lnSpc>
              <a:spcBef>
                <a:spcPct val="0"/>
              </a:spcBef>
              <a:buFontTx/>
              <a:buNone/>
              <a:defRPr/>
            </a:pPr>
            <a:endParaRPr lang="en-GB" altLang="en-US" sz="1400" b="1" u="sng" dirty="0" smtClean="0"/>
          </a:p>
          <a:p>
            <a:pPr>
              <a:lnSpc>
                <a:spcPct val="100000"/>
              </a:lnSpc>
              <a:spcBef>
                <a:spcPct val="0"/>
              </a:spcBef>
              <a:buFontTx/>
              <a:buNone/>
              <a:defRPr/>
            </a:pPr>
            <a:r>
              <a:rPr lang="en-GB" altLang="en-US" sz="1100" dirty="0" smtClean="0">
                <a:latin typeface="Agency FB" panose="020B0503020202020204" pitchFamily="34" charset="0"/>
              </a:rPr>
              <a:t>The legend of Thomas Moore was born on the 30</a:t>
            </a:r>
            <a:r>
              <a:rPr lang="en-GB" altLang="en-US" sz="1100" baseline="30000" dirty="0" smtClean="0">
                <a:latin typeface="Agency FB" panose="020B0503020202020204" pitchFamily="34" charset="0"/>
              </a:rPr>
              <a:t>th</a:t>
            </a:r>
            <a:r>
              <a:rPr lang="en-GB" altLang="en-US" sz="1100" dirty="0" smtClean="0">
                <a:latin typeface="Agency FB" panose="020B0503020202020204" pitchFamily="34" charset="0"/>
              </a:rPr>
              <a:t> of April 1920 in the town Keighley, Yorkshire. The Captain was born into a very privileged family. His mother was a head teacher at a local school while the father (Wilfred Moore) worked in the tough trade of building. Him and his sister –Freda- attended the local Keighley Grammar school , which is now known as Beck field Oak bank . Safety didn’t come first for Thomas Moore (now more widely known as the popularly Sir Captain Tom Moore)  as he enjoyed building items with wood and nail in his pastimes. While at the Cranfield university the young Tom trained as a civil engineer and received the honouree degree of a doctor. While working in his aprentiship war broke out (ww2) ; he was called out to join the British army. </a:t>
            </a:r>
          </a:p>
          <a:p>
            <a:pPr>
              <a:lnSpc>
                <a:spcPct val="100000"/>
              </a:lnSpc>
              <a:spcBef>
                <a:spcPct val="0"/>
              </a:spcBef>
              <a:buFontTx/>
              <a:buNone/>
              <a:defRPr/>
            </a:pPr>
            <a:endParaRPr lang="en-GB" altLang="en-US" sz="1100" dirty="0" smtClean="0">
              <a:latin typeface="Agency FB" panose="020B0503020202020204" pitchFamily="34" charset="0"/>
            </a:endParaRPr>
          </a:p>
          <a:p>
            <a:pPr>
              <a:lnSpc>
                <a:spcPct val="100000"/>
              </a:lnSpc>
              <a:spcBef>
                <a:spcPct val="0"/>
              </a:spcBef>
              <a:buFontTx/>
              <a:buNone/>
              <a:defRPr/>
            </a:pPr>
            <a:r>
              <a:rPr lang="en-GB" altLang="en-US" sz="1100" b="1" u="sng" dirty="0" smtClean="0">
                <a:latin typeface="Agency FB" panose="020B0503020202020204" pitchFamily="34" charset="0"/>
              </a:rPr>
              <a:t>Army life</a:t>
            </a:r>
          </a:p>
          <a:p>
            <a:pPr>
              <a:lnSpc>
                <a:spcPct val="100000"/>
              </a:lnSpc>
              <a:spcBef>
                <a:spcPct val="0"/>
              </a:spcBef>
              <a:buFontTx/>
              <a:buNone/>
              <a:defRPr/>
            </a:pPr>
            <a:r>
              <a:rPr lang="en-GB" altLang="en-US" sz="1100" b="1" u="sng" dirty="0" smtClean="0">
                <a:latin typeface="Agency FB" panose="020B0503020202020204" pitchFamily="34" charset="0"/>
              </a:rPr>
              <a:t> </a:t>
            </a:r>
          </a:p>
          <a:p>
            <a:pPr>
              <a:lnSpc>
                <a:spcPct val="100000"/>
              </a:lnSpc>
              <a:spcBef>
                <a:spcPct val="0"/>
              </a:spcBef>
              <a:buFontTx/>
              <a:buNone/>
              <a:defRPr/>
            </a:pPr>
            <a:r>
              <a:rPr lang="en-GB" altLang="en-US" sz="1100" dirty="0" smtClean="0">
                <a:latin typeface="Agency FB" panose="020B0503020202020204" pitchFamily="34" charset="0"/>
              </a:rPr>
              <a:t>At the troublesome age of 20, the soon to be captain was called up to join his country's army to fight against the Axis in the bloodshed battle of WW2 (world war two). Whilst serving his nations army, Tom worked his way up to the hounoray rank of Captain in the Indian war base. Captain Thomas Moore earned medals in his lengthy time in the army. These are the medals Mr Moore earned during his life</a:t>
            </a:r>
          </a:p>
          <a:p>
            <a:pPr marL="171450" indent="-171450">
              <a:lnSpc>
                <a:spcPct val="100000"/>
              </a:lnSpc>
              <a:spcBef>
                <a:spcPct val="0"/>
              </a:spcBef>
              <a:defRPr/>
            </a:pPr>
            <a:r>
              <a:rPr lang="en-GB" altLang="en-US" sz="1100" dirty="0" smtClean="0">
                <a:latin typeface="Agency FB" panose="020B0503020202020204" pitchFamily="34" charset="0"/>
              </a:rPr>
              <a:t>Burma star</a:t>
            </a:r>
          </a:p>
          <a:p>
            <a:pPr marL="171450" indent="-171450">
              <a:lnSpc>
                <a:spcPct val="100000"/>
              </a:lnSpc>
              <a:spcBef>
                <a:spcPct val="0"/>
              </a:spcBef>
              <a:defRPr/>
            </a:pPr>
            <a:r>
              <a:rPr lang="en-GB" altLang="en-US" sz="1100" dirty="0" smtClean="0">
                <a:latin typeface="Agency FB" panose="020B0503020202020204" pitchFamily="34" charset="0"/>
              </a:rPr>
              <a:t>Defence badge</a:t>
            </a:r>
          </a:p>
          <a:p>
            <a:pPr marL="171450" indent="-171450">
              <a:lnSpc>
                <a:spcPct val="100000"/>
              </a:lnSpc>
              <a:spcBef>
                <a:spcPct val="0"/>
              </a:spcBef>
              <a:defRPr/>
            </a:pPr>
            <a:r>
              <a:rPr lang="en-GB" altLang="en-US" sz="1100" dirty="0" smtClean="0">
                <a:latin typeface="Agency FB" panose="020B0503020202020204" pitchFamily="34" charset="0"/>
              </a:rPr>
              <a:t>Star medal</a:t>
            </a:r>
          </a:p>
          <a:p>
            <a:pPr marL="171450" indent="-171450">
              <a:lnSpc>
                <a:spcPct val="100000"/>
              </a:lnSpc>
              <a:spcBef>
                <a:spcPct val="0"/>
              </a:spcBef>
              <a:defRPr/>
            </a:pPr>
            <a:r>
              <a:rPr lang="en-GB" altLang="en-US" sz="1100" dirty="0" smtClean="0">
                <a:latin typeface="Agency FB" panose="020B0503020202020204" pitchFamily="34" charset="0"/>
              </a:rPr>
              <a:t>War medal</a:t>
            </a:r>
          </a:p>
          <a:p>
            <a:pPr marL="171450" indent="-171450">
              <a:lnSpc>
                <a:spcPct val="100000"/>
              </a:lnSpc>
              <a:spcBef>
                <a:spcPct val="0"/>
              </a:spcBef>
              <a:defRPr/>
            </a:pPr>
            <a:r>
              <a:rPr lang="en-GB" altLang="en-US" sz="1100" dirty="0" smtClean="0">
                <a:latin typeface="Agency FB" panose="020B0503020202020204" pitchFamily="34" charset="0"/>
              </a:rPr>
              <a:t>Golden blue peter badge (not earned because of his commitment to the war)</a:t>
            </a:r>
          </a:p>
          <a:p>
            <a:pPr>
              <a:lnSpc>
                <a:spcPct val="100000"/>
              </a:lnSpc>
              <a:spcBef>
                <a:spcPct val="0"/>
              </a:spcBef>
              <a:buFont typeface="Arial" panose="020B0604020202020204" pitchFamily="34" charset="0"/>
              <a:buNone/>
              <a:defRPr/>
            </a:pPr>
            <a:endParaRPr lang="en-GB" altLang="en-US" sz="1100" dirty="0" smtClean="0">
              <a:latin typeface="Agency FB" panose="020B0503020202020204" pitchFamily="34" charset="0"/>
            </a:endParaRPr>
          </a:p>
          <a:p>
            <a:pPr>
              <a:lnSpc>
                <a:spcPct val="100000"/>
              </a:lnSpc>
              <a:spcBef>
                <a:spcPct val="0"/>
              </a:spcBef>
              <a:buFont typeface="Arial" panose="020B0604020202020204" pitchFamily="34" charset="0"/>
              <a:buNone/>
              <a:defRPr/>
            </a:pPr>
            <a:r>
              <a:rPr lang="en-GB" altLang="en-US" sz="1100" b="1" u="sng" dirty="0" smtClean="0">
                <a:latin typeface="Agency FB" panose="020B0503020202020204" pitchFamily="34" charset="0"/>
              </a:rPr>
              <a:t>After leaving the Army</a:t>
            </a:r>
          </a:p>
          <a:p>
            <a:pPr>
              <a:lnSpc>
                <a:spcPct val="100000"/>
              </a:lnSpc>
              <a:spcBef>
                <a:spcPct val="0"/>
              </a:spcBef>
              <a:buFont typeface="Arial" panose="020B0604020202020204" pitchFamily="34" charset="0"/>
              <a:buNone/>
              <a:defRPr/>
            </a:pPr>
            <a:endParaRPr lang="en-GB" altLang="en-US" sz="1100" b="1" u="sng" dirty="0" smtClean="0">
              <a:latin typeface="Agency FB" panose="020B0503020202020204" pitchFamily="34" charset="0"/>
            </a:endParaRPr>
          </a:p>
          <a:p>
            <a:pPr>
              <a:lnSpc>
                <a:spcPct val="100000"/>
              </a:lnSpc>
              <a:spcBef>
                <a:spcPct val="0"/>
              </a:spcBef>
              <a:buFont typeface="Arial" panose="020B0604020202020204" pitchFamily="34" charset="0"/>
              <a:buNone/>
              <a:defRPr/>
            </a:pPr>
            <a:r>
              <a:rPr lang="en-GB" altLang="en-US" sz="1100" dirty="0" smtClean="0">
                <a:latin typeface="Agency FB" panose="020B0503020202020204" pitchFamily="34" charset="0"/>
              </a:rPr>
              <a:t>After leaving India in order to return to his home country (Britain), Mr Thomas Moore began a new life. As he had more available time he raced motor cycles competivaly. To ensure money was within his grasp, Tom joined a concrete making factory. Tom became the manager soon after joining the company. After leaving, he married a woman named Billie. However Tom divorced a few years later in order to remarry. Pamela, who was his 2</a:t>
            </a:r>
            <a:r>
              <a:rPr lang="en-GB" altLang="en-US" sz="1100" baseline="30000" dirty="0" smtClean="0">
                <a:latin typeface="Agency FB" panose="020B0503020202020204" pitchFamily="34" charset="0"/>
              </a:rPr>
              <a:t>nd</a:t>
            </a:r>
            <a:r>
              <a:rPr lang="en-GB" altLang="en-US" sz="1100" dirty="0" smtClean="0">
                <a:latin typeface="Agency FB" panose="020B0503020202020204" pitchFamily="34" charset="0"/>
              </a:rPr>
              <a:t> wife, tragically died in 2006. With her, he had two children named Lucy and Hannah.      </a:t>
            </a:r>
          </a:p>
        </p:txBody>
      </p:sp>
      <p:sp>
        <p:nvSpPr>
          <p:cNvPr id="4" name="Rectangle 3"/>
          <p:cNvSpPr/>
          <p:nvPr/>
        </p:nvSpPr>
        <p:spPr>
          <a:xfrm>
            <a:off x="-10864" y="5707465"/>
            <a:ext cx="9144000" cy="1138773"/>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Cameron</a:t>
            </a:r>
            <a:r>
              <a:rPr lang="en-US" sz="3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 continuation of his Captain Tom Moore biography</a:t>
            </a:r>
            <a:endParaRPr lang="en-US" sz="3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891649092"/>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9713" y="5634038"/>
            <a:ext cx="803275" cy="7477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TextBox 2"/>
          <p:cNvSpPr txBox="1">
            <a:spLocks noChangeArrowheads="1"/>
          </p:cNvSpPr>
          <p:nvPr/>
        </p:nvSpPr>
        <p:spPr bwMode="auto">
          <a:xfrm>
            <a:off x="2562225" y="-74613"/>
            <a:ext cx="3703638"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a:lnSpc>
                <a:spcPct val="100000"/>
              </a:lnSpc>
              <a:spcBef>
                <a:spcPct val="0"/>
              </a:spcBef>
              <a:buFontTx/>
              <a:buNone/>
            </a:pPr>
            <a:r>
              <a:rPr lang="en-GB" altLang="en-US" sz="2500" b="1" u="sng">
                <a:solidFill>
                  <a:schemeClr val="tx1"/>
                </a:solidFill>
              </a:rPr>
              <a:t>Captain Tom Moore</a:t>
            </a:r>
            <a:endParaRPr lang="en-US" altLang="en-US" sz="2500" b="1" u="sng">
              <a:solidFill>
                <a:schemeClr val="tx1"/>
              </a:solidFill>
            </a:endParaRPr>
          </a:p>
        </p:txBody>
      </p:sp>
      <p:sp>
        <p:nvSpPr>
          <p:cNvPr id="9220" name="TextBox 3"/>
          <p:cNvSpPr txBox="1">
            <a:spLocks noChangeArrowheads="1"/>
          </p:cNvSpPr>
          <p:nvPr/>
        </p:nvSpPr>
        <p:spPr bwMode="auto">
          <a:xfrm>
            <a:off x="0" y="403225"/>
            <a:ext cx="9226550"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nSpc>
                <a:spcPct val="100000"/>
              </a:lnSpc>
              <a:spcBef>
                <a:spcPct val="0"/>
              </a:spcBef>
              <a:buFontTx/>
              <a:buNone/>
            </a:pPr>
            <a:r>
              <a:rPr lang="en-GB" altLang="en-US" sz="1600" b="1" u="sng" dirty="0">
                <a:solidFill>
                  <a:schemeClr val="tx1"/>
                </a:solidFill>
                <a:latin typeface="Comic Sans MS" panose="030F0702030302020204" pitchFamily="66" charset="0"/>
              </a:rPr>
              <a:t>Introduction</a:t>
            </a:r>
          </a:p>
          <a:p>
            <a:pPr>
              <a:lnSpc>
                <a:spcPct val="100000"/>
              </a:lnSpc>
              <a:spcBef>
                <a:spcPct val="0"/>
              </a:spcBef>
              <a:buFontTx/>
              <a:buNone/>
            </a:pPr>
            <a:r>
              <a:rPr lang="en-GB" altLang="en-US" sz="1400" dirty="0" smtClean="0">
                <a:solidFill>
                  <a:schemeClr val="tx1"/>
                </a:solidFill>
                <a:latin typeface="Comic Sans MS" panose="030F0702030302020204" pitchFamily="66" charset="0"/>
              </a:rPr>
              <a:t>One </a:t>
            </a:r>
            <a:r>
              <a:rPr lang="en-GB" altLang="en-US" sz="1400" dirty="0">
                <a:solidFill>
                  <a:schemeClr val="tx1"/>
                </a:solidFill>
                <a:latin typeface="Comic Sans MS" panose="030F0702030302020204" pitchFamily="66" charset="0"/>
              </a:rPr>
              <a:t>year ago, an elderly gentleman caught the eyes and hearts of the nation, for embarking on and fulfilling a remarkable achievement. That man was Tom Moore! But how much do you know about the man himself? If you want to find out about Sir Tom and his fascinating life, read on</a:t>
            </a:r>
            <a:r>
              <a:rPr lang="en-GB" altLang="en-US" sz="1600" dirty="0">
                <a:solidFill>
                  <a:schemeClr val="tx1"/>
                </a:solidFill>
                <a:latin typeface="Comic Sans MS" panose="030F0702030302020204" pitchFamily="66" charset="0"/>
              </a:rPr>
              <a:t>.</a:t>
            </a:r>
          </a:p>
          <a:p>
            <a:pPr>
              <a:lnSpc>
                <a:spcPct val="100000"/>
              </a:lnSpc>
              <a:spcBef>
                <a:spcPct val="0"/>
              </a:spcBef>
              <a:buFontTx/>
              <a:buNone/>
            </a:pPr>
            <a:endParaRPr lang="en-GB" altLang="en-US" sz="2200" dirty="0">
              <a:solidFill>
                <a:schemeClr val="tx1"/>
              </a:solidFill>
              <a:latin typeface="Comic Sans MS" panose="030F0702030302020204" pitchFamily="66" charset="0"/>
            </a:endParaRPr>
          </a:p>
          <a:p>
            <a:pPr>
              <a:lnSpc>
                <a:spcPct val="100000"/>
              </a:lnSpc>
              <a:spcBef>
                <a:spcPct val="0"/>
              </a:spcBef>
              <a:buFontTx/>
              <a:buNone/>
            </a:pPr>
            <a:r>
              <a:rPr lang="en-GB" altLang="en-US" sz="1600" b="1" u="sng" dirty="0">
                <a:solidFill>
                  <a:schemeClr val="tx1"/>
                </a:solidFill>
                <a:latin typeface="Comic Sans MS" panose="030F0702030302020204" pitchFamily="66" charset="0"/>
              </a:rPr>
              <a:t>Growing up and qualifications</a:t>
            </a:r>
          </a:p>
          <a:p>
            <a:pPr>
              <a:lnSpc>
                <a:spcPct val="100000"/>
              </a:lnSpc>
              <a:spcBef>
                <a:spcPct val="0"/>
              </a:spcBef>
              <a:buFontTx/>
              <a:buNone/>
            </a:pPr>
            <a:r>
              <a:rPr lang="en-GB" altLang="en-US" sz="1400" dirty="0" smtClean="0">
                <a:solidFill>
                  <a:schemeClr val="tx1"/>
                </a:solidFill>
                <a:latin typeface="Comic Sans MS" panose="030F0702030302020204" pitchFamily="66" charset="0"/>
              </a:rPr>
              <a:t>Thomas </a:t>
            </a:r>
            <a:r>
              <a:rPr lang="en-GB" altLang="en-US" sz="1400" dirty="0">
                <a:solidFill>
                  <a:schemeClr val="tx1"/>
                </a:solidFill>
                <a:latin typeface="Comic Sans MS" panose="030F0702030302020204" pitchFamily="66" charset="0"/>
              </a:rPr>
              <a:t>Moore, now known as Sir Captain Tom Moore, grew up in Keighley, Yorkshire after being born on April 30</a:t>
            </a:r>
            <a:r>
              <a:rPr lang="en-GB" altLang="en-US" sz="1400" baseline="30000" dirty="0">
                <a:solidFill>
                  <a:schemeClr val="tx1"/>
                </a:solidFill>
                <a:latin typeface="Comic Sans MS" panose="030F0702030302020204" pitchFamily="66" charset="0"/>
              </a:rPr>
              <a:t>th</a:t>
            </a:r>
            <a:r>
              <a:rPr lang="en-GB" altLang="en-US" sz="1400" dirty="0">
                <a:solidFill>
                  <a:schemeClr val="tx1"/>
                </a:solidFill>
                <a:latin typeface="Comic Sans MS" panose="030F0702030302020204" pitchFamily="66" charset="0"/>
              </a:rPr>
              <a:t> 1920. He lived with his father Wilfred (who was a builder), his mother who was a head teacher and his sister Freda. As a child Tom was very active and loved being out side in his garden; he would also prefer to have wood and nails than any other toy. He attended Keighley Grammar School which is now known as Oak Bank School. Later he completed a civil engineering apprenticeship before joining the war effort in WW2.</a:t>
            </a:r>
          </a:p>
          <a:p>
            <a:pPr>
              <a:lnSpc>
                <a:spcPct val="100000"/>
              </a:lnSpc>
              <a:spcBef>
                <a:spcPct val="0"/>
              </a:spcBef>
              <a:buFontTx/>
              <a:buNone/>
            </a:pPr>
            <a:r>
              <a:rPr lang="en-GB" altLang="en-US" sz="1600" dirty="0">
                <a:solidFill>
                  <a:schemeClr val="tx1"/>
                </a:solidFill>
                <a:latin typeface="Comic Sans MS" panose="030F0702030302020204" pitchFamily="66" charset="0"/>
              </a:rPr>
              <a:t>  </a:t>
            </a:r>
          </a:p>
          <a:p>
            <a:pPr>
              <a:lnSpc>
                <a:spcPct val="100000"/>
              </a:lnSpc>
              <a:spcBef>
                <a:spcPct val="0"/>
              </a:spcBef>
              <a:buFontTx/>
              <a:buNone/>
            </a:pPr>
            <a:r>
              <a:rPr lang="en-GB" altLang="en-US" sz="1600" b="1" u="sng" dirty="0">
                <a:solidFill>
                  <a:schemeClr val="tx1"/>
                </a:solidFill>
                <a:latin typeface="Comic Sans MS" panose="030F0702030302020204" pitchFamily="66" charset="0"/>
              </a:rPr>
              <a:t>Army life/ </a:t>
            </a:r>
            <a:r>
              <a:rPr lang="en-GB" altLang="en-US" sz="1600" b="1" u="sng" dirty="0" smtClean="0">
                <a:solidFill>
                  <a:schemeClr val="tx1"/>
                </a:solidFill>
                <a:latin typeface="Comic Sans MS" panose="030F0702030302020204" pitchFamily="66" charset="0"/>
              </a:rPr>
              <a:t>Battles</a:t>
            </a:r>
            <a:endParaRPr lang="en-GB" altLang="en-US" sz="1600" b="1" u="sng" dirty="0">
              <a:solidFill>
                <a:schemeClr val="tx1"/>
              </a:solidFill>
              <a:latin typeface="Comic Sans MS" panose="030F0702030302020204" pitchFamily="66" charset="0"/>
            </a:endParaRPr>
          </a:p>
          <a:p>
            <a:pPr>
              <a:lnSpc>
                <a:spcPct val="100000"/>
              </a:lnSpc>
              <a:spcBef>
                <a:spcPct val="0"/>
              </a:spcBef>
              <a:buFontTx/>
              <a:buNone/>
            </a:pPr>
            <a:r>
              <a:rPr lang="en-GB" altLang="en-US" sz="1400" dirty="0" smtClean="0">
                <a:solidFill>
                  <a:schemeClr val="tx1"/>
                </a:solidFill>
                <a:latin typeface="Comic Sans MS" panose="030F0702030302020204" pitchFamily="66" charset="0"/>
              </a:rPr>
              <a:t>While </a:t>
            </a:r>
            <a:r>
              <a:rPr lang="en-GB" altLang="en-US" sz="1400" dirty="0">
                <a:solidFill>
                  <a:schemeClr val="tx1"/>
                </a:solidFill>
                <a:latin typeface="Comic Sans MS" panose="030F0702030302020204" pitchFamily="66" charset="0"/>
              </a:rPr>
              <a:t>at war, he was based in India at the age of twenty on 1939 and worked his way up to becoming  </a:t>
            </a:r>
            <a:r>
              <a:rPr lang="en-GB" altLang="en-US" sz="1400" dirty="0" smtClean="0">
                <a:solidFill>
                  <a:schemeClr val="tx1"/>
                </a:solidFill>
                <a:latin typeface="Comic Sans MS" panose="030F0702030302020204" pitchFamily="66" charset="0"/>
              </a:rPr>
              <a:t>a captain in </a:t>
            </a:r>
            <a:r>
              <a:rPr lang="en-GB" altLang="en-US" sz="1400" dirty="0">
                <a:solidFill>
                  <a:schemeClr val="tx1"/>
                </a:solidFill>
                <a:latin typeface="Comic Sans MS" panose="030F0702030302020204" pitchFamily="66" charset="0"/>
              </a:rPr>
              <a:t>1944. He received many medals such as, Star medal, Burma star and the War medal. He received all of the medals between 1939 and 1945. </a:t>
            </a:r>
            <a:r>
              <a:rPr lang="en-GB" altLang="en-US" sz="1400" dirty="0" smtClean="0">
                <a:solidFill>
                  <a:schemeClr val="tx1"/>
                </a:solidFill>
                <a:latin typeface="Comic Sans MS" panose="030F0702030302020204" pitchFamily="66" charset="0"/>
              </a:rPr>
              <a:t>He </a:t>
            </a:r>
            <a:r>
              <a:rPr lang="en-GB" altLang="en-US" sz="1400" dirty="0">
                <a:solidFill>
                  <a:schemeClr val="tx1"/>
                </a:solidFill>
                <a:latin typeface="Comic Sans MS" panose="030F0702030302020204" pitchFamily="66" charset="0"/>
              </a:rPr>
              <a:t>then left in 1945 once the war had ended and became an </a:t>
            </a:r>
            <a:r>
              <a:rPr lang="en-GB" altLang="en-US" sz="1400" dirty="0" smtClean="0">
                <a:solidFill>
                  <a:schemeClr val="tx1"/>
                </a:solidFill>
                <a:latin typeface="Comic Sans MS" panose="030F0702030302020204" pitchFamily="66" charset="0"/>
              </a:rPr>
              <a:t>instructor </a:t>
            </a:r>
            <a:r>
              <a:rPr lang="en-GB" altLang="en-US" sz="1400" dirty="0">
                <a:solidFill>
                  <a:schemeClr val="tx1"/>
                </a:solidFill>
                <a:latin typeface="Comic Sans MS" panose="030F0702030302020204" pitchFamily="66" charset="0"/>
              </a:rPr>
              <a:t>for a short while.</a:t>
            </a:r>
          </a:p>
          <a:p>
            <a:pPr>
              <a:lnSpc>
                <a:spcPct val="100000"/>
              </a:lnSpc>
              <a:spcBef>
                <a:spcPct val="0"/>
              </a:spcBef>
              <a:buFontTx/>
              <a:buNone/>
            </a:pPr>
            <a:endParaRPr lang="en-GB" altLang="en-US" sz="1400" dirty="0">
              <a:solidFill>
                <a:schemeClr val="tx1"/>
              </a:solidFill>
              <a:latin typeface="Comic Sans MS" panose="030F0702030302020204" pitchFamily="66" charset="0"/>
            </a:endParaRPr>
          </a:p>
          <a:p>
            <a:pPr>
              <a:lnSpc>
                <a:spcPct val="100000"/>
              </a:lnSpc>
              <a:spcBef>
                <a:spcPct val="0"/>
              </a:spcBef>
              <a:buFontTx/>
              <a:buNone/>
            </a:pPr>
            <a:r>
              <a:rPr lang="en-GB" altLang="en-US" sz="1600" b="1" u="sng" dirty="0">
                <a:solidFill>
                  <a:schemeClr val="tx1"/>
                </a:solidFill>
                <a:latin typeface="Comic Sans MS" panose="030F0702030302020204" pitchFamily="66" charset="0"/>
              </a:rPr>
              <a:t>After leaving the Army Life</a:t>
            </a:r>
          </a:p>
          <a:p>
            <a:pPr>
              <a:lnSpc>
                <a:spcPct val="100000"/>
              </a:lnSpc>
              <a:spcBef>
                <a:spcPct val="0"/>
              </a:spcBef>
              <a:buFontTx/>
              <a:buNone/>
            </a:pPr>
            <a:r>
              <a:rPr lang="en-GB" altLang="en-US" sz="1400" dirty="0" smtClean="0">
                <a:solidFill>
                  <a:schemeClr val="tx1"/>
                </a:solidFill>
                <a:latin typeface="Comic Sans MS" panose="030F0702030302020204" pitchFamily="66" charset="0"/>
              </a:rPr>
              <a:t>After </a:t>
            </a:r>
            <a:r>
              <a:rPr lang="en-GB" altLang="en-US" sz="1400" dirty="0">
                <a:solidFill>
                  <a:schemeClr val="tx1"/>
                </a:solidFill>
                <a:latin typeface="Comic Sans MS" panose="030F0702030302020204" pitchFamily="66" charset="0"/>
              </a:rPr>
              <a:t>returning home, he became a managing director of a concrete company and eventually found the love of his life Pamela and married in 1968 but before that he was married to Billie in </a:t>
            </a:r>
            <a:r>
              <a:rPr lang="en-GB" altLang="en-US" sz="1400" dirty="0" smtClean="0">
                <a:solidFill>
                  <a:schemeClr val="tx1"/>
                </a:solidFill>
                <a:latin typeface="Comic Sans MS" panose="030F0702030302020204" pitchFamily="66" charset="0"/>
              </a:rPr>
              <a:t>1949, which </a:t>
            </a:r>
            <a:r>
              <a:rPr lang="en-GB" altLang="en-US" sz="1400" dirty="0">
                <a:solidFill>
                  <a:schemeClr val="tx1"/>
                </a:solidFill>
                <a:latin typeface="Comic Sans MS" panose="030F0702030302020204" pitchFamily="66" charset="0"/>
              </a:rPr>
              <a:t>ended twenty years later. During these years Tom also raced motorcycles competitively in his spare time. He had two daughters named Lucy and Hannah. Sadly in </a:t>
            </a:r>
            <a:r>
              <a:rPr lang="en-GB" altLang="en-US" sz="1400" dirty="0" smtClean="0">
                <a:solidFill>
                  <a:schemeClr val="tx1"/>
                </a:solidFill>
                <a:latin typeface="Comic Sans MS" panose="030F0702030302020204" pitchFamily="66" charset="0"/>
              </a:rPr>
              <a:t>2006, </a:t>
            </a:r>
            <a:r>
              <a:rPr lang="en-GB" altLang="en-US" sz="1400" dirty="0">
                <a:solidFill>
                  <a:schemeClr val="tx1"/>
                </a:solidFill>
                <a:latin typeface="Comic Sans MS" panose="030F0702030302020204" pitchFamily="66" charset="0"/>
              </a:rPr>
              <a:t>Pamela died from dementia. Hannah married and had two children named </a:t>
            </a:r>
            <a:r>
              <a:rPr lang="en-GB" altLang="en-US" sz="1400" dirty="0" err="1">
                <a:solidFill>
                  <a:schemeClr val="tx1"/>
                </a:solidFill>
                <a:latin typeface="Comic Sans MS" panose="030F0702030302020204" pitchFamily="66" charset="0"/>
              </a:rPr>
              <a:t>Benji</a:t>
            </a:r>
            <a:r>
              <a:rPr lang="en-GB" altLang="en-US" sz="1400" dirty="0">
                <a:solidFill>
                  <a:schemeClr val="tx1"/>
                </a:solidFill>
                <a:latin typeface="Comic Sans MS" panose="030F0702030302020204" pitchFamily="66" charset="0"/>
              </a:rPr>
              <a:t> and Georgia who are </a:t>
            </a:r>
            <a:r>
              <a:rPr lang="en-GB" altLang="en-US" sz="1400" dirty="0" smtClean="0">
                <a:solidFill>
                  <a:schemeClr val="tx1"/>
                </a:solidFill>
                <a:latin typeface="Comic Sans MS" panose="030F0702030302020204" pitchFamily="66" charset="0"/>
              </a:rPr>
              <a:t>Tom’s grandchildren.</a:t>
            </a:r>
            <a:endParaRPr lang="en-GB" altLang="en-US" sz="1400" dirty="0">
              <a:solidFill>
                <a:schemeClr val="tx1"/>
              </a:solidFill>
              <a:latin typeface="Comic Sans MS" panose="030F0702030302020204" pitchFamily="66" charset="0"/>
            </a:endParaRPr>
          </a:p>
        </p:txBody>
      </p:sp>
      <p:sp>
        <p:nvSpPr>
          <p:cNvPr id="5" name="Rectangle 4"/>
          <p:cNvSpPr/>
          <p:nvPr/>
        </p:nvSpPr>
        <p:spPr>
          <a:xfrm>
            <a:off x="25903" y="6293178"/>
            <a:ext cx="9144000" cy="52322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Zoe</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 continuation of her Captain Tom Moore biography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57384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006475" y="-111125"/>
            <a:ext cx="633095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a:lnSpc>
                <a:spcPct val="100000"/>
              </a:lnSpc>
              <a:spcBef>
                <a:spcPct val="0"/>
              </a:spcBef>
              <a:buFontTx/>
              <a:buNone/>
            </a:pPr>
            <a:r>
              <a:rPr lang="en-GB" altLang="en-US" sz="2500" b="1" u="sng">
                <a:solidFill>
                  <a:schemeClr val="tx1"/>
                </a:solidFill>
              </a:rPr>
              <a:t>Captain Tom Moore</a:t>
            </a:r>
            <a:endParaRPr lang="en-US" altLang="en-US" sz="2500" b="1" u="sng">
              <a:solidFill>
                <a:schemeClr val="tx1"/>
              </a:solidFill>
            </a:endParaRPr>
          </a:p>
        </p:txBody>
      </p:sp>
      <p:sp>
        <p:nvSpPr>
          <p:cNvPr id="9219" name="TextBox 3"/>
          <p:cNvSpPr txBox="1">
            <a:spLocks noChangeArrowheads="1"/>
          </p:cNvSpPr>
          <p:nvPr/>
        </p:nvSpPr>
        <p:spPr bwMode="auto">
          <a:xfrm>
            <a:off x="0" y="392113"/>
            <a:ext cx="9144000" cy="544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nSpc>
                <a:spcPct val="100000"/>
              </a:lnSpc>
              <a:spcBef>
                <a:spcPct val="0"/>
              </a:spcBef>
              <a:buFontTx/>
              <a:buNone/>
            </a:pPr>
            <a:r>
              <a:rPr lang="en-GB" altLang="en-US" sz="1200" b="1" u="sng" dirty="0">
                <a:solidFill>
                  <a:schemeClr val="tx1"/>
                </a:solidFill>
                <a:latin typeface="Comic Sans MS" panose="030F0702030302020204" pitchFamily="66" charset="0"/>
              </a:rPr>
              <a:t>Introduction</a:t>
            </a:r>
          </a:p>
          <a:p>
            <a:pPr algn="ctr">
              <a:lnSpc>
                <a:spcPct val="100000"/>
              </a:lnSpc>
              <a:spcBef>
                <a:spcPct val="0"/>
              </a:spcBef>
              <a:buFontTx/>
              <a:buNone/>
            </a:pPr>
            <a:endParaRPr lang="en-GB" altLang="en-US" sz="1200" b="1" u="sng" dirty="0">
              <a:solidFill>
                <a:schemeClr val="tx1"/>
              </a:solidFill>
              <a:latin typeface="Comic Sans MS" panose="030F0702030302020204" pitchFamily="66" charset="0"/>
            </a:endParaRPr>
          </a:p>
          <a:p>
            <a:pPr>
              <a:lnSpc>
                <a:spcPct val="100000"/>
              </a:lnSpc>
              <a:spcBef>
                <a:spcPct val="0"/>
              </a:spcBef>
              <a:buFontTx/>
              <a:buNone/>
            </a:pPr>
            <a:r>
              <a:rPr lang="en-GB" altLang="en-US" sz="1200" dirty="0">
                <a:solidFill>
                  <a:schemeClr val="tx1"/>
                </a:solidFill>
                <a:latin typeface="Comic Sans MS" panose="030F0702030302020204" pitchFamily="66" charset="0"/>
              </a:rPr>
              <a:t>One year ago, an elderly gentleman caught the eyes and hearts of the nation, for embarking on and fulfilling a remarkable achievement. That man was Tom Moore! But how much do you know about the man himself? Read  through this biography to find out about this amazing man.</a:t>
            </a:r>
          </a:p>
          <a:p>
            <a:pPr>
              <a:lnSpc>
                <a:spcPct val="100000"/>
              </a:lnSpc>
              <a:spcBef>
                <a:spcPct val="0"/>
              </a:spcBef>
              <a:buFontTx/>
              <a:buNone/>
            </a:pPr>
            <a:endParaRPr lang="en-GB" altLang="en-US" sz="1200" dirty="0">
              <a:solidFill>
                <a:schemeClr val="tx1"/>
              </a:solidFill>
              <a:latin typeface="Comic Sans MS" panose="030F0702030302020204" pitchFamily="66" charset="0"/>
            </a:endParaRPr>
          </a:p>
          <a:p>
            <a:pPr>
              <a:lnSpc>
                <a:spcPct val="100000"/>
              </a:lnSpc>
              <a:spcBef>
                <a:spcPct val="0"/>
              </a:spcBef>
              <a:buFontTx/>
              <a:buNone/>
            </a:pPr>
            <a:r>
              <a:rPr lang="en-GB" altLang="en-US" sz="1200" b="1" u="sng" dirty="0">
                <a:solidFill>
                  <a:schemeClr val="tx1"/>
                </a:solidFill>
                <a:latin typeface="Comic Sans MS" panose="030F0702030302020204" pitchFamily="66" charset="0"/>
              </a:rPr>
              <a:t>Growing Up and Qualifications</a:t>
            </a:r>
          </a:p>
          <a:p>
            <a:pPr>
              <a:lnSpc>
                <a:spcPct val="100000"/>
              </a:lnSpc>
              <a:spcBef>
                <a:spcPct val="0"/>
              </a:spcBef>
              <a:buFontTx/>
              <a:buNone/>
            </a:pPr>
            <a:endParaRPr lang="en-GB" altLang="en-US" sz="1200" dirty="0">
              <a:solidFill>
                <a:schemeClr val="tx1"/>
              </a:solidFill>
              <a:latin typeface="Comic Sans MS" panose="030F0702030302020204" pitchFamily="66" charset="0"/>
            </a:endParaRPr>
          </a:p>
          <a:p>
            <a:pPr>
              <a:lnSpc>
                <a:spcPct val="100000"/>
              </a:lnSpc>
              <a:spcBef>
                <a:spcPct val="0"/>
              </a:spcBef>
              <a:buFontTx/>
              <a:buNone/>
            </a:pPr>
            <a:r>
              <a:rPr lang="en-GB" altLang="en-US" sz="1200" dirty="0">
                <a:solidFill>
                  <a:schemeClr val="tx1"/>
                </a:solidFill>
                <a:latin typeface="Comic Sans MS" panose="030F0702030302020204" pitchFamily="66" charset="0"/>
              </a:rPr>
              <a:t>Captain Thomas Moore was born on the 30</a:t>
            </a:r>
            <a:r>
              <a:rPr lang="en-GB" altLang="en-US" sz="1200" baseline="30000" dirty="0">
                <a:solidFill>
                  <a:schemeClr val="tx1"/>
                </a:solidFill>
                <a:latin typeface="Comic Sans MS" panose="030F0702030302020204" pitchFamily="66" charset="0"/>
              </a:rPr>
              <a:t>th</a:t>
            </a:r>
            <a:r>
              <a:rPr lang="en-GB" altLang="en-US" sz="1200" dirty="0">
                <a:solidFill>
                  <a:schemeClr val="tx1"/>
                </a:solidFill>
                <a:latin typeface="Comic Sans MS" panose="030F0702030302020204" pitchFamily="66" charset="0"/>
              </a:rPr>
              <a:t> of April 1920 in Keighley, Yorkshire, whilst growing up with a sister, Freda. His father, Wilfred, was a builder, whilst his mother was a head teacher. As a child he loved being outdoors in the garden, enjoyed walking in the Yorkshire moors and was very active. Safety never came first for Tom, as his usual toys were nails and hammers. He attended Keighley Grammar School, which is now known as </a:t>
            </a:r>
            <a:r>
              <a:rPr lang="en-GB" altLang="en-US" sz="1200" dirty="0" err="1">
                <a:solidFill>
                  <a:schemeClr val="tx1"/>
                </a:solidFill>
                <a:latin typeface="Comic Sans MS" panose="030F0702030302020204" pitchFamily="66" charset="0"/>
              </a:rPr>
              <a:t>Beckfoot</a:t>
            </a:r>
            <a:r>
              <a:rPr lang="en-GB" altLang="en-US" sz="1200" dirty="0">
                <a:solidFill>
                  <a:schemeClr val="tx1"/>
                </a:solidFill>
                <a:latin typeface="Comic Sans MS" panose="030F0702030302020204" pitchFamily="66" charset="0"/>
              </a:rPr>
              <a:t> </a:t>
            </a:r>
            <a:r>
              <a:rPr lang="en-GB" altLang="en-US" sz="1200" dirty="0" err="1">
                <a:solidFill>
                  <a:schemeClr val="tx1"/>
                </a:solidFill>
                <a:latin typeface="Comic Sans MS" panose="030F0702030302020204" pitchFamily="66" charset="0"/>
              </a:rPr>
              <a:t>Oakbank</a:t>
            </a:r>
            <a:r>
              <a:rPr lang="en-GB" altLang="en-US" sz="1200" dirty="0">
                <a:solidFill>
                  <a:schemeClr val="tx1"/>
                </a:solidFill>
                <a:latin typeface="Comic Sans MS" panose="030F0702030302020204" pitchFamily="66" charset="0"/>
              </a:rPr>
              <a:t> School. After finishing school, he moved onto college and completed a civil engineer apprenticeship. But that time in college was cut short because he was called into the army. </a:t>
            </a:r>
          </a:p>
          <a:p>
            <a:pPr>
              <a:lnSpc>
                <a:spcPct val="100000"/>
              </a:lnSpc>
              <a:spcBef>
                <a:spcPct val="0"/>
              </a:spcBef>
              <a:buFontTx/>
              <a:buNone/>
            </a:pPr>
            <a:endParaRPr lang="en-GB" altLang="en-US" sz="1200" dirty="0">
              <a:solidFill>
                <a:schemeClr val="tx1"/>
              </a:solidFill>
              <a:latin typeface="Comic Sans MS" panose="030F0702030302020204" pitchFamily="66" charset="0"/>
            </a:endParaRPr>
          </a:p>
          <a:p>
            <a:pPr>
              <a:lnSpc>
                <a:spcPct val="100000"/>
              </a:lnSpc>
              <a:spcBef>
                <a:spcPct val="0"/>
              </a:spcBef>
              <a:buFontTx/>
              <a:buNone/>
            </a:pPr>
            <a:r>
              <a:rPr lang="en-GB" altLang="en-US" sz="1200" b="1" u="sng" dirty="0" smtClean="0">
                <a:solidFill>
                  <a:schemeClr val="tx1"/>
                </a:solidFill>
                <a:latin typeface="Comic Sans MS" panose="030F0702030302020204" pitchFamily="66" charset="0"/>
              </a:rPr>
              <a:t>Army </a:t>
            </a:r>
            <a:r>
              <a:rPr lang="en-GB" altLang="en-US" sz="1200" b="1" u="sng" dirty="0">
                <a:solidFill>
                  <a:schemeClr val="tx1"/>
                </a:solidFill>
                <a:latin typeface="Comic Sans MS" panose="030F0702030302020204" pitchFamily="66" charset="0"/>
              </a:rPr>
              <a:t>Life and Battles </a:t>
            </a:r>
          </a:p>
          <a:p>
            <a:pPr>
              <a:lnSpc>
                <a:spcPct val="100000"/>
              </a:lnSpc>
              <a:spcBef>
                <a:spcPct val="0"/>
              </a:spcBef>
              <a:buFontTx/>
              <a:buNone/>
            </a:pPr>
            <a:endParaRPr lang="en-GB" altLang="en-US" sz="1200" dirty="0">
              <a:solidFill>
                <a:schemeClr val="tx1"/>
              </a:solidFill>
              <a:latin typeface="Comic Sans MS" panose="030F0702030302020204" pitchFamily="66" charset="0"/>
            </a:endParaRPr>
          </a:p>
          <a:p>
            <a:pPr>
              <a:lnSpc>
                <a:spcPct val="100000"/>
              </a:lnSpc>
              <a:spcBef>
                <a:spcPct val="0"/>
              </a:spcBef>
              <a:buFontTx/>
              <a:buNone/>
            </a:pPr>
            <a:r>
              <a:rPr lang="en-GB" altLang="en-US" sz="1200" dirty="0">
                <a:solidFill>
                  <a:schemeClr val="tx1"/>
                </a:solidFill>
                <a:latin typeface="Comic Sans MS" panose="030F0702030302020204" pitchFamily="66" charset="0"/>
              </a:rPr>
              <a:t>Whilst being pulled out of college, he entered the war. He served in the 2</a:t>
            </a:r>
            <a:r>
              <a:rPr lang="en-GB" altLang="en-US" sz="1200" baseline="30000" dirty="0">
                <a:solidFill>
                  <a:schemeClr val="tx1"/>
                </a:solidFill>
                <a:latin typeface="Comic Sans MS" panose="030F0702030302020204" pitchFamily="66" charset="0"/>
              </a:rPr>
              <a:t>nd</a:t>
            </a:r>
            <a:r>
              <a:rPr lang="en-GB" altLang="en-US" sz="1200" dirty="0">
                <a:solidFill>
                  <a:schemeClr val="tx1"/>
                </a:solidFill>
                <a:latin typeface="Comic Sans MS" panose="030F0702030302020204" pitchFamily="66" charset="0"/>
              </a:rPr>
              <a:t> World War in India, even though he was only 20 years of age. During this time, he became a captain in 1944. Not just that, but he achieved many other awards such as, 4 medals from 1939-1945, including  the star medal, Burma star, Defence medal and a war medal. After many years of fighting, he finally returned back to England in 1945, to become an instructor and didn’t return to the regiment. </a:t>
            </a:r>
          </a:p>
          <a:p>
            <a:pPr>
              <a:lnSpc>
                <a:spcPct val="100000"/>
              </a:lnSpc>
              <a:spcBef>
                <a:spcPct val="0"/>
              </a:spcBef>
              <a:buFontTx/>
              <a:buNone/>
            </a:pPr>
            <a:endParaRPr lang="en-GB" altLang="en-US" sz="1200" dirty="0">
              <a:solidFill>
                <a:schemeClr val="tx1"/>
              </a:solidFill>
              <a:latin typeface="Comic Sans MS" panose="030F0702030302020204" pitchFamily="66" charset="0"/>
            </a:endParaRPr>
          </a:p>
          <a:p>
            <a:pPr>
              <a:lnSpc>
                <a:spcPct val="100000"/>
              </a:lnSpc>
              <a:spcBef>
                <a:spcPct val="0"/>
              </a:spcBef>
              <a:buFontTx/>
              <a:buNone/>
            </a:pPr>
            <a:r>
              <a:rPr lang="en-GB" altLang="en-US" sz="1200" b="1" u="sng" dirty="0">
                <a:solidFill>
                  <a:schemeClr val="tx1"/>
                </a:solidFill>
                <a:latin typeface="Comic Sans MS" panose="030F0702030302020204" pitchFamily="66" charset="0"/>
              </a:rPr>
              <a:t>Finally Returning</a:t>
            </a:r>
          </a:p>
          <a:p>
            <a:pPr>
              <a:lnSpc>
                <a:spcPct val="100000"/>
              </a:lnSpc>
              <a:spcBef>
                <a:spcPct val="0"/>
              </a:spcBef>
              <a:buFontTx/>
              <a:buNone/>
            </a:pPr>
            <a:endParaRPr lang="en-GB" altLang="en-US" sz="1200" b="1" u="sng" dirty="0">
              <a:solidFill>
                <a:schemeClr val="tx1"/>
              </a:solidFill>
              <a:latin typeface="Comic Sans MS" panose="030F0702030302020204" pitchFamily="66" charset="0"/>
            </a:endParaRPr>
          </a:p>
          <a:p>
            <a:pPr>
              <a:lnSpc>
                <a:spcPct val="100000"/>
              </a:lnSpc>
              <a:spcBef>
                <a:spcPct val="0"/>
              </a:spcBef>
              <a:buFontTx/>
              <a:buNone/>
            </a:pPr>
            <a:r>
              <a:rPr lang="en-GB" altLang="en-US" sz="1200" dirty="0">
                <a:solidFill>
                  <a:schemeClr val="tx1"/>
                </a:solidFill>
                <a:latin typeface="Comic Sans MS" panose="030F0702030302020204" pitchFamily="66" charset="0"/>
              </a:rPr>
              <a:t>After coming back to his home town of Keighley, he became a managing director of a concrete company. When he had spare time, he enjoyed racing motorcycles competitively.  He married his first wife Billie in 1949 but it ended 20 years later. In 1968, he married Pamela, who he had 2 daughters with (Lucy and Hannah). Unfortunately, Pamela passed away in 2006 from dementia. He also had 2 grandchildren called </a:t>
            </a:r>
            <a:r>
              <a:rPr lang="en-GB" altLang="en-US" sz="1200" dirty="0" err="1">
                <a:solidFill>
                  <a:schemeClr val="tx1"/>
                </a:solidFill>
                <a:latin typeface="Comic Sans MS" panose="030F0702030302020204" pitchFamily="66" charset="0"/>
              </a:rPr>
              <a:t>Benji</a:t>
            </a:r>
            <a:r>
              <a:rPr lang="en-GB" altLang="en-US" sz="1200" dirty="0">
                <a:solidFill>
                  <a:schemeClr val="tx1"/>
                </a:solidFill>
                <a:latin typeface="Comic Sans MS" panose="030F0702030302020204" pitchFamily="66" charset="0"/>
              </a:rPr>
              <a:t> and Georgia. </a:t>
            </a:r>
          </a:p>
        </p:txBody>
      </p:sp>
      <p:sp>
        <p:nvSpPr>
          <p:cNvPr id="4" name="Rectangle 3"/>
          <p:cNvSpPr/>
          <p:nvPr/>
        </p:nvSpPr>
        <p:spPr>
          <a:xfrm>
            <a:off x="-10864" y="5707465"/>
            <a:ext cx="9144000" cy="1138773"/>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Isobel</a:t>
            </a:r>
            <a:r>
              <a:rPr lang="en-US" sz="3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 continuation of his Captain Tom Moore biography</a:t>
            </a:r>
            <a:endParaRPr lang="en-US" sz="3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67310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2627313" y="0"/>
            <a:ext cx="37036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a:lnSpc>
                <a:spcPct val="100000"/>
              </a:lnSpc>
              <a:spcBef>
                <a:spcPct val="0"/>
              </a:spcBef>
              <a:buFontTx/>
              <a:buNone/>
            </a:pPr>
            <a:r>
              <a:rPr lang="en-GB" altLang="en-US" sz="2500" b="1" u="sng">
                <a:solidFill>
                  <a:schemeClr val="tx1"/>
                </a:solidFill>
              </a:rPr>
              <a:t>Captain Tom Moore</a:t>
            </a:r>
            <a:endParaRPr lang="en-US" altLang="en-US" sz="2500" b="1" u="sng">
              <a:solidFill>
                <a:schemeClr val="tx1"/>
              </a:solidFill>
            </a:endParaRPr>
          </a:p>
        </p:txBody>
      </p:sp>
      <p:sp>
        <p:nvSpPr>
          <p:cNvPr id="9219" name="TextBox 3"/>
          <p:cNvSpPr txBox="1">
            <a:spLocks noChangeArrowheads="1"/>
          </p:cNvSpPr>
          <p:nvPr/>
        </p:nvSpPr>
        <p:spPr bwMode="auto">
          <a:xfrm>
            <a:off x="95794" y="477838"/>
            <a:ext cx="8969829" cy="6401753"/>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nSpc>
                <a:spcPct val="100000"/>
              </a:lnSpc>
              <a:spcBef>
                <a:spcPct val="0"/>
              </a:spcBef>
              <a:buFontTx/>
              <a:buNone/>
            </a:pPr>
            <a:r>
              <a:rPr lang="en-GB" altLang="en-US" sz="1150" b="1" u="sng" dirty="0">
                <a:solidFill>
                  <a:schemeClr val="tx1"/>
                </a:solidFill>
                <a:latin typeface="Comic Sans MS" panose="030F0702030302020204" pitchFamily="66" charset="0"/>
              </a:rPr>
              <a:t>Introduction</a:t>
            </a:r>
          </a:p>
          <a:p>
            <a:pPr>
              <a:lnSpc>
                <a:spcPct val="100000"/>
              </a:lnSpc>
              <a:spcBef>
                <a:spcPct val="0"/>
              </a:spcBef>
              <a:buFontTx/>
              <a:buNone/>
            </a:pPr>
            <a:r>
              <a:rPr lang="en-GB" altLang="en-US" sz="1150" dirty="0" smtClean="0">
                <a:solidFill>
                  <a:schemeClr val="tx1"/>
                </a:solidFill>
                <a:latin typeface="Comic Sans MS" panose="030F0702030302020204" pitchFamily="66" charset="0"/>
              </a:rPr>
              <a:t>One </a:t>
            </a:r>
            <a:r>
              <a:rPr lang="en-GB" altLang="en-US" sz="1150" dirty="0">
                <a:solidFill>
                  <a:schemeClr val="tx1"/>
                </a:solidFill>
                <a:latin typeface="Comic Sans MS" panose="030F0702030302020204" pitchFamily="66" charset="0"/>
              </a:rPr>
              <a:t>year ago, an elderly gentleman caught the eyes and hearts of the nation, for embarking on and fulfilling a remarkable achievement. That man was Tom Moore! But how much do you know about the man himself? Read on to learn some exciting facts and so much more…</a:t>
            </a:r>
          </a:p>
          <a:p>
            <a:pPr>
              <a:lnSpc>
                <a:spcPct val="100000"/>
              </a:lnSpc>
              <a:spcBef>
                <a:spcPct val="0"/>
              </a:spcBef>
              <a:buFontTx/>
              <a:buNone/>
            </a:pPr>
            <a:endParaRPr lang="en-GB" altLang="en-US" sz="1150" dirty="0">
              <a:solidFill>
                <a:schemeClr val="tx1"/>
              </a:solidFill>
              <a:latin typeface="Comic Sans MS" panose="030F0702030302020204" pitchFamily="66" charset="0"/>
            </a:endParaRPr>
          </a:p>
          <a:p>
            <a:pPr>
              <a:lnSpc>
                <a:spcPct val="100000"/>
              </a:lnSpc>
              <a:spcBef>
                <a:spcPct val="0"/>
              </a:spcBef>
              <a:buFontTx/>
              <a:buNone/>
            </a:pPr>
            <a:r>
              <a:rPr lang="en-GB" altLang="en-US" sz="1150" b="1" u="sng" dirty="0">
                <a:solidFill>
                  <a:schemeClr val="tx1"/>
                </a:solidFill>
                <a:latin typeface="Comic Sans MS" panose="030F0702030302020204" pitchFamily="66" charset="0"/>
              </a:rPr>
              <a:t>Growing Up and Qualifications</a:t>
            </a:r>
          </a:p>
          <a:p>
            <a:pPr>
              <a:lnSpc>
                <a:spcPct val="100000"/>
              </a:lnSpc>
              <a:spcBef>
                <a:spcPct val="0"/>
              </a:spcBef>
              <a:buFontTx/>
              <a:buNone/>
            </a:pPr>
            <a:r>
              <a:rPr lang="en-GB" altLang="en-US" sz="1150" dirty="0" smtClean="0">
                <a:solidFill>
                  <a:schemeClr val="tx1"/>
                </a:solidFill>
                <a:latin typeface="Comic Sans MS" panose="030F0702030302020204" pitchFamily="66" charset="0"/>
              </a:rPr>
              <a:t>Thomas </a:t>
            </a:r>
            <a:r>
              <a:rPr lang="en-GB" altLang="en-US" sz="1150" dirty="0">
                <a:solidFill>
                  <a:schemeClr val="tx1"/>
                </a:solidFill>
                <a:latin typeface="Comic Sans MS" panose="030F0702030302020204" pitchFamily="66" charset="0"/>
              </a:rPr>
              <a:t>Moore was born on the 30</a:t>
            </a:r>
            <a:r>
              <a:rPr lang="en-GB" altLang="en-US" sz="1150" baseline="30000" dirty="0">
                <a:solidFill>
                  <a:schemeClr val="tx1"/>
                </a:solidFill>
                <a:latin typeface="Comic Sans MS" panose="030F0702030302020204" pitchFamily="66" charset="0"/>
              </a:rPr>
              <a:t>th</a:t>
            </a:r>
            <a:r>
              <a:rPr lang="en-GB" altLang="en-US" sz="1150" dirty="0">
                <a:solidFill>
                  <a:schemeClr val="tx1"/>
                </a:solidFill>
                <a:latin typeface="Comic Sans MS" panose="030F0702030302020204" pitchFamily="66" charset="0"/>
              </a:rPr>
              <a:t> of April 1920 in Keighley, West Riding, Yorkshire. He had one sibling named Freda. Thomas was the son of a builder, Wilfred, and his mother was a head teacher. While growing up he was very active and enjoyed being outdoors and walking around the Yorkshire Moors.</a:t>
            </a:r>
          </a:p>
          <a:p>
            <a:pPr>
              <a:lnSpc>
                <a:spcPct val="100000"/>
              </a:lnSpc>
              <a:spcBef>
                <a:spcPct val="0"/>
              </a:spcBef>
              <a:buFontTx/>
              <a:buNone/>
            </a:pPr>
            <a:endParaRPr lang="en-GB" altLang="en-US" sz="1150" dirty="0">
              <a:solidFill>
                <a:schemeClr val="tx1"/>
              </a:solidFill>
              <a:latin typeface="Comic Sans MS" panose="030F0702030302020204" pitchFamily="66" charset="0"/>
            </a:endParaRPr>
          </a:p>
          <a:p>
            <a:pPr>
              <a:lnSpc>
                <a:spcPct val="100000"/>
              </a:lnSpc>
              <a:spcBef>
                <a:spcPct val="0"/>
              </a:spcBef>
              <a:buFontTx/>
              <a:buNone/>
            </a:pPr>
            <a:r>
              <a:rPr lang="en-GB" altLang="en-US" sz="1150" dirty="0">
                <a:solidFill>
                  <a:schemeClr val="tx1"/>
                </a:solidFill>
                <a:latin typeface="Comic Sans MS" panose="030F0702030302020204" pitchFamily="66" charset="0"/>
              </a:rPr>
              <a:t>Thomas went to Keighley Grammar School, a mixed secondary and sixth form. He began an apprenticeship in civil engineering before enlisting in the army in WW2 where he rose to captain.</a:t>
            </a:r>
          </a:p>
          <a:p>
            <a:pPr>
              <a:lnSpc>
                <a:spcPct val="100000"/>
              </a:lnSpc>
              <a:spcBef>
                <a:spcPct val="0"/>
              </a:spcBef>
              <a:buFontTx/>
              <a:buNone/>
            </a:pPr>
            <a:endParaRPr lang="en-GB" altLang="en-US" sz="1150" dirty="0">
              <a:solidFill>
                <a:schemeClr val="tx1"/>
              </a:solidFill>
              <a:latin typeface="Comic Sans MS" panose="030F0702030302020204" pitchFamily="66" charset="0"/>
            </a:endParaRPr>
          </a:p>
          <a:p>
            <a:pPr>
              <a:lnSpc>
                <a:spcPct val="100000"/>
              </a:lnSpc>
              <a:spcBef>
                <a:spcPct val="0"/>
              </a:spcBef>
              <a:buFontTx/>
              <a:buNone/>
            </a:pPr>
            <a:r>
              <a:rPr lang="en-GB" altLang="en-US" sz="1150" b="1" u="sng" dirty="0">
                <a:solidFill>
                  <a:schemeClr val="tx1"/>
                </a:solidFill>
                <a:latin typeface="Comic Sans MS" panose="030F0702030302020204" pitchFamily="66" charset="0"/>
              </a:rPr>
              <a:t>Army Life</a:t>
            </a:r>
            <a:r>
              <a:rPr lang="en-GB" altLang="en-US" sz="1150" dirty="0">
                <a:solidFill>
                  <a:schemeClr val="tx1"/>
                </a:solidFill>
                <a:latin typeface="Comic Sans MS" panose="030F0702030302020204" pitchFamily="66" charset="0"/>
              </a:rPr>
              <a:t>                                                                                                           </a:t>
            </a:r>
          </a:p>
          <a:p>
            <a:pPr>
              <a:lnSpc>
                <a:spcPct val="100000"/>
              </a:lnSpc>
              <a:spcBef>
                <a:spcPct val="0"/>
              </a:spcBef>
              <a:buFontTx/>
              <a:buNone/>
            </a:pPr>
            <a:r>
              <a:rPr lang="en-GB" altLang="en-US" sz="1150" dirty="0" smtClean="0">
                <a:solidFill>
                  <a:schemeClr val="tx1"/>
                </a:solidFill>
                <a:latin typeface="Comic Sans MS" panose="030F0702030302020204" pitchFamily="66" charset="0"/>
              </a:rPr>
              <a:t>Tom </a:t>
            </a:r>
            <a:r>
              <a:rPr lang="en-GB" altLang="en-US" sz="1150" dirty="0">
                <a:solidFill>
                  <a:schemeClr val="tx1"/>
                </a:solidFill>
                <a:latin typeface="Comic Sans MS" panose="030F0702030302020204" pitchFamily="66" charset="0"/>
              </a:rPr>
              <a:t>was an officer in the British army and in May 1940, he was recruited into the 8DWR (8</a:t>
            </a:r>
            <a:r>
              <a:rPr lang="en-GB" altLang="en-US" sz="1150" baseline="30000" dirty="0">
                <a:solidFill>
                  <a:schemeClr val="tx1"/>
                </a:solidFill>
                <a:latin typeface="Comic Sans MS" panose="030F0702030302020204" pitchFamily="66" charset="0"/>
              </a:rPr>
              <a:t>th</a:t>
            </a:r>
            <a:r>
              <a:rPr lang="en-GB" altLang="en-US" sz="1150" dirty="0">
                <a:solidFill>
                  <a:schemeClr val="tx1"/>
                </a:solidFill>
                <a:latin typeface="Comic Sans MS" panose="030F0702030302020204" pitchFamily="66" charset="0"/>
              </a:rPr>
              <a:t> Battalion) regiment, where he was selected for officer training. In 1941 Moore became a member of the royal army corps. Later that year he was transferred to India, to the 9DWR (9</a:t>
            </a:r>
            <a:r>
              <a:rPr lang="en-GB" altLang="en-US" sz="1150" baseline="30000" dirty="0">
                <a:solidFill>
                  <a:schemeClr val="tx1"/>
                </a:solidFill>
                <a:latin typeface="Comic Sans MS" panose="030F0702030302020204" pitchFamily="66" charset="0"/>
              </a:rPr>
              <a:t>th</a:t>
            </a:r>
            <a:r>
              <a:rPr lang="en-GB" altLang="en-US" sz="1150" dirty="0">
                <a:solidFill>
                  <a:schemeClr val="tx1"/>
                </a:solidFill>
                <a:latin typeface="Comic Sans MS" panose="030F0702030302020204" pitchFamily="66" charset="0"/>
              </a:rPr>
              <a:t> Battalion) regiment, where he set up a training program for motorcyclists in the army.</a:t>
            </a:r>
          </a:p>
          <a:p>
            <a:pPr>
              <a:lnSpc>
                <a:spcPct val="100000"/>
              </a:lnSpc>
              <a:spcBef>
                <a:spcPct val="0"/>
              </a:spcBef>
              <a:buFontTx/>
              <a:buNone/>
            </a:pPr>
            <a:endParaRPr lang="en-GB" altLang="en-US" sz="1150" dirty="0">
              <a:solidFill>
                <a:schemeClr val="tx1"/>
              </a:solidFill>
              <a:latin typeface="Comic Sans MS" panose="030F0702030302020204" pitchFamily="66" charset="0"/>
            </a:endParaRPr>
          </a:p>
          <a:p>
            <a:pPr>
              <a:lnSpc>
                <a:spcPct val="100000"/>
              </a:lnSpc>
              <a:spcBef>
                <a:spcPct val="0"/>
              </a:spcBef>
              <a:buFontTx/>
              <a:buNone/>
            </a:pPr>
            <a:r>
              <a:rPr lang="en-GB" altLang="en-US" sz="1150" dirty="0">
                <a:solidFill>
                  <a:schemeClr val="tx1"/>
                </a:solidFill>
                <a:latin typeface="Comic Sans MS" panose="030F0702030302020204" pitchFamily="66" charset="0"/>
              </a:rPr>
              <a:t>Tom was awarded four medals, during his time serving in the war. The first medal he was awarded was the (1939-1945) Star II, which every officer got for serving in the Second World War. Tom also achieved a medal for fighting in the Burma campaign from 1941 to 1945, called the Burma Star. Moore was then awarded the War Medal, also achieving the Defence Medal, a couple of years later. On the 20</a:t>
            </a:r>
            <a:r>
              <a:rPr lang="en-GB" altLang="en-US" sz="1150" baseline="30000" dirty="0">
                <a:solidFill>
                  <a:schemeClr val="tx1"/>
                </a:solidFill>
                <a:latin typeface="Comic Sans MS" panose="030F0702030302020204" pitchFamily="66" charset="0"/>
              </a:rPr>
              <a:t>th</a:t>
            </a:r>
            <a:r>
              <a:rPr lang="en-GB" altLang="en-US" sz="1150" dirty="0">
                <a:solidFill>
                  <a:schemeClr val="tx1"/>
                </a:solidFill>
                <a:latin typeface="Comic Sans MS" panose="030F0702030302020204" pitchFamily="66" charset="0"/>
              </a:rPr>
              <a:t> May 2020, he was awarded the Knight Bachelor at Windsor Castle.</a:t>
            </a:r>
          </a:p>
          <a:p>
            <a:pPr>
              <a:lnSpc>
                <a:spcPct val="100000"/>
              </a:lnSpc>
              <a:spcBef>
                <a:spcPct val="0"/>
              </a:spcBef>
              <a:buFontTx/>
              <a:buNone/>
            </a:pPr>
            <a:endParaRPr lang="en-GB" altLang="en-US" sz="1150" dirty="0">
              <a:solidFill>
                <a:schemeClr val="tx1"/>
              </a:solidFill>
              <a:latin typeface="Comic Sans MS" panose="030F0702030302020204" pitchFamily="66" charset="0"/>
            </a:endParaRPr>
          </a:p>
          <a:p>
            <a:pPr>
              <a:lnSpc>
                <a:spcPct val="100000"/>
              </a:lnSpc>
              <a:spcBef>
                <a:spcPct val="0"/>
              </a:spcBef>
              <a:buFontTx/>
              <a:buNone/>
            </a:pPr>
            <a:r>
              <a:rPr lang="en-GB" altLang="en-US" sz="1150" b="1" u="sng" dirty="0">
                <a:solidFill>
                  <a:schemeClr val="tx1"/>
                </a:solidFill>
                <a:latin typeface="Comic Sans MS" panose="030F0702030302020204" pitchFamily="66" charset="0"/>
              </a:rPr>
              <a:t>After The Army</a:t>
            </a:r>
          </a:p>
          <a:p>
            <a:pPr>
              <a:lnSpc>
                <a:spcPct val="100000"/>
              </a:lnSpc>
              <a:spcBef>
                <a:spcPct val="0"/>
              </a:spcBef>
              <a:buFontTx/>
              <a:buNone/>
            </a:pPr>
            <a:r>
              <a:rPr lang="en-GB" altLang="en-US" sz="1150" dirty="0" smtClean="0">
                <a:solidFill>
                  <a:schemeClr val="tx1"/>
                </a:solidFill>
                <a:latin typeface="Comic Sans MS" panose="030F0702030302020204" pitchFamily="66" charset="0"/>
              </a:rPr>
              <a:t>After </a:t>
            </a:r>
            <a:r>
              <a:rPr lang="en-GB" altLang="en-US" sz="1150" dirty="0">
                <a:solidFill>
                  <a:schemeClr val="tx1"/>
                </a:solidFill>
                <a:latin typeface="Comic Sans MS" panose="030F0702030302020204" pitchFamily="66" charset="0"/>
              </a:rPr>
              <a:t>the army, Moore married his first wife, Billie in 1949. The marriage ended after twenty years. Tom then married his second wife, Pamela in 1968, who he had two daughters with, Hannah and Lucy. Pamela passed away in 2006 from dementia. Moore has lived with Hannah, her husband and two grandchildren since 2008 in Bedfordshire. He became the managing director of a concrete company. In his spare time he enjoys racing motorcycles.</a:t>
            </a:r>
          </a:p>
          <a:p>
            <a:pPr>
              <a:lnSpc>
                <a:spcPct val="100000"/>
              </a:lnSpc>
              <a:spcBef>
                <a:spcPct val="0"/>
              </a:spcBef>
              <a:buFontTx/>
              <a:buNone/>
            </a:pPr>
            <a:endParaRPr lang="en-GB" altLang="en-US" sz="2200" dirty="0">
              <a:solidFill>
                <a:schemeClr val="tx1"/>
              </a:solidFill>
              <a:latin typeface="Comic Sans MS" panose="030F0702030302020204" pitchFamily="66" charset="0"/>
            </a:endParaRPr>
          </a:p>
          <a:p>
            <a:pPr>
              <a:lnSpc>
                <a:spcPct val="100000"/>
              </a:lnSpc>
              <a:spcBef>
                <a:spcPct val="0"/>
              </a:spcBef>
              <a:buFontTx/>
              <a:buNone/>
            </a:pPr>
            <a:endParaRPr lang="en-GB" altLang="en-US" sz="2200" dirty="0">
              <a:solidFill>
                <a:schemeClr val="tx1"/>
              </a:solidFill>
              <a:latin typeface="Comic Sans MS" panose="030F0702030302020204" pitchFamily="66" charset="0"/>
            </a:endParaRPr>
          </a:p>
          <a:p>
            <a:pPr>
              <a:lnSpc>
                <a:spcPct val="100000"/>
              </a:lnSpc>
              <a:spcBef>
                <a:spcPct val="0"/>
              </a:spcBef>
              <a:buFontTx/>
              <a:buNone/>
            </a:pPr>
            <a:endParaRPr lang="en-GB" altLang="en-US" sz="2200" dirty="0">
              <a:solidFill>
                <a:schemeClr val="tx1"/>
              </a:solidFill>
              <a:latin typeface="Comic Sans MS" panose="030F0702030302020204" pitchFamily="66" charset="0"/>
            </a:endParaRPr>
          </a:p>
          <a:p>
            <a:pPr>
              <a:lnSpc>
                <a:spcPct val="100000"/>
              </a:lnSpc>
              <a:spcBef>
                <a:spcPct val="0"/>
              </a:spcBef>
              <a:buFontTx/>
              <a:buNone/>
            </a:pPr>
            <a:endParaRPr lang="en-GB" altLang="en-US" sz="2200" dirty="0">
              <a:solidFill>
                <a:schemeClr val="tx1"/>
              </a:solidFill>
              <a:latin typeface="Comic Sans MS" panose="030F0702030302020204" pitchFamily="66" charset="0"/>
            </a:endParaRPr>
          </a:p>
        </p:txBody>
      </p:sp>
      <p:sp>
        <p:nvSpPr>
          <p:cNvPr id="4" name="Rectangle 3"/>
          <p:cNvSpPr/>
          <p:nvPr/>
        </p:nvSpPr>
        <p:spPr>
          <a:xfrm>
            <a:off x="0" y="5719227"/>
            <a:ext cx="9144000" cy="1138773"/>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Sophie </a:t>
            </a:r>
            <a:r>
              <a:rPr lang="en-US" sz="3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Carr</a:t>
            </a:r>
            <a:r>
              <a:rPr lang="en-US" sz="3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a:r>
            <a:r>
              <a:rPr lang="en-US" sz="3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continuation of his Captain Tom Moore biography</a:t>
            </a:r>
            <a:endParaRPr lang="en-US" sz="3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23304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2627784" y="123576"/>
            <a:ext cx="37036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a:lnSpc>
                <a:spcPct val="100000"/>
              </a:lnSpc>
              <a:spcBef>
                <a:spcPct val="0"/>
              </a:spcBef>
              <a:buFontTx/>
              <a:buNone/>
            </a:pPr>
            <a:r>
              <a:rPr lang="en-GB" altLang="en-US" sz="2500" b="1" u="sng" dirty="0">
                <a:solidFill>
                  <a:schemeClr val="tx1"/>
                </a:solidFill>
              </a:rPr>
              <a:t>Captain Tom Moore</a:t>
            </a:r>
            <a:endParaRPr lang="en-US" altLang="en-US" sz="2500" b="1" u="sng" dirty="0">
              <a:solidFill>
                <a:schemeClr val="tx1"/>
              </a:solidFill>
            </a:endParaRPr>
          </a:p>
        </p:txBody>
      </p:sp>
      <p:sp>
        <p:nvSpPr>
          <p:cNvPr id="9219" name="TextBox 3"/>
          <p:cNvSpPr txBox="1">
            <a:spLocks noChangeArrowheads="1"/>
          </p:cNvSpPr>
          <p:nvPr/>
        </p:nvSpPr>
        <p:spPr bwMode="auto">
          <a:xfrm>
            <a:off x="130629" y="692696"/>
            <a:ext cx="9013371" cy="5509200"/>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nSpc>
                <a:spcPct val="100000"/>
              </a:lnSpc>
              <a:spcBef>
                <a:spcPct val="0"/>
              </a:spcBef>
              <a:buFontTx/>
              <a:buNone/>
            </a:pPr>
            <a:r>
              <a:rPr lang="en-GB" altLang="en-US" sz="1400" b="1" u="sng" dirty="0">
                <a:solidFill>
                  <a:schemeClr val="tx1"/>
                </a:solidFill>
                <a:latin typeface="Century" panose="02040604050505020304" pitchFamily="18" charset="0"/>
              </a:rPr>
              <a:t>Introduction</a:t>
            </a:r>
          </a:p>
          <a:p>
            <a:pPr>
              <a:lnSpc>
                <a:spcPct val="100000"/>
              </a:lnSpc>
              <a:spcBef>
                <a:spcPct val="0"/>
              </a:spcBef>
              <a:buFontTx/>
              <a:buNone/>
            </a:pPr>
            <a:r>
              <a:rPr lang="en-GB" altLang="en-US" sz="1400" dirty="0" smtClean="0">
                <a:solidFill>
                  <a:schemeClr val="tx1"/>
                </a:solidFill>
                <a:latin typeface="Century" panose="02040604050505020304" pitchFamily="18" charset="0"/>
              </a:rPr>
              <a:t>One </a:t>
            </a:r>
            <a:r>
              <a:rPr lang="en-GB" altLang="en-US" sz="1400" dirty="0">
                <a:solidFill>
                  <a:schemeClr val="tx1"/>
                </a:solidFill>
                <a:latin typeface="Century" panose="02040604050505020304" pitchFamily="18" charset="0"/>
              </a:rPr>
              <a:t>year ago, an elderly gentleman caught the eyes and hearts of the nation, for embarking on and fulfilling a remarkable achievement. That man was Captain Tom Moore! But how much do you know about the man himself? Here you’ll find all your answers to your questions in this fascinating insight into his life.</a:t>
            </a:r>
          </a:p>
          <a:p>
            <a:pPr>
              <a:lnSpc>
                <a:spcPct val="100000"/>
              </a:lnSpc>
              <a:spcBef>
                <a:spcPct val="0"/>
              </a:spcBef>
              <a:buFontTx/>
              <a:buNone/>
            </a:pPr>
            <a:endParaRPr lang="en-GB" altLang="en-US" sz="1400" dirty="0">
              <a:solidFill>
                <a:schemeClr val="tx1"/>
              </a:solidFill>
              <a:latin typeface="Century" panose="02040604050505020304" pitchFamily="18" charset="0"/>
            </a:endParaRPr>
          </a:p>
          <a:p>
            <a:pPr>
              <a:lnSpc>
                <a:spcPct val="100000"/>
              </a:lnSpc>
              <a:spcBef>
                <a:spcPct val="0"/>
              </a:spcBef>
              <a:buFontTx/>
              <a:buNone/>
            </a:pPr>
            <a:r>
              <a:rPr lang="en-GB" altLang="en-US" sz="1400" b="1" u="sng" dirty="0">
                <a:solidFill>
                  <a:schemeClr val="tx1"/>
                </a:solidFill>
                <a:latin typeface="Century" panose="02040604050505020304" pitchFamily="18" charset="0"/>
              </a:rPr>
              <a:t>Growing up and Qualifications</a:t>
            </a:r>
          </a:p>
          <a:p>
            <a:pPr>
              <a:lnSpc>
                <a:spcPct val="100000"/>
              </a:lnSpc>
              <a:spcBef>
                <a:spcPct val="0"/>
              </a:spcBef>
              <a:buFontTx/>
              <a:buNone/>
            </a:pPr>
            <a:r>
              <a:rPr lang="en-GB" altLang="en-US" sz="1400" dirty="0" smtClean="0">
                <a:solidFill>
                  <a:schemeClr val="tx1"/>
                </a:solidFill>
                <a:latin typeface="Century" panose="02040604050505020304" pitchFamily="18" charset="0"/>
              </a:rPr>
              <a:t>Thomas </a:t>
            </a:r>
            <a:r>
              <a:rPr lang="en-GB" altLang="en-US" sz="1400" dirty="0">
                <a:solidFill>
                  <a:schemeClr val="tx1"/>
                </a:solidFill>
                <a:latin typeface="Century" panose="02040604050505020304" pitchFamily="18" charset="0"/>
              </a:rPr>
              <a:t>Moore, now known as Sir Captain Tom, was born in 30</a:t>
            </a:r>
            <a:r>
              <a:rPr lang="en-GB" altLang="en-US" sz="1400" baseline="30000" dirty="0">
                <a:solidFill>
                  <a:schemeClr val="tx1"/>
                </a:solidFill>
                <a:latin typeface="Century" panose="02040604050505020304" pitchFamily="18" charset="0"/>
              </a:rPr>
              <a:t>th</a:t>
            </a:r>
            <a:r>
              <a:rPr lang="en-GB" altLang="en-US" sz="1400" dirty="0">
                <a:solidFill>
                  <a:schemeClr val="tx1"/>
                </a:solidFill>
                <a:latin typeface="Century" panose="02040604050505020304" pitchFamily="18" charset="0"/>
              </a:rPr>
              <a:t> April 1920 in Keighley, West Riding of Yorkshire. His father (Wilfred Moore) was a builder whilst his mother was the head teacher of Keighley Grammar school, which is now known as </a:t>
            </a:r>
            <a:r>
              <a:rPr lang="en-GB" altLang="en-US" sz="1400" dirty="0" err="1" smtClean="0">
                <a:solidFill>
                  <a:schemeClr val="tx1"/>
                </a:solidFill>
                <a:latin typeface="Century" panose="02040604050505020304" pitchFamily="18" charset="0"/>
              </a:rPr>
              <a:t>Beckfoot</a:t>
            </a:r>
            <a:r>
              <a:rPr lang="en-GB" altLang="en-US" sz="1400" dirty="0" smtClean="0">
                <a:solidFill>
                  <a:schemeClr val="tx1"/>
                </a:solidFill>
                <a:latin typeface="Century" panose="02040604050505020304" pitchFamily="18" charset="0"/>
              </a:rPr>
              <a:t>, </a:t>
            </a:r>
            <a:r>
              <a:rPr lang="en-GB" altLang="en-US" sz="1400" dirty="0" err="1">
                <a:solidFill>
                  <a:schemeClr val="tx1"/>
                </a:solidFill>
                <a:latin typeface="Century" panose="02040604050505020304" pitchFamily="18" charset="0"/>
              </a:rPr>
              <a:t>Oakbank</a:t>
            </a:r>
            <a:r>
              <a:rPr lang="en-GB" altLang="en-US" sz="1400" dirty="0">
                <a:solidFill>
                  <a:schemeClr val="tx1"/>
                </a:solidFill>
                <a:latin typeface="Century" panose="02040604050505020304" pitchFamily="18" charset="0"/>
              </a:rPr>
              <a:t> school. He and his sister Freda went to that same place. Safety wasn’t for Tom. What he had for toys was nails and wood. if he got hurt though he wouldn’t do it again. Loving playing in the Yorkshire moors he would run around all day. Later in his </a:t>
            </a:r>
            <a:r>
              <a:rPr lang="en-GB" altLang="en-US" sz="1400" dirty="0" smtClean="0">
                <a:solidFill>
                  <a:schemeClr val="tx1"/>
                </a:solidFill>
                <a:latin typeface="Century" panose="02040604050505020304" pitchFamily="18" charset="0"/>
              </a:rPr>
              <a:t>life, </a:t>
            </a:r>
            <a:r>
              <a:rPr lang="en-GB" altLang="en-US" sz="1400" dirty="0">
                <a:solidFill>
                  <a:schemeClr val="tx1"/>
                </a:solidFill>
                <a:latin typeface="Century" panose="02040604050505020304" pitchFamily="18" charset="0"/>
              </a:rPr>
              <a:t>he trained in a civil engineering </a:t>
            </a:r>
            <a:r>
              <a:rPr lang="en-GB" altLang="en-US" sz="1400" dirty="0" smtClean="0">
                <a:solidFill>
                  <a:schemeClr val="tx1"/>
                </a:solidFill>
                <a:latin typeface="Century" panose="02040604050505020304" pitchFamily="18" charset="0"/>
              </a:rPr>
              <a:t>apprenticeship </a:t>
            </a:r>
            <a:r>
              <a:rPr lang="en-GB" altLang="en-US" sz="1400" dirty="0">
                <a:solidFill>
                  <a:schemeClr val="tx1"/>
                </a:solidFill>
                <a:latin typeface="Century" panose="02040604050505020304" pitchFamily="18" charset="0"/>
              </a:rPr>
              <a:t>but was called out because of the army. </a:t>
            </a:r>
          </a:p>
          <a:p>
            <a:pPr>
              <a:lnSpc>
                <a:spcPct val="100000"/>
              </a:lnSpc>
              <a:spcBef>
                <a:spcPct val="0"/>
              </a:spcBef>
              <a:buFontTx/>
              <a:buNone/>
            </a:pPr>
            <a:endParaRPr lang="en-GB" altLang="en-US" sz="1400" dirty="0">
              <a:solidFill>
                <a:schemeClr val="tx1"/>
              </a:solidFill>
              <a:latin typeface="Century" panose="02040604050505020304" pitchFamily="18" charset="0"/>
            </a:endParaRPr>
          </a:p>
          <a:p>
            <a:pPr>
              <a:lnSpc>
                <a:spcPct val="100000"/>
              </a:lnSpc>
              <a:spcBef>
                <a:spcPct val="0"/>
              </a:spcBef>
              <a:buFontTx/>
              <a:buNone/>
            </a:pPr>
            <a:r>
              <a:rPr lang="en-GB" altLang="en-US" sz="1400" b="1" u="sng" dirty="0">
                <a:solidFill>
                  <a:schemeClr val="tx1"/>
                </a:solidFill>
                <a:latin typeface="Century" panose="02040604050505020304" pitchFamily="18" charset="0"/>
              </a:rPr>
              <a:t>Army Life</a:t>
            </a:r>
          </a:p>
          <a:p>
            <a:pPr>
              <a:lnSpc>
                <a:spcPct val="100000"/>
              </a:lnSpc>
              <a:spcBef>
                <a:spcPct val="0"/>
              </a:spcBef>
              <a:buFontTx/>
              <a:buNone/>
            </a:pPr>
            <a:r>
              <a:rPr lang="en-GB" altLang="en-US" sz="1400" dirty="0" smtClean="0">
                <a:solidFill>
                  <a:schemeClr val="tx1"/>
                </a:solidFill>
                <a:latin typeface="Century" panose="02040604050505020304" pitchFamily="18" charset="0"/>
              </a:rPr>
              <a:t>Whilst </a:t>
            </a:r>
            <a:r>
              <a:rPr lang="en-GB" altLang="en-US" sz="1400" dirty="0">
                <a:solidFill>
                  <a:schemeClr val="tx1"/>
                </a:solidFill>
                <a:latin typeface="Century" panose="02040604050505020304" pitchFamily="18" charset="0"/>
              </a:rPr>
              <a:t>in the army, he served in the 2</a:t>
            </a:r>
            <a:r>
              <a:rPr lang="en-GB" altLang="en-US" sz="1400" baseline="30000" dirty="0">
                <a:solidFill>
                  <a:schemeClr val="tx1"/>
                </a:solidFill>
                <a:latin typeface="Century" panose="02040604050505020304" pitchFamily="18" charset="0"/>
              </a:rPr>
              <a:t>nd</a:t>
            </a:r>
            <a:r>
              <a:rPr lang="en-GB" altLang="en-US" sz="1400" dirty="0">
                <a:solidFill>
                  <a:schemeClr val="tx1"/>
                </a:solidFill>
                <a:latin typeface="Century" panose="02040604050505020304" pitchFamily="18" charset="0"/>
              </a:rPr>
              <a:t> world war in India, </a:t>
            </a:r>
            <a:r>
              <a:rPr lang="en-GB" altLang="en-US" sz="1400" dirty="0" smtClean="0">
                <a:solidFill>
                  <a:schemeClr val="tx1"/>
                </a:solidFill>
                <a:latin typeface="Century" panose="02040604050505020304" pitchFamily="18" charset="0"/>
              </a:rPr>
              <a:t>even </a:t>
            </a:r>
            <a:r>
              <a:rPr lang="en-GB" altLang="en-US" sz="1400" dirty="0">
                <a:solidFill>
                  <a:schemeClr val="tx1"/>
                </a:solidFill>
                <a:latin typeface="Century" panose="02040604050505020304" pitchFamily="18" charset="0"/>
              </a:rPr>
              <a:t>though he was 20. In </a:t>
            </a:r>
            <a:r>
              <a:rPr lang="en-GB" altLang="en-US" sz="1400" dirty="0" smtClean="0">
                <a:solidFill>
                  <a:schemeClr val="tx1"/>
                </a:solidFill>
                <a:latin typeface="Century" panose="02040604050505020304" pitchFamily="18" charset="0"/>
              </a:rPr>
              <a:t>1944, </a:t>
            </a:r>
            <a:r>
              <a:rPr lang="en-GB" altLang="en-US" sz="1400" dirty="0">
                <a:solidFill>
                  <a:schemeClr val="tx1"/>
                </a:solidFill>
                <a:latin typeface="Century" panose="02040604050505020304" pitchFamily="18" charset="0"/>
              </a:rPr>
              <a:t>he became a captain and was given many medals such as; the star medal, the Burma star, the defence medal and the war medal which are very special to him. After many years of </a:t>
            </a:r>
            <a:r>
              <a:rPr lang="en-GB" altLang="en-US" sz="1400" dirty="0" smtClean="0">
                <a:solidFill>
                  <a:schemeClr val="tx1"/>
                </a:solidFill>
                <a:latin typeface="Century" panose="02040604050505020304" pitchFamily="18" charset="0"/>
              </a:rPr>
              <a:t>fighting, </a:t>
            </a:r>
            <a:r>
              <a:rPr lang="en-GB" altLang="en-US" sz="1400" dirty="0">
                <a:solidFill>
                  <a:schemeClr val="tx1"/>
                </a:solidFill>
                <a:latin typeface="Century" panose="02040604050505020304" pitchFamily="18" charset="0"/>
              </a:rPr>
              <a:t>he returned to England in 1945 to become an instructor and did not go back to the regiment.</a:t>
            </a:r>
          </a:p>
          <a:p>
            <a:pPr>
              <a:lnSpc>
                <a:spcPct val="100000"/>
              </a:lnSpc>
              <a:spcBef>
                <a:spcPct val="0"/>
              </a:spcBef>
              <a:buFontTx/>
              <a:buNone/>
            </a:pPr>
            <a:endParaRPr lang="en-GB" altLang="en-US" sz="1400" dirty="0">
              <a:solidFill>
                <a:schemeClr val="tx1"/>
              </a:solidFill>
              <a:latin typeface="Century" panose="02040604050505020304" pitchFamily="18" charset="0"/>
            </a:endParaRPr>
          </a:p>
          <a:p>
            <a:pPr>
              <a:lnSpc>
                <a:spcPct val="100000"/>
              </a:lnSpc>
              <a:spcBef>
                <a:spcPct val="0"/>
              </a:spcBef>
              <a:buFontTx/>
              <a:buNone/>
            </a:pPr>
            <a:r>
              <a:rPr lang="en-GB" altLang="en-US" sz="1400" b="1" u="sng" dirty="0">
                <a:solidFill>
                  <a:schemeClr val="tx1"/>
                </a:solidFill>
                <a:latin typeface="Century" panose="02040604050505020304" pitchFamily="18" charset="0"/>
              </a:rPr>
              <a:t>Returning Home</a:t>
            </a:r>
          </a:p>
          <a:p>
            <a:pPr>
              <a:lnSpc>
                <a:spcPct val="100000"/>
              </a:lnSpc>
              <a:spcBef>
                <a:spcPct val="0"/>
              </a:spcBef>
              <a:buFontTx/>
              <a:buNone/>
            </a:pPr>
            <a:r>
              <a:rPr lang="en-GB" altLang="en-US" sz="1400" dirty="0" smtClean="0">
                <a:solidFill>
                  <a:schemeClr val="tx1"/>
                </a:solidFill>
                <a:latin typeface="Century" panose="02040604050505020304" pitchFamily="18" charset="0"/>
              </a:rPr>
              <a:t>After </a:t>
            </a:r>
            <a:r>
              <a:rPr lang="en-GB" altLang="en-US" sz="1400" dirty="0">
                <a:solidFill>
                  <a:schemeClr val="tx1"/>
                </a:solidFill>
                <a:latin typeface="Century" panose="02040604050505020304" pitchFamily="18" charset="0"/>
              </a:rPr>
              <a:t>coming back from the war, he became a managing director of a concreate company. When he had spare </a:t>
            </a:r>
            <a:r>
              <a:rPr lang="en-GB" altLang="en-US" sz="1400" dirty="0" smtClean="0">
                <a:solidFill>
                  <a:schemeClr val="tx1"/>
                </a:solidFill>
                <a:latin typeface="Century" panose="02040604050505020304" pitchFamily="18" charset="0"/>
              </a:rPr>
              <a:t>time, </a:t>
            </a:r>
            <a:r>
              <a:rPr lang="en-GB" altLang="en-US" sz="1400" dirty="0">
                <a:solidFill>
                  <a:schemeClr val="tx1"/>
                </a:solidFill>
                <a:latin typeface="Century" panose="02040604050505020304" pitchFamily="18" charset="0"/>
              </a:rPr>
              <a:t>he liked to race motorcycles competitively. He married his first wife Billie in 1949 </a:t>
            </a:r>
            <a:r>
              <a:rPr lang="en-GB" altLang="en-US" sz="1400" dirty="0" smtClean="0">
                <a:solidFill>
                  <a:schemeClr val="tx1"/>
                </a:solidFill>
                <a:latin typeface="Century" panose="02040604050505020304" pitchFamily="18" charset="0"/>
              </a:rPr>
              <a:t>however this ended in divorce. Pamela, </a:t>
            </a:r>
            <a:r>
              <a:rPr lang="en-GB" altLang="en-US" sz="1400" dirty="0">
                <a:solidFill>
                  <a:schemeClr val="tx1"/>
                </a:solidFill>
                <a:latin typeface="Century" panose="02040604050505020304" pitchFamily="18" charset="0"/>
              </a:rPr>
              <a:t>who he married 20 years </a:t>
            </a:r>
            <a:r>
              <a:rPr lang="en-GB" altLang="en-US" sz="1400" dirty="0" smtClean="0">
                <a:solidFill>
                  <a:schemeClr val="tx1"/>
                </a:solidFill>
                <a:latin typeface="Century" panose="02040604050505020304" pitchFamily="18" charset="0"/>
              </a:rPr>
              <a:t>after, gave him two daughters </a:t>
            </a:r>
            <a:r>
              <a:rPr lang="en-GB" altLang="en-US" sz="1400" dirty="0">
                <a:solidFill>
                  <a:schemeClr val="tx1"/>
                </a:solidFill>
                <a:latin typeface="Century" panose="02040604050505020304" pitchFamily="18" charset="0"/>
              </a:rPr>
              <a:t>( Lucy and </a:t>
            </a:r>
            <a:r>
              <a:rPr lang="en-GB" altLang="en-US" sz="1400" dirty="0" smtClean="0">
                <a:solidFill>
                  <a:schemeClr val="tx1"/>
                </a:solidFill>
                <a:latin typeface="Century" panose="02040604050505020304" pitchFamily="18" charset="0"/>
              </a:rPr>
              <a:t>Hannah). Hannah </a:t>
            </a:r>
            <a:r>
              <a:rPr lang="en-GB" altLang="en-US" sz="1400" dirty="0">
                <a:solidFill>
                  <a:schemeClr val="tx1"/>
                </a:solidFill>
                <a:latin typeface="Century" panose="02040604050505020304" pitchFamily="18" charset="0"/>
              </a:rPr>
              <a:t>had </a:t>
            </a:r>
            <a:r>
              <a:rPr lang="en-GB" altLang="en-US" sz="1400" dirty="0" smtClean="0">
                <a:solidFill>
                  <a:schemeClr val="tx1"/>
                </a:solidFill>
                <a:latin typeface="Century" panose="02040604050505020304" pitchFamily="18" charset="0"/>
              </a:rPr>
              <a:t>two children of her own - </a:t>
            </a:r>
            <a:r>
              <a:rPr lang="en-GB" altLang="en-US" sz="1400" dirty="0" err="1" smtClean="0">
                <a:solidFill>
                  <a:schemeClr val="tx1"/>
                </a:solidFill>
                <a:latin typeface="Century" panose="02040604050505020304" pitchFamily="18" charset="0"/>
              </a:rPr>
              <a:t>Benji</a:t>
            </a:r>
            <a:r>
              <a:rPr lang="en-GB" altLang="en-US" sz="1400" dirty="0" smtClean="0">
                <a:solidFill>
                  <a:schemeClr val="tx1"/>
                </a:solidFill>
                <a:latin typeface="Century" panose="02040604050505020304" pitchFamily="18" charset="0"/>
              </a:rPr>
              <a:t> </a:t>
            </a:r>
            <a:r>
              <a:rPr lang="en-GB" altLang="en-US" sz="1400" dirty="0">
                <a:solidFill>
                  <a:schemeClr val="tx1"/>
                </a:solidFill>
                <a:latin typeface="Century" panose="02040604050505020304" pitchFamily="18" charset="0"/>
              </a:rPr>
              <a:t>and </a:t>
            </a:r>
            <a:r>
              <a:rPr lang="en-GB" altLang="en-US" sz="1400" dirty="0" smtClean="0">
                <a:solidFill>
                  <a:schemeClr val="tx1"/>
                </a:solidFill>
                <a:latin typeface="Century" panose="02040604050505020304" pitchFamily="18" charset="0"/>
              </a:rPr>
              <a:t>Georgia</a:t>
            </a:r>
            <a:r>
              <a:rPr lang="en-GB" altLang="en-US" sz="1600" dirty="0" smtClean="0">
                <a:solidFill>
                  <a:schemeClr val="tx1"/>
                </a:solidFill>
                <a:latin typeface="Century" panose="02040604050505020304" pitchFamily="18" charset="0"/>
              </a:rPr>
              <a:t>. </a:t>
            </a:r>
            <a:r>
              <a:rPr lang="en-GB" altLang="en-US" sz="1400" dirty="0">
                <a:solidFill>
                  <a:schemeClr val="tx1"/>
                </a:solidFill>
                <a:latin typeface="Century" panose="02040604050505020304" pitchFamily="18" charset="0"/>
              </a:rPr>
              <a:t>His wife tragically died in 2006 because of dementia. </a:t>
            </a:r>
          </a:p>
        </p:txBody>
      </p:sp>
      <p:sp>
        <p:nvSpPr>
          <p:cNvPr id="4" name="Rectangle 3"/>
          <p:cNvSpPr/>
          <p:nvPr/>
        </p:nvSpPr>
        <p:spPr>
          <a:xfrm>
            <a:off x="25903" y="6293178"/>
            <a:ext cx="9144000" cy="52322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Cass</a:t>
            </a:r>
            <a:r>
              <a:rPr lang="en-US" sz="2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continuation of his Captain Tom Moore biography</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967402200"/>
      </p:ext>
    </p:extLst>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220072" y="0"/>
            <a:ext cx="3923928" cy="3323987"/>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Ariana</a:t>
            </a: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 continuation of her Captain Tom Moore biography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0" y="-5402"/>
            <a:ext cx="5141625" cy="6962793"/>
          </a:xfrm>
          <a:prstGeom prst="rect">
            <a:avLst/>
          </a:prstGeom>
        </p:spPr>
      </p:pic>
    </p:spTree>
    <p:extLst>
      <p:ext uri="{BB962C8B-B14F-4D97-AF65-F5344CB8AC3E}">
        <p14:creationId xmlns:p14="http://schemas.microsoft.com/office/powerpoint/2010/main" xmlns="" val="190673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565774" y="0"/>
            <a:ext cx="3578225" cy="5262979"/>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Ariana has been converting her improper fractions into mixed numbers correctly.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0" y="0"/>
            <a:ext cx="5410200" cy="6858000"/>
          </a:xfrm>
          <a:prstGeom prst="rect">
            <a:avLst/>
          </a:prstGeom>
        </p:spPr>
      </p:pic>
    </p:spTree>
    <p:extLst>
      <p:ext uri="{BB962C8B-B14F-4D97-AF65-F5344CB8AC3E}">
        <p14:creationId xmlns:p14="http://schemas.microsoft.com/office/powerpoint/2010/main" xmlns="" val="230634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3024</Words>
  <Application>Microsoft Office PowerPoint</Application>
  <PresentationFormat>On-screen Show (4:3)</PresentationFormat>
  <Paragraphs>127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Gareth Hughes</dc:creator>
  <cp:lastModifiedBy>Gareth Hughes</cp:lastModifiedBy>
  <cp:revision>47</cp:revision>
  <dcterms:created xsi:type="dcterms:W3CDTF">2021-01-05T18:39:30Z</dcterms:created>
  <dcterms:modified xsi:type="dcterms:W3CDTF">2021-01-29T18:11:24Z</dcterms:modified>
</cp:coreProperties>
</file>