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7" r:id="rId5"/>
    <p:sldId id="418" r:id="rId6"/>
    <p:sldId id="410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19" r:id="rId20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DFF"/>
    <a:srgbClr val="FFB9FF"/>
    <a:srgbClr val="FFA7FF"/>
    <a:srgbClr val="AA72D4"/>
    <a:srgbClr val="DAC1ED"/>
    <a:srgbClr val="D5B8EA"/>
    <a:srgbClr val="FF4BFF"/>
    <a:srgbClr val="FF97FF"/>
    <a:srgbClr val="DCC5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8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Mental Maths warm up 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58169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45 </a:t>
            </a:r>
            <a:r>
              <a:rPr lang="en-GB" sz="2400" dirty="0" smtClean="0">
                <a:latin typeface="Comic Sans MS"/>
              </a:rPr>
              <a:t>÷ 3</a:t>
            </a:r>
            <a:r>
              <a:rPr lang="en-GB" sz="2400" dirty="0" smtClean="0">
                <a:latin typeface="Comic Sans MS" pitchFamily="66" charset="0"/>
              </a:rPr>
              <a:t> = 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79 x 4 =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8,833 – 5,917 = 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3600" dirty="0" smtClean="0">
                <a:latin typeface="Comic Sans MS" pitchFamily="66" charset="0"/>
              </a:rPr>
              <a:t>1</a:t>
            </a:r>
            <a:r>
              <a:rPr lang="en-GB" sz="2400" dirty="0" smtClean="0">
                <a:latin typeface="Comic Sans MS" pitchFamily="66" charset="0"/>
              </a:rPr>
              <a:t> 4/7 – 6/7 =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5) ___ - 100 = 1,970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6) 5 + 9² = ___ </a:t>
            </a:r>
          </a:p>
          <a:p>
            <a:pPr marL="514350" indent="-514350"/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7) 4/7 x 7/10 = ___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8) 17  799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41446" y="5799909"/>
            <a:ext cx="0" cy="418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28383" y="5786846"/>
            <a:ext cx="875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following number sequences.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Create your own 3 number sequence following this pattern. Explain what the pattern is.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D54F7FAE-54BC-4589-BCEF-D47D7A646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1646169"/>
              </p:ext>
            </p:extLst>
          </p:nvPr>
        </p:nvGraphicFramePr>
        <p:xfrm>
          <a:off x="2682745" y="1509283"/>
          <a:ext cx="3778509" cy="1791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503">
                  <a:extLst>
                    <a:ext uri="{9D8B030D-6E8A-4147-A177-3AD203B41FA5}">
                      <a16:colId xmlns:a16="http://schemas.microsoft.com/office/drawing/2014/main" xmlns="" val="1419418030"/>
                    </a:ext>
                  </a:extLst>
                </a:gridCol>
                <a:gridCol w="1259503">
                  <a:extLst>
                    <a:ext uri="{9D8B030D-6E8A-4147-A177-3AD203B41FA5}">
                      <a16:colId xmlns:a16="http://schemas.microsoft.com/office/drawing/2014/main" xmlns="" val="3782845971"/>
                    </a:ext>
                  </a:extLst>
                </a:gridCol>
                <a:gridCol w="1259503">
                  <a:extLst>
                    <a:ext uri="{9D8B030D-6E8A-4147-A177-3AD203B41FA5}">
                      <a16:colId xmlns:a16="http://schemas.microsoft.com/office/drawing/2014/main" xmlns="" val="3529297538"/>
                    </a:ext>
                  </a:extLst>
                </a:gridCol>
              </a:tblGrid>
              <a:tr h="597242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5.78</a:t>
                      </a:r>
                    </a:p>
                  </a:txBody>
                  <a:tcPr marL="0" marR="0" marT="73632" marB="7363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578</a:t>
                      </a:r>
                    </a:p>
                  </a:txBody>
                  <a:tcPr marL="0" marR="0"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57,800</a:t>
                      </a:r>
                    </a:p>
                  </a:txBody>
                  <a:tcPr marL="0" marR="0"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0767546"/>
                  </a:ext>
                </a:extLst>
              </a:tr>
              <a:tr h="597242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7.982</a:t>
                      </a:r>
                    </a:p>
                  </a:txBody>
                  <a:tcPr marL="0" marR="0" marT="73632" marB="7363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798.2</a:t>
                      </a:r>
                    </a:p>
                  </a:txBody>
                  <a:tcPr marL="0" marR="0"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79,820</a:t>
                      </a:r>
                    </a:p>
                  </a:txBody>
                  <a:tcPr marL="0" marR="0"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5259406"/>
                  </a:ext>
                </a:extLst>
              </a:tr>
              <a:tr h="597242"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0.843</a:t>
                      </a:r>
                    </a:p>
                  </a:txBody>
                  <a:tcPr marL="0" marR="0" marT="73632" marB="7363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84.3</a:t>
                      </a:r>
                    </a:p>
                  </a:txBody>
                  <a:tcPr marL="0" marR="0"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8,430</a:t>
                      </a:r>
                    </a:p>
                  </a:txBody>
                  <a:tcPr marL="0" marR="0"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1411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360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Predict which sum will give the largest number. Prove it.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606F3E5-B7B0-45EC-A7F8-5EC92D538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9462247"/>
              </p:ext>
            </p:extLst>
          </p:nvPr>
        </p:nvGraphicFramePr>
        <p:xfrm>
          <a:off x="1602507" y="1952784"/>
          <a:ext cx="5938985" cy="269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086">
                  <a:extLst>
                    <a:ext uri="{9D8B030D-6E8A-4147-A177-3AD203B41FA5}">
                      <a16:colId xmlns:a16="http://schemas.microsoft.com/office/drawing/2014/main" xmlns="" val="3562218558"/>
                    </a:ext>
                  </a:extLst>
                </a:gridCol>
                <a:gridCol w="1540036">
                  <a:extLst>
                    <a:ext uri="{9D8B030D-6E8A-4147-A177-3AD203B41FA5}">
                      <a16:colId xmlns:a16="http://schemas.microsoft.com/office/drawing/2014/main" xmlns="" val="3557541527"/>
                    </a:ext>
                  </a:extLst>
                </a:gridCol>
                <a:gridCol w="405879">
                  <a:extLst>
                    <a:ext uri="{9D8B030D-6E8A-4147-A177-3AD203B41FA5}">
                      <a16:colId xmlns:a16="http://schemas.microsoft.com/office/drawing/2014/main" xmlns="" val="3624873092"/>
                    </a:ext>
                  </a:extLst>
                </a:gridCol>
                <a:gridCol w="1037743">
                  <a:extLst>
                    <a:ext uri="{9D8B030D-6E8A-4147-A177-3AD203B41FA5}">
                      <a16:colId xmlns:a16="http://schemas.microsoft.com/office/drawing/2014/main" xmlns="" val="2983572855"/>
                    </a:ext>
                  </a:extLst>
                </a:gridCol>
                <a:gridCol w="600878">
                  <a:extLst>
                    <a:ext uri="{9D8B030D-6E8A-4147-A177-3AD203B41FA5}">
                      <a16:colId xmlns:a16="http://schemas.microsoft.com/office/drawing/2014/main" xmlns="" val="627309376"/>
                    </a:ext>
                  </a:extLst>
                </a:gridCol>
                <a:gridCol w="1710363">
                  <a:extLst>
                    <a:ext uri="{9D8B030D-6E8A-4147-A177-3AD203B41FA5}">
                      <a16:colId xmlns:a16="http://schemas.microsoft.com/office/drawing/2014/main" xmlns="" val="2003902086"/>
                    </a:ext>
                  </a:extLst>
                </a:gridCol>
              </a:tblGrid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298.56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4763612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86268172"/>
                  </a:ext>
                </a:extLst>
              </a:tr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75.94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3275224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77462320"/>
                  </a:ext>
                </a:extLst>
              </a:tr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7.490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1,000</a:t>
                      </a:r>
                    </a:p>
                  </a:txBody>
                  <a:tcPr marL="0" marR="0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338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19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Use a place value chart to multiply the following decimals by 10, 100 and 1,000 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196752"/>
            <a:ext cx="1728192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6.4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196752"/>
            <a:ext cx="1728192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6.04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1196752"/>
            <a:ext cx="2088232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6.004</a:t>
            </a:r>
            <a:endParaRPr lang="en-GB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988840"/>
          <a:ext cx="806489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Hths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652120" y="22048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652120" y="292494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5536" y="3645024"/>
          <a:ext cx="806489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Hths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5652120" y="38610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5536" y="5301208"/>
          <a:ext cx="806489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Hths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5652120" y="55172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652120" y="62373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200" dirty="0" smtClean="0"/>
              <a:t>Fill in the missing numbers in these calculations.</a:t>
            </a:r>
          </a:p>
          <a:p>
            <a:r>
              <a:rPr lang="en-GB" sz="4200" dirty="0" smtClean="0"/>
              <a:t> </a:t>
            </a:r>
          </a:p>
          <a:p>
            <a:r>
              <a:rPr lang="en-GB" sz="4200" dirty="0" smtClean="0"/>
              <a:t>32.4 × _______ = 324 </a:t>
            </a:r>
          </a:p>
          <a:p>
            <a:endParaRPr lang="en-GB" sz="4200" dirty="0" smtClean="0"/>
          </a:p>
          <a:p>
            <a:r>
              <a:rPr lang="en-GB" sz="4200" dirty="0" smtClean="0"/>
              <a:t>1.562 × 1,000 = _______</a:t>
            </a:r>
          </a:p>
          <a:p>
            <a:endParaRPr lang="en-GB" sz="4200" dirty="0" smtClean="0"/>
          </a:p>
          <a:p>
            <a:r>
              <a:rPr lang="en-GB" sz="4200" dirty="0" smtClean="0"/>
              <a:t>______ × 100 = 208 </a:t>
            </a:r>
          </a:p>
          <a:p>
            <a:endParaRPr lang="en-GB" sz="4200" dirty="0" smtClean="0"/>
          </a:p>
          <a:p>
            <a:r>
              <a:rPr lang="en-GB" sz="4200" dirty="0" smtClean="0"/>
              <a:t>4.3 × ______ = 86 </a:t>
            </a:r>
            <a:endParaRPr lang="en-GB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1886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dirty="0" err="1" smtClean="0"/>
              <a:t>Gemma</a:t>
            </a:r>
            <a:r>
              <a:rPr lang="en-GB" sz="4000" dirty="0" smtClean="0"/>
              <a:t> says</a:t>
            </a:r>
            <a:r>
              <a:rPr lang="en-GB" dirty="0" smtClean="0"/>
              <a:t>,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29527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563888" y="4077072"/>
            <a:ext cx="52920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Do you agree? </a:t>
            </a:r>
          </a:p>
          <a:p>
            <a:r>
              <a:rPr lang="en-GB" sz="4000" dirty="0" smtClean="0"/>
              <a:t>Explain your thinking. </a:t>
            </a:r>
            <a:endParaRPr lang="en-GB" sz="4000" dirty="0"/>
          </a:p>
        </p:txBody>
      </p:sp>
      <p:sp>
        <p:nvSpPr>
          <p:cNvPr id="10" name="Rectangular Callout 9"/>
          <p:cNvSpPr/>
          <p:nvPr/>
        </p:nvSpPr>
        <p:spPr>
          <a:xfrm>
            <a:off x="3995936" y="476672"/>
            <a:ext cx="4320480" cy="2232248"/>
          </a:xfrm>
          <a:prstGeom prst="wedgeRectCallout">
            <a:avLst>
              <a:gd name="adj1" fmla="val -83740"/>
              <a:gd name="adj2" fmla="val 9180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>
                <a:solidFill>
                  <a:schemeClr val="tx1"/>
                </a:solidFill>
              </a:rPr>
              <a:t>When you multiply by 100, you should add two zeros. 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390" y="284520"/>
            <a:ext cx="83360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If you finish early,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ere’s an extra challenge……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97547" y="2242868"/>
            <a:ext cx="1035170" cy="4287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92696"/>
            <a:ext cx="7848872" cy="95410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50   -   15   =   5   x   ____</a:t>
            </a:r>
            <a:endParaRPr lang="en-GB" sz="56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7848872" cy="954107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____   x   9   =   Double 27</a:t>
            </a:r>
            <a:endParaRPr lang="en-GB" sz="5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708920"/>
            <a:ext cx="784887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Half of 70   =   7   x   ____</a:t>
            </a:r>
            <a:endParaRPr lang="en-GB" sz="56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717032"/>
            <a:ext cx="78488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5   x  12   =   ½ of _____</a:t>
            </a:r>
            <a:endParaRPr lang="en-GB" sz="5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725144"/>
            <a:ext cx="7848872" cy="954107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20 + 30 + 40 = ___ x 3</a:t>
            </a:r>
            <a:endParaRPr lang="en-GB" sz="5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733256"/>
            <a:ext cx="7848872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7 x 3 = 1/4 of ___ </a:t>
            </a:r>
            <a:endParaRPr lang="en-GB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54014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300" dirty="0" smtClean="0">
                <a:latin typeface="Comic Sans MS" pitchFamily="66" charset="0"/>
              </a:rPr>
              <a:t>45 </a:t>
            </a:r>
            <a:r>
              <a:rPr lang="en-GB" sz="2300" dirty="0" smtClean="0">
                <a:latin typeface="Comic Sans MS"/>
              </a:rPr>
              <a:t>÷ 3</a:t>
            </a:r>
            <a:r>
              <a:rPr lang="en-GB" sz="2300" dirty="0" smtClean="0">
                <a:latin typeface="Comic Sans MS" pitchFamily="66" charset="0"/>
              </a:rPr>
              <a:t> =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 15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300" dirty="0" smtClean="0">
                <a:latin typeface="Comic Sans MS" pitchFamily="66" charset="0"/>
              </a:rPr>
              <a:t>79 x 4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316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300" dirty="0" smtClean="0">
                <a:latin typeface="Comic Sans MS" pitchFamily="66" charset="0"/>
              </a:rPr>
              <a:t>8,833 – 5,917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2,916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300" dirty="0" smtClean="0">
                <a:latin typeface="Comic Sans MS" pitchFamily="66" charset="0"/>
              </a:rPr>
              <a:t>1 4/7 – 6/7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5/7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2,070</a:t>
            </a:r>
            <a:r>
              <a:rPr lang="en-GB" sz="2300" dirty="0" smtClean="0">
                <a:latin typeface="Comic Sans MS" pitchFamily="66" charset="0"/>
              </a:rPr>
              <a:t>-100=1,970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6)   5 + 9²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86</a:t>
            </a:r>
            <a:r>
              <a:rPr lang="en-GB" sz="2300" dirty="0" smtClean="0">
                <a:latin typeface="Comic Sans MS" pitchFamily="66" charset="0"/>
              </a:rPr>
              <a:t>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7)   4/7 x 7/10 =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28/70 or 2/5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8)   </a:t>
            </a:r>
            <a:r>
              <a:rPr lang="en-GB" sz="2300" dirty="0" smtClean="0">
                <a:solidFill>
                  <a:srgbClr val="FF0000"/>
                </a:solidFill>
                <a:latin typeface="Comic Sans MS" pitchFamily="66" charset="0"/>
              </a:rPr>
              <a:t>47 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222069" y="1039673"/>
          <a:ext cx="8723523" cy="3364992"/>
        </p:xfrm>
        <a:graphic>
          <a:graphicData uri="http://schemas.openxmlformats.org/drawingml/2006/table">
            <a:tbl>
              <a:tblPr/>
              <a:tblGrid>
                <a:gridCol w="8723523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6.1.21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multiply numbers, including decimals by 10, 100 and 1,000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and explain the movement of the digits.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recognise if</a:t>
                      </a:r>
                      <a:r>
                        <a:rPr lang="en-GB" sz="24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a number (including decimals) has been made x10, x100 or 1,000 greater based on the answer.</a:t>
                      </a:r>
                      <a:endParaRPr lang="en-GB" sz="24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the 8 in these numbers?</a:t>
            </a: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9540629-2D97-4A67-9650-E1C4F9DF1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7378471"/>
              </p:ext>
            </p:extLst>
          </p:nvPr>
        </p:nvGraphicFramePr>
        <p:xfrm>
          <a:off x="643482" y="2985374"/>
          <a:ext cx="8028000" cy="631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xmlns="" val="3562218558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xmlns="" val="3557541527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362487309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2983572855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627309376"/>
                    </a:ext>
                  </a:extLst>
                </a:gridCol>
              </a:tblGrid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0.83,</a:t>
                      </a:r>
                    </a:p>
                  </a:txBody>
                  <a:tcPr marL="215611" marR="21561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0.38,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381.41,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0.008,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841,126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476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97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Identify the number represented on the place value chart. 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Multiply it by 10, 100 and 1,000 and complete the sentences. </a:t>
            </a:r>
          </a:p>
          <a:p>
            <a:r>
              <a:rPr lang="en-GB" sz="3200" dirty="0" smtClean="0"/>
              <a:t>Which direction do the counters move? </a:t>
            </a:r>
          </a:p>
          <a:p>
            <a:r>
              <a:rPr lang="en-GB" sz="3200" dirty="0" smtClean="0"/>
              <a:t>When multiplied by ____ the counters move ____ places to the ______. </a:t>
            </a:r>
            <a:endParaRPr lang="en-GB" sz="32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079106" y="692696"/>
          <a:ext cx="806489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Hths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Oval 18"/>
          <p:cNvSpPr/>
          <p:nvPr/>
        </p:nvSpPr>
        <p:spPr>
          <a:xfrm>
            <a:off x="6335690" y="90872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335690" y="16288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255570" y="1484784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615610" y="1484784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399586" y="1772816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983762" y="1484784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079106" y="2420888"/>
          <a:ext cx="806489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Tths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solidFill>
                            <a:schemeClr val="tx1"/>
                          </a:solidFill>
                        </a:rPr>
                        <a:t>Hths</a:t>
                      </a:r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Oval 25"/>
          <p:cNvSpPr/>
          <p:nvPr/>
        </p:nvSpPr>
        <p:spPr>
          <a:xfrm>
            <a:off x="6335690" y="263691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335690" y="33569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the 8 in these numbers?</a:t>
            </a: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FA998C5-6D6C-4247-BFD7-77EEA4C27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1887183"/>
              </p:ext>
            </p:extLst>
          </p:nvPr>
        </p:nvGraphicFramePr>
        <p:xfrm>
          <a:off x="643482" y="2985374"/>
          <a:ext cx="8028000" cy="1297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xmlns="" val="3562218558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xmlns="" val="3557541527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xmlns="" val="362487309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2983572855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627309376"/>
                    </a:ext>
                  </a:extLst>
                </a:gridCol>
              </a:tblGrid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0.83,</a:t>
                      </a:r>
                    </a:p>
                  </a:txBody>
                  <a:tcPr marL="215611" marR="21561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0.38,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381.41,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0.008,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841,126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4763612"/>
                  </a:ext>
                </a:extLst>
              </a:tr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 tenths</a:t>
                      </a:r>
                    </a:p>
                  </a:txBody>
                  <a:tcPr marL="215611" marR="21561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 hundredths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 tens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 thousandths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 hundred thousands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237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665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the following number by 10, 100 and 1,000.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4B9D534-B786-4673-AAB5-5CCB6F60F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2188881"/>
              </p:ext>
            </p:extLst>
          </p:nvPr>
        </p:nvGraphicFramePr>
        <p:xfrm>
          <a:off x="1784292" y="1846271"/>
          <a:ext cx="5850489" cy="3017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927">
                  <a:extLst>
                    <a:ext uri="{9D8B030D-6E8A-4147-A177-3AD203B41FA5}">
                      <a16:colId xmlns:a16="http://schemas.microsoft.com/office/drawing/2014/main" xmlns="" val="3651405559"/>
                    </a:ext>
                  </a:extLst>
                </a:gridCol>
                <a:gridCol w="696927">
                  <a:extLst>
                    <a:ext uri="{9D8B030D-6E8A-4147-A177-3AD203B41FA5}">
                      <a16:colId xmlns:a16="http://schemas.microsoft.com/office/drawing/2014/main" xmlns="" val="3479162443"/>
                    </a:ext>
                  </a:extLst>
                </a:gridCol>
                <a:gridCol w="696927">
                  <a:extLst>
                    <a:ext uri="{9D8B030D-6E8A-4147-A177-3AD203B41FA5}">
                      <a16:colId xmlns:a16="http://schemas.microsoft.com/office/drawing/2014/main" xmlns="" val="1474115545"/>
                    </a:ext>
                  </a:extLst>
                </a:gridCol>
                <a:gridCol w="696927">
                  <a:extLst>
                    <a:ext uri="{9D8B030D-6E8A-4147-A177-3AD203B41FA5}">
                      <a16:colId xmlns:a16="http://schemas.microsoft.com/office/drawing/2014/main" xmlns="" val="1592893155"/>
                    </a:ext>
                  </a:extLst>
                </a:gridCol>
                <a:gridCol w="696927">
                  <a:extLst>
                    <a:ext uri="{9D8B030D-6E8A-4147-A177-3AD203B41FA5}">
                      <a16:colId xmlns:a16="http://schemas.microsoft.com/office/drawing/2014/main" xmlns="" val="1923916872"/>
                    </a:ext>
                  </a:extLst>
                </a:gridCol>
                <a:gridCol w="696927">
                  <a:extLst>
                    <a:ext uri="{9D8B030D-6E8A-4147-A177-3AD203B41FA5}">
                      <a16:colId xmlns:a16="http://schemas.microsoft.com/office/drawing/2014/main" xmlns="" val="806706505"/>
                    </a:ext>
                  </a:extLst>
                </a:gridCol>
                <a:gridCol w="696927">
                  <a:extLst>
                    <a:ext uri="{9D8B030D-6E8A-4147-A177-3AD203B41FA5}">
                      <a16:colId xmlns:a16="http://schemas.microsoft.com/office/drawing/2014/main" xmlns="" val="1970300299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xmlns="" val="423681745"/>
                    </a:ext>
                  </a:extLst>
                </a:gridCol>
              </a:tblGrid>
              <a:tr h="60356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Ths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Hths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Thths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5900654"/>
                  </a:ext>
                </a:extLst>
              </a:tr>
              <a:tr h="603565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26661"/>
                  </a:ext>
                </a:extLst>
              </a:tr>
              <a:tr h="603565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370119"/>
                  </a:ext>
                </a:extLst>
              </a:tr>
              <a:tr h="603565"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100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2448460"/>
                  </a:ext>
                </a:extLst>
              </a:tr>
              <a:tr h="603565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1,000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7980517"/>
                  </a:ext>
                </a:extLst>
              </a:tr>
            </a:tbl>
          </a:graphicData>
        </a:graphic>
      </p:graphicFrame>
      <p:sp>
        <p:nvSpPr>
          <p:cNvPr id="9" name="Flowchart: Connector 8">
            <a:extLst>
              <a:ext uri="{FF2B5EF4-FFF2-40B4-BE49-F238E27FC236}">
                <a16:creationId xmlns:a16="http://schemas.microsoft.com/office/drawing/2014/main" xmlns="" id="{1C360D93-F441-48CF-9D8A-023A5B763C98}"/>
              </a:ext>
            </a:extLst>
          </p:cNvPr>
          <p:cNvSpPr/>
          <p:nvPr/>
        </p:nvSpPr>
        <p:spPr>
          <a:xfrm>
            <a:off x="4508165" y="2110516"/>
            <a:ext cx="127553" cy="1275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xmlns="" id="{6DCE04E2-896C-4041-AB74-8FF0823E2224}"/>
              </a:ext>
            </a:extLst>
          </p:cNvPr>
          <p:cNvSpPr/>
          <p:nvPr/>
        </p:nvSpPr>
        <p:spPr>
          <a:xfrm>
            <a:off x="4508165" y="2709242"/>
            <a:ext cx="127553" cy="1275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xmlns="" id="{42FC23B1-B0FC-49B0-9C9A-E97D1F765F4A}"/>
              </a:ext>
            </a:extLst>
          </p:cNvPr>
          <p:cNvSpPr/>
          <p:nvPr/>
        </p:nvSpPr>
        <p:spPr>
          <a:xfrm>
            <a:off x="4508165" y="3307968"/>
            <a:ext cx="127553" cy="1275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xmlns="" id="{49FBEC7E-D810-4A1E-8102-03AE127A5A2D}"/>
              </a:ext>
            </a:extLst>
          </p:cNvPr>
          <p:cNvSpPr/>
          <p:nvPr/>
        </p:nvSpPr>
        <p:spPr>
          <a:xfrm>
            <a:off x="4508165" y="3906694"/>
            <a:ext cx="127553" cy="1275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xmlns="" id="{A4FB8A1D-7597-452C-BD90-EB7BB23EBC0A}"/>
              </a:ext>
            </a:extLst>
          </p:cNvPr>
          <p:cNvSpPr/>
          <p:nvPr/>
        </p:nvSpPr>
        <p:spPr>
          <a:xfrm>
            <a:off x="4508165" y="4505420"/>
            <a:ext cx="127553" cy="1275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Select the correct answer.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4C253BE8-1C3A-425C-95BB-549CE5C09903}"/>
              </a:ext>
            </a:extLst>
          </p:cNvPr>
          <p:cNvSpPr/>
          <p:nvPr/>
        </p:nvSpPr>
        <p:spPr>
          <a:xfrm>
            <a:off x="965940" y="3993186"/>
            <a:ext cx="1592562" cy="63367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3,813.4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A6DFED7F-9162-4CAF-B8E1-4F0A23115851}"/>
              </a:ext>
            </a:extLst>
          </p:cNvPr>
          <p:cNvSpPr/>
          <p:nvPr/>
        </p:nvSpPr>
        <p:spPr>
          <a:xfrm>
            <a:off x="6474454" y="3993186"/>
            <a:ext cx="1592562" cy="63367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38,314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31CC46F9-938E-4624-B326-8580EF724E20}"/>
              </a:ext>
            </a:extLst>
          </p:cNvPr>
          <p:cNvSpPr/>
          <p:nvPr/>
        </p:nvSpPr>
        <p:spPr>
          <a:xfrm>
            <a:off x="3720197" y="3993186"/>
            <a:ext cx="1592562" cy="63367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38,134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12D6AA4A-E02E-41E4-A755-2993604DF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1132123"/>
              </p:ext>
            </p:extLst>
          </p:nvPr>
        </p:nvGraphicFramePr>
        <p:xfrm>
          <a:off x="1873265" y="2371527"/>
          <a:ext cx="5397470" cy="527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494">
                  <a:extLst>
                    <a:ext uri="{9D8B030D-6E8A-4147-A177-3AD203B41FA5}">
                      <a16:colId xmlns:a16="http://schemas.microsoft.com/office/drawing/2014/main" xmlns="" val="881919973"/>
                    </a:ext>
                  </a:extLst>
                </a:gridCol>
                <a:gridCol w="1079494">
                  <a:extLst>
                    <a:ext uri="{9D8B030D-6E8A-4147-A177-3AD203B41FA5}">
                      <a16:colId xmlns:a16="http://schemas.microsoft.com/office/drawing/2014/main" xmlns="" val="3748078653"/>
                    </a:ext>
                  </a:extLst>
                </a:gridCol>
                <a:gridCol w="1079494">
                  <a:extLst>
                    <a:ext uri="{9D8B030D-6E8A-4147-A177-3AD203B41FA5}">
                      <a16:colId xmlns:a16="http://schemas.microsoft.com/office/drawing/2014/main" xmlns="" val="2006259556"/>
                    </a:ext>
                  </a:extLst>
                </a:gridCol>
                <a:gridCol w="1079494">
                  <a:extLst>
                    <a:ext uri="{9D8B030D-6E8A-4147-A177-3AD203B41FA5}">
                      <a16:colId xmlns:a16="http://schemas.microsoft.com/office/drawing/2014/main" xmlns="" val="2213028955"/>
                    </a:ext>
                  </a:extLst>
                </a:gridCol>
                <a:gridCol w="1079494">
                  <a:extLst>
                    <a:ext uri="{9D8B030D-6E8A-4147-A177-3AD203B41FA5}">
                      <a16:colId xmlns:a16="http://schemas.microsoft.com/office/drawing/2014/main" xmlns="" val="3063298609"/>
                    </a:ext>
                  </a:extLst>
                </a:gridCol>
              </a:tblGrid>
              <a:tr h="49328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38.134</a:t>
                      </a:r>
                    </a:p>
                  </a:txBody>
                  <a:tcPr marL="0" marR="0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80995" marB="80995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80995" marB="80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913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89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calculation is incorrect?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1D52C315-74FE-45B2-A10B-58DECA848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580242"/>
              </p:ext>
            </p:extLst>
          </p:nvPr>
        </p:nvGraphicFramePr>
        <p:xfrm>
          <a:off x="978910" y="2202444"/>
          <a:ext cx="7186180" cy="269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345">
                  <a:extLst>
                    <a:ext uri="{9D8B030D-6E8A-4147-A177-3AD203B41FA5}">
                      <a16:colId xmlns:a16="http://schemas.microsoft.com/office/drawing/2014/main" xmlns="" val="3562218558"/>
                    </a:ext>
                  </a:extLst>
                </a:gridCol>
                <a:gridCol w="1510925">
                  <a:extLst>
                    <a:ext uri="{9D8B030D-6E8A-4147-A177-3AD203B41FA5}">
                      <a16:colId xmlns:a16="http://schemas.microsoft.com/office/drawing/2014/main" xmlns="" val="3557541527"/>
                    </a:ext>
                  </a:extLst>
                </a:gridCol>
                <a:gridCol w="576250">
                  <a:extLst>
                    <a:ext uri="{9D8B030D-6E8A-4147-A177-3AD203B41FA5}">
                      <a16:colId xmlns:a16="http://schemas.microsoft.com/office/drawing/2014/main" xmlns="" val="3624873092"/>
                    </a:ext>
                  </a:extLst>
                </a:gridCol>
                <a:gridCol w="1523058">
                  <a:extLst>
                    <a:ext uri="{9D8B030D-6E8A-4147-A177-3AD203B41FA5}">
                      <a16:colId xmlns:a16="http://schemas.microsoft.com/office/drawing/2014/main" xmlns="" val="2983572855"/>
                    </a:ext>
                  </a:extLst>
                </a:gridCol>
                <a:gridCol w="727063">
                  <a:extLst>
                    <a:ext uri="{9D8B030D-6E8A-4147-A177-3AD203B41FA5}">
                      <a16:colId xmlns:a16="http://schemas.microsoft.com/office/drawing/2014/main" xmlns="" val="627309376"/>
                    </a:ext>
                  </a:extLst>
                </a:gridCol>
                <a:gridCol w="2069539">
                  <a:extLst>
                    <a:ext uri="{9D8B030D-6E8A-4147-A177-3AD203B41FA5}">
                      <a16:colId xmlns:a16="http://schemas.microsoft.com/office/drawing/2014/main" xmlns="" val="2003902086"/>
                    </a:ext>
                  </a:extLst>
                </a:gridCol>
              </a:tblGrid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215611" marR="21561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774.9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7,749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4763612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6268172"/>
                  </a:ext>
                </a:extLst>
              </a:tr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215611" marR="21561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8.327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832.7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3275224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462320"/>
                  </a:ext>
                </a:extLst>
              </a:tr>
              <a:tr h="63127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215611" marR="21561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43.80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1,000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48,300</a:t>
                      </a:r>
                    </a:p>
                  </a:txBody>
                  <a:tcPr marL="215611" marR="215611" marT="89095" marB="89095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338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640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4429</TotalTime>
  <Words>583</Words>
  <Application>Microsoft Office PowerPoint</Application>
  <PresentationFormat>On-screen Show (4:3)</PresentationFormat>
  <Paragraphs>245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Gareth Hughes</cp:lastModifiedBy>
  <cp:revision>249</cp:revision>
  <cp:lastPrinted>2019-06-11T11:20:48Z</cp:lastPrinted>
  <dcterms:created xsi:type="dcterms:W3CDTF">2018-03-17T10:08:43Z</dcterms:created>
  <dcterms:modified xsi:type="dcterms:W3CDTF">2021-01-05T18:27:24Z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