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7" r:id="rId2"/>
    <p:sldId id="412" r:id="rId3"/>
    <p:sldId id="414" r:id="rId4"/>
    <p:sldId id="415" r:id="rId5"/>
    <p:sldId id="416" r:id="rId6"/>
    <p:sldId id="417" r:id="rId7"/>
    <p:sldId id="418" r:id="rId8"/>
    <p:sldId id="273" r:id="rId9"/>
    <p:sldId id="343" r:id="rId10"/>
    <p:sldId id="399" r:id="rId11"/>
    <p:sldId id="400" r:id="rId12"/>
    <p:sldId id="401" r:id="rId13"/>
    <p:sldId id="402" r:id="rId14"/>
    <p:sldId id="337" r:id="rId15"/>
    <p:sldId id="405" r:id="rId16"/>
    <p:sldId id="410" r:id="rId17"/>
    <p:sldId id="41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12" autoAdjust="0"/>
    <p:restoredTop sz="94660"/>
  </p:normalViewPr>
  <p:slideViewPr>
    <p:cSldViewPr>
      <p:cViewPr varScale="1">
        <p:scale>
          <a:sx n="68" d="100"/>
          <a:sy n="68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0F38-821F-45B2-8B8A-BF61878DD859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40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Y5&amp;6 TOP SPELLERS TODAY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Spelling Shed by The Spelling Shed L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65626" cy="602128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0" y="2132856"/>
            <a:ext cx="9144000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= Henry 16 points</a:t>
            </a:r>
          </a:p>
          <a:p>
            <a:endParaRPr lang="en-GB" dirty="0" smtClean="0"/>
          </a:p>
          <a:p>
            <a:r>
              <a:rPr lang="en-GB" dirty="0" smtClean="0"/>
              <a:t>2nd = Jack 14 points</a:t>
            </a:r>
          </a:p>
          <a:p>
            <a:endParaRPr lang="en-GB" dirty="0" smtClean="0"/>
          </a:p>
          <a:p>
            <a:r>
              <a:rPr lang="en-GB" dirty="0" smtClean="0"/>
              <a:t>3rd = Chloe 13 points</a:t>
            </a:r>
          </a:p>
          <a:p>
            <a:endParaRPr lang="en-GB" dirty="0" smtClean="0"/>
          </a:p>
          <a:p>
            <a:r>
              <a:rPr lang="en-GB" dirty="0"/>
              <a:t>4</a:t>
            </a:r>
            <a:r>
              <a:rPr lang="en-GB" dirty="0" smtClean="0"/>
              <a:t>th = Bethany and Dante 3 points</a:t>
            </a:r>
          </a:p>
          <a:p>
            <a:endParaRPr lang="en-GB" dirty="0" smtClean="0"/>
          </a:p>
          <a:p>
            <a:r>
              <a:rPr lang="en-GB" dirty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= Elizabeth, Reuben, Megan, Lily and Ruby 2 points</a:t>
            </a:r>
          </a:p>
          <a:p>
            <a:endParaRPr lang="en-GB" dirty="0" smtClean="0"/>
          </a:p>
          <a:p>
            <a:r>
              <a:rPr lang="en-GB" dirty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= Holly H and Harvey 1 points</a:t>
            </a:r>
          </a:p>
          <a:p>
            <a:endParaRPr lang="en-GB" dirty="0" smtClean="0"/>
          </a:p>
          <a:p>
            <a:r>
              <a:rPr lang="en-GB" dirty="0"/>
              <a:t>7</a:t>
            </a:r>
            <a:r>
              <a:rPr lang="en-GB" dirty="0" smtClean="0"/>
              <a:t>th </a:t>
            </a:r>
            <a:r>
              <a:rPr lang="en-GB" dirty="0" smtClean="0"/>
              <a:t>=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=</a:t>
            </a:r>
          </a:p>
          <a:p>
            <a:endParaRPr lang="en-GB" dirty="0"/>
          </a:p>
          <a:p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6096" y="5373216"/>
            <a:ext cx="3707904" cy="133882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Everybody else earns 1 dojo for practising their spellings today!</a:t>
            </a:r>
            <a:endParaRPr lang="en-GB" sz="2700" dirty="0"/>
          </a:p>
        </p:txBody>
      </p:sp>
      <p:pic>
        <p:nvPicPr>
          <p:cNvPr id="3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132856"/>
            <a:ext cx="432048" cy="432048"/>
          </a:xfrm>
          <a:prstGeom prst="rect">
            <a:avLst/>
          </a:prstGeom>
          <a:noFill/>
        </p:spPr>
      </p:pic>
      <p:pic>
        <p:nvPicPr>
          <p:cNvPr id="4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32048" cy="432048"/>
          </a:xfrm>
          <a:prstGeom prst="rect">
            <a:avLst/>
          </a:prstGeom>
          <a:noFill/>
        </p:spPr>
      </p:pic>
      <p:pic>
        <p:nvPicPr>
          <p:cNvPr id="4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32048" cy="432048"/>
          </a:xfrm>
          <a:prstGeom prst="rect">
            <a:avLst/>
          </a:prstGeom>
          <a:noFill/>
        </p:spPr>
      </p:pic>
      <p:pic>
        <p:nvPicPr>
          <p:cNvPr id="4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432048" cy="432048"/>
          </a:xfrm>
          <a:prstGeom prst="rect">
            <a:avLst/>
          </a:prstGeom>
          <a:noFill/>
        </p:spPr>
      </p:pic>
      <p:pic>
        <p:nvPicPr>
          <p:cNvPr id="4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432048" cy="432048"/>
          </a:xfrm>
          <a:prstGeom prst="rect">
            <a:avLst/>
          </a:prstGeom>
          <a:noFill/>
        </p:spPr>
      </p:pic>
      <p:pic>
        <p:nvPicPr>
          <p:cNvPr id="4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432048" cy="432048"/>
          </a:xfrm>
          <a:prstGeom prst="rect">
            <a:avLst/>
          </a:prstGeom>
          <a:noFill/>
        </p:spPr>
      </p:pic>
      <p:pic>
        <p:nvPicPr>
          <p:cNvPr id="4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32048" cy="432048"/>
          </a:xfrm>
          <a:prstGeom prst="rect">
            <a:avLst/>
          </a:prstGeom>
          <a:noFill/>
        </p:spPr>
      </p:pic>
      <p:pic>
        <p:nvPicPr>
          <p:cNvPr id="4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32048" cy="432048"/>
          </a:xfrm>
          <a:prstGeom prst="rect">
            <a:avLst/>
          </a:prstGeom>
          <a:noFill/>
        </p:spPr>
      </p:pic>
      <p:pic>
        <p:nvPicPr>
          <p:cNvPr id="4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432048" cy="432048"/>
          </a:xfrm>
          <a:prstGeom prst="rect">
            <a:avLst/>
          </a:prstGeom>
          <a:noFill/>
        </p:spPr>
      </p:pic>
      <p:pic>
        <p:nvPicPr>
          <p:cNvPr id="4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432048" cy="432048"/>
          </a:xfrm>
          <a:prstGeom prst="rect">
            <a:avLst/>
          </a:prstGeom>
          <a:noFill/>
        </p:spPr>
      </p:pic>
      <p:pic>
        <p:nvPicPr>
          <p:cNvPr id="4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32048" cy="432048"/>
          </a:xfrm>
          <a:prstGeom prst="rect">
            <a:avLst/>
          </a:prstGeom>
          <a:noFill/>
        </p:spPr>
      </p:pic>
      <p:pic>
        <p:nvPicPr>
          <p:cNvPr id="5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32048" cy="432048"/>
          </a:xfrm>
          <a:prstGeom prst="rect">
            <a:avLst/>
          </a:prstGeom>
          <a:noFill/>
        </p:spPr>
      </p:pic>
      <p:pic>
        <p:nvPicPr>
          <p:cNvPr id="5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32048" cy="432048"/>
          </a:xfrm>
          <a:prstGeom prst="rect">
            <a:avLst/>
          </a:prstGeom>
          <a:noFill/>
        </p:spPr>
      </p:pic>
      <p:pic>
        <p:nvPicPr>
          <p:cNvPr id="5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432048" cy="432048"/>
          </a:xfrm>
          <a:prstGeom prst="rect">
            <a:avLst/>
          </a:prstGeom>
          <a:noFill/>
        </p:spPr>
      </p:pic>
      <p:pic>
        <p:nvPicPr>
          <p:cNvPr id="5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32048" cy="432048"/>
          </a:xfrm>
          <a:prstGeom prst="rect">
            <a:avLst/>
          </a:prstGeom>
          <a:noFill/>
        </p:spPr>
      </p:pic>
      <p:pic>
        <p:nvPicPr>
          <p:cNvPr id="5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32048" cy="432048"/>
          </a:xfrm>
          <a:prstGeom prst="rect">
            <a:avLst/>
          </a:prstGeom>
          <a:noFill/>
        </p:spPr>
      </p:pic>
      <p:pic>
        <p:nvPicPr>
          <p:cNvPr id="5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432048" cy="432048"/>
          </a:xfrm>
          <a:prstGeom prst="rect">
            <a:avLst/>
          </a:prstGeom>
          <a:noFill/>
        </p:spPr>
      </p:pic>
      <p:pic>
        <p:nvPicPr>
          <p:cNvPr id="5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432048" cy="432048"/>
          </a:xfrm>
          <a:prstGeom prst="rect">
            <a:avLst/>
          </a:prstGeom>
          <a:noFill/>
        </p:spPr>
      </p:pic>
      <p:pic>
        <p:nvPicPr>
          <p:cNvPr id="5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432048" cy="432048"/>
          </a:xfrm>
          <a:prstGeom prst="rect">
            <a:avLst/>
          </a:prstGeom>
          <a:noFill/>
        </p:spPr>
      </p:pic>
      <p:pic>
        <p:nvPicPr>
          <p:cNvPr id="5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432048" cy="432048"/>
          </a:xfrm>
          <a:prstGeom prst="rect">
            <a:avLst/>
          </a:prstGeom>
          <a:noFill/>
        </p:spPr>
      </p:pic>
      <p:pic>
        <p:nvPicPr>
          <p:cNvPr id="5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432048" cy="432048"/>
          </a:xfrm>
          <a:prstGeom prst="rect">
            <a:avLst/>
          </a:prstGeom>
          <a:noFill/>
        </p:spPr>
      </p:pic>
      <p:pic>
        <p:nvPicPr>
          <p:cNvPr id="6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97152"/>
            <a:ext cx="432048" cy="432048"/>
          </a:xfrm>
          <a:prstGeom prst="rect">
            <a:avLst/>
          </a:prstGeom>
          <a:noFill/>
        </p:spPr>
      </p:pic>
      <p:pic>
        <p:nvPicPr>
          <p:cNvPr id="6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97152"/>
            <a:ext cx="432048" cy="432048"/>
          </a:xfrm>
          <a:prstGeom prst="rect">
            <a:avLst/>
          </a:prstGeom>
          <a:noFill/>
        </p:spPr>
      </p:pic>
      <p:pic>
        <p:nvPicPr>
          <p:cNvPr id="6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97152"/>
            <a:ext cx="432048" cy="432048"/>
          </a:xfrm>
          <a:prstGeom prst="rect">
            <a:avLst/>
          </a:prstGeom>
          <a:noFill/>
        </p:spPr>
      </p:pic>
      <p:pic>
        <p:nvPicPr>
          <p:cNvPr id="6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01208"/>
            <a:ext cx="432048" cy="432048"/>
          </a:xfrm>
          <a:prstGeom prst="rect">
            <a:avLst/>
          </a:prstGeom>
          <a:noFill/>
        </p:spPr>
      </p:pic>
      <p:pic>
        <p:nvPicPr>
          <p:cNvPr id="6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301208"/>
            <a:ext cx="432048" cy="432048"/>
          </a:xfrm>
          <a:prstGeom prst="rect">
            <a:avLst/>
          </a:prstGeom>
          <a:noFill/>
        </p:spPr>
      </p:pic>
      <p:pic>
        <p:nvPicPr>
          <p:cNvPr id="6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77272"/>
            <a:ext cx="432048" cy="432048"/>
          </a:xfrm>
          <a:prstGeom prst="rect">
            <a:avLst/>
          </a:prstGeom>
          <a:noFill/>
        </p:spPr>
      </p:pic>
      <p:pic>
        <p:nvPicPr>
          <p:cNvPr id="6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877272"/>
            <a:ext cx="432048" cy="432048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6516216" y="2348880"/>
            <a:ext cx="2448272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These are the amount of </a:t>
            </a:r>
            <a:r>
              <a:rPr lang="en-GB" sz="3000" dirty="0" err="1" smtClean="0"/>
              <a:t>dojos</a:t>
            </a:r>
            <a:r>
              <a:rPr lang="en-GB" sz="3000" dirty="0" smtClean="0"/>
              <a:t> you have received for your efforts today!</a:t>
            </a:r>
            <a:endParaRPr lang="en-GB" sz="3000" dirty="0"/>
          </a:p>
        </p:txBody>
      </p:sp>
      <p:pic>
        <p:nvPicPr>
          <p:cNvPr id="6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425952"/>
            <a:ext cx="432048" cy="432048"/>
          </a:xfrm>
          <a:prstGeom prst="rect">
            <a:avLst/>
          </a:prstGeom>
          <a:noFill/>
        </p:spPr>
      </p:pic>
      <p:pic>
        <p:nvPicPr>
          <p:cNvPr id="6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425952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327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087" cy="9087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8468"/>
            <a:ext cx="2643733" cy="400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023778"/>
            <a:ext cx="2633625" cy="398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1124744"/>
            <a:ext cx="3240360" cy="3400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300" dirty="0" smtClean="0">
                <a:latin typeface="Gentium Basic" panose="02000503060000020004" pitchFamily="2" charset="0"/>
              </a:rPr>
              <a:t>Harvey has been solving the ‘mean’ in his maths work today.</a:t>
            </a:r>
            <a:endParaRPr lang="en-GB" sz="4300" dirty="0">
              <a:latin typeface="Gentium Basic" panose="02000503060000020004" pitchFamily="2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087" cy="9087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935034" cy="52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90600"/>
            <a:ext cx="3935034" cy="52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98388" y="5812224"/>
            <a:ext cx="507605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Gentium Basic" panose="02000503060000020004" pitchFamily="2" charset="0"/>
              </a:rPr>
              <a:t>Amy has solved the problems well today in maths.</a:t>
            </a:r>
            <a:endParaRPr lang="en-GB" sz="3000" dirty="0">
              <a:latin typeface="Gentium Basic" panose="02000503060000020004" pitchFamily="2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087" cy="9087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7879" y="1636087"/>
            <a:ext cx="4680521" cy="351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4454" y="1649490"/>
            <a:ext cx="4665212" cy="350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79169" y="1089072"/>
            <a:ext cx="1866140" cy="24006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Gentium Basic" panose="02000503060000020004" pitchFamily="2" charset="0"/>
              </a:rPr>
              <a:t>Zoe has solved the problems well today in maths.</a:t>
            </a:r>
            <a:endParaRPr lang="en-GB" sz="3000" dirty="0">
              <a:latin typeface="Gentium Basic" panose="02000503060000020004" pitchFamily="2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087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47585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1089072"/>
            <a:ext cx="4573309" cy="4339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900" dirty="0" smtClean="0">
                <a:latin typeface="Gentium Basic" panose="02000503060000020004" pitchFamily="2" charset="0"/>
              </a:rPr>
              <a:t>Dante</a:t>
            </a:r>
            <a:r>
              <a:rPr lang="en-GB" sz="6900" dirty="0" smtClean="0">
                <a:latin typeface="Gentium Basic" panose="02000503060000020004" pitchFamily="2" charset="0"/>
              </a:rPr>
              <a:t> has solved the ‘mean’ (average) here in his maths work.</a:t>
            </a:r>
            <a:endParaRPr lang="en-GB" sz="6900" dirty="0">
              <a:latin typeface="Gentium Basic" panose="02000503060000020004" pitchFamily="2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at home?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7" y="764704"/>
            <a:ext cx="4569972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764704"/>
            <a:ext cx="4176464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Gentium Basic" panose="02000503060000020004" pitchFamily="2" charset="0"/>
              </a:rPr>
              <a:t>Henry created a floor plan of his house.</a:t>
            </a:r>
            <a:endParaRPr lang="en-GB" sz="5400" dirty="0">
              <a:latin typeface="Gentium Basic" panose="02000503060000020004" pitchFamily="2" charset="0"/>
            </a:endParaRPr>
          </a:p>
        </p:txBody>
      </p:sp>
    </p:spTree>
  </p:cSld>
  <p:clrMapOvr>
    <a:masterClrMapping/>
  </p:clrMapOvr>
  <p:transition advClick="0" advTm="8283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at home?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51039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764704"/>
            <a:ext cx="5400600" cy="3400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300" dirty="0" smtClean="0">
                <a:latin typeface="Gentium Basic" panose="02000503060000020004" pitchFamily="2" charset="0"/>
              </a:rPr>
              <a:t>Henry, Amy and Harvey scored 10/10 in their spellings. Also scoring 100% were Reuben, Ruby and Jack.</a:t>
            </a:r>
            <a:endParaRPr lang="en-GB" sz="4300" dirty="0">
              <a:latin typeface="Gentium Basic" panose="02000503060000020004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029" y="4293096"/>
            <a:ext cx="192367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192367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283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at home?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560792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764704"/>
            <a:ext cx="3168352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Dante created an </a:t>
            </a:r>
            <a:r>
              <a:rPr lang="en-GB" sz="4000" dirty="0" smtClean="0"/>
              <a:t>Omega symbol with mosaic </a:t>
            </a:r>
            <a:r>
              <a:rPr lang="en-GB" sz="4000" dirty="0" smtClean="0"/>
              <a:t>tiles, as a vase.</a:t>
            </a:r>
            <a:endParaRPr lang="en-GB" sz="4000" dirty="0"/>
          </a:p>
        </p:txBody>
      </p:sp>
    </p:spTree>
  </p:cSld>
  <p:clrMapOvr>
    <a:masterClrMapping/>
  </p:clrMapOvr>
  <p:transition advClick="0" advTm="8283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at home?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74625" y="118071"/>
            <a:ext cx="3240361" cy="438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78140" y="3280162"/>
            <a:ext cx="2799697" cy="4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385949" y="-185035"/>
            <a:ext cx="2880320" cy="46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9992" y="3645024"/>
            <a:ext cx="4644008" cy="273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300" dirty="0" smtClean="0"/>
              <a:t>Dante has produced a floor plan of the different levels of his house.</a:t>
            </a:r>
            <a:endParaRPr lang="en-GB" sz="4300" dirty="0"/>
          </a:p>
        </p:txBody>
      </p:sp>
    </p:spTree>
  </p:cSld>
  <p:clrMapOvr>
    <a:masterClrMapping/>
  </p:clrMapOvr>
  <p:transition advClick="0" advTm="8283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2389406" cy="13407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6082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832" cy="41490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717032"/>
            <a:ext cx="9144000" cy="175432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have the Y5&amp;6s 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studying today at home?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rucial Crew - North Yorkshire Police | North Yorkshire Po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-13297"/>
            <a:ext cx="6012160" cy="37016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35696" y="0"/>
            <a:ext cx="6480720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13" name="Picture 2" descr="Crucial Crew - North Yorkshire Police | North Yorkshire Po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8370" cy="113804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31" y="1214240"/>
            <a:ext cx="4232819" cy="564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1340768"/>
            <a:ext cx="4536504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Gentium Basic" panose="02000503060000020004" pitchFamily="2" charset="0"/>
              </a:rPr>
              <a:t>I’m busy studying my Crucial Crew booklet.</a:t>
            </a:r>
            <a:endParaRPr lang="en-GB" sz="5400" dirty="0">
              <a:latin typeface="Gentium Basic" panose="02000503060000020004" pitchFamily="2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35696" y="0"/>
            <a:ext cx="6480720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13" name="Picture 2" descr="Crucial Crew - North Yorkshire Police | North Yorkshire Po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8370" cy="113804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" y="1268760"/>
            <a:ext cx="419193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7984" y="1340768"/>
            <a:ext cx="4536504" cy="27392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300" dirty="0" smtClean="0">
                <a:latin typeface="Gentium Basic" panose="02000503060000020004" pitchFamily="2" charset="0"/>
              </a:rPr>
              <a:t>Henry identified the different types of grammar in the sentence.</a:t>
            </a:r>
            <a:endParaRPr lang="en-GB" sz="4300" dirty="0">
              <a:latin typeface="Gentium Basic" panose="02000503060000020004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35696" y="0"/>
            <a:ext cx="6480720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13" name="Picture 2" descr="Crucial Crew - North Yorkshire Police | North Yorkshire Po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8370" cy="1138041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5" y="1228328"/>
            <a:ext cx="3486708" cy="464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713" y="1228328"/>
            <a:ext cx="3486708" cy="464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08304" y="1340768"/>
            <a:ext cx="1656184" cy="2893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Gentium Basic" panose="02000503060000020004" pitchFamily="2" charset="0"/>
              </a:rPr>
              <a:t>Harvey has been studying his Crucial Crew booklet today.</a:t>
            </a:r>
            <a:endParaRPr lang="en-GB" sz="2600" dirty="0">
              <a:latin typeface="Gentium Basic" panose="02000503060000020004" pitchFamily="2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35696" y="0"/>
            <a:ext cx="6480720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13" name="Picture 2" descr="Crucial Crew - North Yorkshire Police | North Yorkshire Po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8370" cy="1138041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49" y="1268760"/>
            <a:ext cx="419193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3968" y="1340768"/>
            <a:ext cx="4680520" cy="4339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600" dirty="0" smtClean="0">
                <a:latin typeface="Gentium Basic" panose="02000503060000020004" pitchFamily="2" charset="0"/>
              </a:rPr>
              <a:t>Amy has been reading the text carefully to answer the questions accurately.</a:t>
            </a:r>
            <a:endParaRPr lang="en-GB" sz="4600" dirty="0">
              <a:latin typeface="Gentium Basic" panose="02000503060000020004" pitchFamily="2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35696" y="0"/>
            <a:ext cx="6480720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13" name="Picture 2" descr="Crucial Crew - North Yorkshire Police | North Yorkshire Po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8370" cy="1138041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34837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870" y="1268760"/>
            <a:ext cx="334837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76256" y="1268760"/>
            <a:ext cx="2088232" cy="3108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Gentium Basic" panose="02000503060000020004" pitchFamily="2" charset="0"/>
              </a:rPr>
              <a:t>Zoe has been reading the text carefully to answer the questions accurately.</a:t>
            </a:r>
            <a:endParaRPr lang="en-GB" sz="2800" dirty="0">
              <a:latin typeface="Gentium Basic" panose="02000503060000020004" pitchFamily="2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46418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087" cy="9087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96" y="1005732"/>
            <a:ext cx="3275612" cy="436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1124744"/>
            <a:ext cx="5400600" cy="2077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300" dirty="0" smtClean="0">
                <a:latin typeface="Gentium Basic" panose="02000503060000020004" pitchFamily="2" charset="0"/>
              </a:rPr>
              <a:t>Henry has been solving the ‘mean’ in his maths work today.</a:t>
            </a:r>
            <a:endParaRPr lang="en-GB" sz="4300" dirty="0">
              <a:latin typeface="Gentium Basic" panose="02000503060000020004" pitchFamily="2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417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Carol Hughes</cp:lastModifiedBy>
  <cp:revision>90</cp:revision>
  <dcterms:created xsi:type="dcterms:W3CDTF">2020-04-20T08:59:27Z</dcterms:created>
  <dcterms:modified xsi:type="dcterms:W3CDTF">2020-07-10T17:30:21Z</dcterms:modified>
</cp:coreProperties>
</file>