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theme/themeOverride3.xml" ContentType="application/vnd.openxmlformats-officedocument.themeOverr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theme/themeOverride4.xml" ContentType="application/vnd.openxmlformats-officedocument.themeOverr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heme/themeOverride2.xml" ContentType="application/vnd.openxmlformats-officedocument.themeOverride+xml"/>
  <Override PartName="/ppt/tags/tag1.xml" ContentType="application/vnd.openxmlformats-officedocument.presentationml.tags+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comments/comment1.xml" ContentType="application/vnd.openxmlformats-officedocument.presentationml.comments+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1"/>
    <p:sldMasterId id="2147483660" r:id="rId2"/>
  </p:sldMasterIdLst>
  <p:notesMasterIdLst>
    <p:notesMasterId r:id="rId64"/>
  </p:notesMasterIdLst>
  <p:sldIdLst>
    <p:sldId id="257" r:id="rId3"/>
    <p:sldId id="373" r:id="rId4"/>
    <p:sldId id="353" r:id="rId5"/>
    <p:sldId id="300" r:id="rId6"/>
    <p:sldId id="370" r:id="rId7"/>
    <p:sldId id="371" r:id="rId8"/>
    <p:sldId id="393" r:id="rId9"/>
    <p:sldId id="394" r:id="rId10"/>
    <p:sldId id="395" r:id="rId11"/>
    <p:sldId id="398" r:id="rId12"/>
    <p:sldId id="399" r:id="rId13"/>
    <p:sldId id="400" r:id="rId14"/>
    <p:sldId id="401" r:id="rId15"/>
    <p:sldId id="402" r:id="rId16"/>
    <p:sldId id="403" r:id="rId17"/>
    <p:sldId id="404" r:id="rId18"/>
    <p:sldId id="405" r:id="rId19"/>
    <p:sldId id="406" r:id="rId20"/>
    <p:sldId id="407" r:id="rId21"/>
    <p:sldId id="408" r:id="rId22"/>
    <p:sldId id="409" r:id="rId23"/>
    <p:sldId id="410" r:id="rId24"/>
    <p:sldId id="411" r:id="rId25"/>
    <p:sldId id="412" r:id="rId26"/>
    <p:sldId id="413" r:id="rId27"/>
    <p:sldId id="414" r:id="rId28"/>
    <p:sldId id="374" r:id="rId29"/>
    <p:sldId id="375" r:id="rId30"/>
    <p:sldId id="376" r:id="rId31"/>
    <p:sldId id="377" r:id="rId32"/>
    <p:sldId id="378" r:id="rId33"/>
    <p:sldId id="379" r:id="rId34"/>
    <p:sldId id="380" r:id="rId35"/>
    <p:sldId id="381" r:id="rId36"/>
    <p:sldId id="431" r:id="rId37"/>
    <p:sldId id="273" r:id="rId38"/>
    <p:sldId id="292" r:id="rId39"/>
    <p:sldId id="342" r:id="rId40"/>
    <p:sldId id="343" r:id="rId41"/>
    <p:sldId id="415" r:id="rId42"/>
    <p:sldId id="416" r:id="rId43"/>
    <p:sldId id="417" r:id="rId44"/>
    <p:sldId id="418" r:id="rId45"/>
    <p:sldId id="419" r:id="rId46"/>
    <p:sldId id="420" r:id="rId47"/>
    <p:sldId id="429" r:id="rId48"/>
    <p:sldId id="430" r:id="rId49"/>
    <p:sldId id="331" r:id="rId50"/>
    <p:sldId id="289" r:id="rId51"/>
    <p:sldId id="333" r:id="rId52"/>
    <p:sldId id="340" r:id="rId53"/>
    <p:sldId id="425" r:id="rId54"/>
    <p:sldId id="426" r:id="rId55"/>
    <p:sldId id="427" r:id="rId56"/>
    <p:sldId id="428" r:id="rId57"/>
    <p:sldId id="341" r:id="rId58"/>
    <p:sldId id="372" r:id="rId59"/>
    <p:sldId id="421" r:id="rId60"/>
    <p:sldId id="422" r:id="rId61"/>
    <p:sldId id="423" r:id="rId62"/>
    <p:sldId id="424"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guar" initials="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6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074" autoAdjust="0"/>
    <p:restoredTop sz="94660"/>
  </p:normalViewPr>
  <p:slideViewPr>
    <p:cSldViewPr>
      <p:cViewPr varScale="1">
        <p:scale>
          <a:sx n="68" d="100"/>
          <a:sy n="68" d="100"/>
        </p:scale>
        <p:origin x="-187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3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6-23T10:31:10.214"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178F16-290D-455B-8E21-8FA071F2C291}" type="datetimeFigureOut">
              <a:rPr lang="en-GB" smtClean="0"/>
              <a:pPr/>
              <a:t>23/06/2020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BF4E80-2CF6-4B47-84AC-31E3C5A106EC}" type="slidenum">
              <a:rPr lang="en-GB" smtClean="0"/>
              <a:pPr/>
              <a:t>‹#›</a:t>
            </a:fld>
            <a:endParaRPr lang="en-GB"/>
          </a:p>
        </p:txBody>
      </p:sp>
    </p:spTree>
    <p:extLst>
      <p:ext uri="{BB962C8B-B14F-4D97-AF65-F5344CB8AC3E}">
        <p14:creationId xmlns:p14="http://schemas.microsoft.com/office/powerpoint/2010/main" xmlns="" val="1436289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hemeOverride" Target="../theme/themeOverride4.xml"/><Relationship Id="rId4" Type="http://schemas.openxmlformats.org/officeDocument/2006/relationships/image" Target="../media/image1.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23/06/2020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23/06/2020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23/06/2020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7" name="Freeform 18"/>
            <p:cNvSpPr>
              <a:spLocks/>
            </p:cNvSpPr>
            <p:nvPr/>
          </p:nvSpPr>
          <p:spPr bwMode="auto">
            <a:xfrm>
              <a:off x="35926" y="5135025"/>
              <a:ext cx="9108074" cy="838869"/>
            </a:xfrm>
            <a:custGeom>
              <a:avLst/>
              <a:gdLst>
                <a:gd name="T0" fmla="*/ 0 w 5760"/>
                <a:gd name="T1" fmla="*/ 0 h 528"/>
                <a:gd name="T2" fmla="*/ 9108074 w 5760"/>
                <a:gd name="T3" fmla="*/ 0 h 528"/>
                <a:gd name="T4" fmla="*/ 9108074 w 5760"/>
                <a:gd name="T5" fmla="*/ 838869 h 528"/>
                <a:gd name="T6" fmla="*/ 75901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GB" smtClean="0">
                <a:solidFill>
                  <a:prstClr val="black"/>
                </a:solidFill>
                <a:latin typeface="Arial" pitchFamily="34" charset="0"/>
              </a:endParaRPr>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fld id="{8269B210-A635-4C3E-AA9B-2062656A4D30}" type="datetimeFigureOut">
              <a:rPr lang="en-US"/>
              <a:pPr>
                <a:defRPr/>
              </a:pPr>
              <a:t>6/23/2020</a:t>
            </a:fld>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solidFill>
                <a:srgbClr val="2DA2BF">
                  <a:tint val="20000"/>
                </a:srgbClr>
              </a:solidFill>
            </a:endParaRPr>
          </a:p>
        </p:txBody>
      </p:sp>
      <p:sp>
        <p:nvSpPr>
          <p:cNvPr id="13" name="Slide Number Placeholder 26"/>
          <p:cNvSpPr>
            <a:spLocks noGrp="1"/>
          </p:cNvSpPr>
          <p:nvPr>
            <p:ph type="sldNum" sz="quarter" idx="12"/>
          </p:nvPr>
        </p:nvSpPr>
        <p:spPr/>
        <p:txBody>
          <a:bodyPr/>
          <a:lstStyle>
            <a:lvl1pPr>
              <a:defRPr>
                <a:solidFill>
                  <a:srgbClr val="FFFFFF"/>
                </a:solidFill>
              </a:defRPr>
            </a:lvl1pPr>
          </a:lstStyle>
          <a:p>
            <a:fld id="{131509C9-CE1E-4CD7-8C79-F72EDA0EC1C1}" type="slidenum">
              <a:rPr lang="en-US" altLang="en-US"/>
              <a:pPr/>
              <a:t>‹#›</a:t>
            </a:fld>
            <a:endParaRPr lang="en-US" altLang="en-US"/>
          </a:p>
        </p:txBody>
      </p:sp>
    </p:spTree>
    <p:extLst>
      <p:ext uri="{BB962C8B-B14F-4D97-AF65-F5344CB8AC3E}">
        <p14:creationId xmlns:p14="http://schemas.microsoft.com/office/powerpoint/2010/main" xmlns="" val="641951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fld id="{54E36024-6E6D-4084-BB1C-66AD8264EA82}" type="datetimeFigureOut">
              <a:rPr lang="en-US">
                <a:solidFill>
                  <a:prstClr val="black"/>
                </a:solidFill>
              </a:rPr>
              <a:pPr>
                <a:defRPr/>
              </a:pPr>
              <a:t>6/23/2020</a:t>
            </a:fld>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fld id="{1DB4E4B7-44C3-4134-A6C2-02BF7480089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xmlns="" val="621214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8316A8D6-5879-4E76-B43C-09D62120960F}" type="datetimeFigureOut">
              <a:rPr lang="en-US">
                <a:solidFill>
                  <a:prstClr val="white"/>
                </a:solidFill>
              </a:rPr>
              <a:pPr>
                <a:defRPr/>
              </a:pPr>
              <a:t>6/23/2020</a:t>
            </a:fld>
            <a:endParaRPr lang="en-US">
              <a:solidFill>
                <a:prstClr val="white"/>
              </a:solidFill>
            </a:endParaRPr>
          </a:p>
        </p:txBody>
      </p:sp>
      <p:sp>
        <p:nvSpPr>
          <p:cNvPr id="7" name="Footer Placeholder 4"/>
          <p:cNvSpPr>
            <a:spLocks noGrp="1"/>
          </p:cNvSpPr>
          <p:nvPr>
            <p:ph type="ftr" sz="quarter" idx="11"/>
          </p:nvPr>
        </p:nvSpPr>
        <p:spPr/>
        <p:txBody>
          <a:bodyPr/>
          <a:lstStyle>
            <a:lvl1pPr>
              <a:defRPr/>
            </a:lvl1pPr>
            <a:extLst/>
          </a:lstStyle>
          <a:p>
            <a:pPr>
              <a:defRPr/>
            </a:pPr>
            <a:endParaRPr lang="en-US">
              <a:solidFill>
                <a:prstClr val="white"/>
              </a:solidFill>
            </a:endParaRPr>
          </a:p>
        </p:txBody>
      </p:sp>
      <p:sp>
        <p:nvSpPr>
          <p:cNvPr id="8" name="Slide Number Placeholder 5"/>
          <p:cNvSpPr>
            <a:spLocks noGrp="1"/>
          </p:cNvSpPr>
          <p:nvPr>
            <p:ph type="sldNum" sz="quarter" idx="12"/>
          </p:nvPr>
        </p:nvSpPr>
        <p:spPr/>
        <p:txBody>
          <a:bodyPr/>
          <a:lstStyle>
            <a:lvl1pPr>
              <a:defRPr/>
            </a:lvl1pPr>
          </a:lstStyle>
          <a:p>
            <a:fld id="{1475EEE0-B9BA-418A-BD70-A531C5CF37DD}"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xmlns="" val="359481830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extLst/>
          </a:lstStyle>
          <a:p>
            <a:pPr>
              <a:defRPr/>
            </a:pPr>
            <a:fld id="{E5485787-D6E6-4544-A168-B2B22BE386BC}" type="datetimeFigureOut">
              <a:rPr lang="en-US">
                <a:solidFill>
                  <a:prstClr val="white"/>
                </a:solidFill>
              </a:rPr>
              <a:pPr>
                <a:defRPr/>
              </a:pPr>
              <a:t>6/23/2020</a:t>
            </a:fld>
            <a:endParaRPr lang="en-US">
              <a:solidFill>
                <a:prstClr val="white"/>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lvl1pPr>
              <a:defRPr/>
            </a:lvl1pPr>
          </a:lstStyle>
          <a:p>
            <a:fld id="{0662DB2F-B334-4657-BC8E-4D64FDD80257}"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xmlns="" val="367103908"/>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EAF26484-9681-4AC0-9B0B-B1894DFB0281}" type="datetimeFigureOut">
              <a:rPr lang="en-US">
                <a:solidFill>
                  <a:prstClr val="black"/>
                </a:solidFill>
              </a:rPr>
              <a:pPr>
                <a:defRPr/>
              </a:pPr>
              <a:t>6/23/2020</a:t>
            </a:fld>
            <a:endParaRPr lang="en-US">
              <a:solidFill>
                <a:prstClr val="black"/>
              </a:solidFill>
            </a:endParaRPr>
          </a:p>
        </p:txBody>
      </p:sp>
      <p:sp>
        <p:nvSpPr>
          <p:cNvPr id="8" name="Footer Placeholder 7"/>
          <p:cNvSpPr>
            <a:spLocks noGrp="1"/>
          </p:cNvSpPr>
          <p:nvPr>
            <p:ph type="ftr" sz="quarter" idx="11"/>
          </p:nvPr>
        </p:nvSpPr>
        <p:spPr/>
        <p:txBody>
          <a:bodyPr/>
          <a:lstStyle>
            <a:lvl1pPr>
              <a:defRPr/>
            </a:lvl1pPr>
            <a:extLst/>
          </a:lstStyle>
          <a:p>
            <a:pPr>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fld id="{89FCE5E1-4DE9-4B63-92F5-C51100C3D03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xmlns="" val="1974589457"/>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fld id="{3FA9A892-3D06-42CC-B8F5-E61E935566F9}" type="datetimeFigureOut">
              <a:rPr lang="en-US">
                <a:solidFill>
                  <a:prstClr val="white"/>
                </a:solidFill>
              </a:rPr>
              <a:pPr>
                <a:defRPr/>
              </a:pPr>
              <a:t>6/23/2020</a:t>
            </a:fld>
            <a:endParaRPr lang="en-US">
              <a:solidFill>
                <a:prstClr val="white"/>
              </a:solidFill>
            </a:endParaRPr>
          </a:p>
        </p:txBody>
      </p:sp>
      <p:sp>
        <p:nvSpPr>
          <p:cNvPr id="4" name="Footer Placeholder 3"/>
          <p:cNvSpPr>
            <a:spLocks noGrp="1"/>
          </p:cNvSpPr>
          <p:nvPr>
            <p:ph type="ftr" sz="quarter" idx="11"/>
          </p:nvPr>
        </p:nvSpPr>
        <p:spPr/>
        <p:txBody>
          <a:bodyPr/>
          <a:lstStyle>
            <a:lvl1pPr>
              <a:defRPr/>
            </a:lvl1pPr>
            <a:extLst/>
          </a:lstStyle>
          <a:p>
            <a:pPr>
              <a:defRPr/>
            </a:pPr>
            <a:endParaRPr lang="en-US">
              <a:solidFill>
                <a:prstClr val="white"/>
              </a:solidFill>
            </a:endParaRPr>
          </a:p>
        </p:txBody>
      </p:sp>
      <p:sp>
        <p:nvSpPr>
          <p:cNvPr id="5" name="Slide Number Placeholder 4"/>
          <p:cNvSpPr>
            <a:spLocks noGrp="1"/>
          </p:cNvSpPr>
          <p:nvPr>
            <p:ph type="sldNum" sz="quarter" idx="12"/>
          </p:nvPr>
        </p:nvSpPr>
        <p:spPr/>
        <p:txBody>
          <a:bodyPr/>
          <a:lstStyle>
            <a:lvl1pPr>
              <a:defRPr/>
            </a:lvl1pPr>
          </a:lstStyle>
          <a:p>
            <a:fld id="{AFBD8C09-773D-46AA-84E1-C240381286D9}"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xmlns="" val="1072091973"/>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B0C4069A-B11D-497F-BF92-7AF4B6F76B6E}" type="datetimeFigureOut">
              <a:rPr lang="en-US">
                <a:solidFill>
                  <a:prstClr val="black"/>
                </a:solidFill>
              </a:rPr>
              <a:pPr>
                <a:defRPr/>
              </a:pPr>
              <a:t>6/23/2020</a:t>
            </a:fld>
            <a:endParaRPr lang="en-US">
              <a:solidFill>
                <a:prstClr val="black"/>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4" name="Slide Number Placeholder 17"/>
          <p:cNvSpPr>
            <a:spLocks noGrp="1"/>
          </p:cNvSpPr>
          <p:nvPr>
            <p:ph type="sldNum" sz="quarter" idx="12"/>
          </p:nvPr>
        </p:nvSpPr>
        <p:spPr/>
        <p:txBody>
          <a:bodyPr/>
          <a:lstStyle>
            <a:lvl1pPr>
              <a:defRPr/>
            </a:lvl1pPr>
          </a:lstStyle>
          <a:p>
            <a:fld id="{6295BFCD-9FE0-4E8F-ADCD-08B1E581238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xmlns="" val="134408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4BCC2225-E4FF-495C-BE1A-B8ECDAC8C4C0}" type="datetimeFigureOut">
              <a:rPr lang="en-US">
                <a:solidFill>
                  <a:prstClr val="black"/>
                </a:solidFill>
              </a:rPr>
              <a:pPr>
                <a:defRPr/>
              </a:pPr>
              <a:t>6/23/2020</a:t>
            </a:fld>
            <a:endParaRPr lang="en-US">
              <a:solidFill>
                <a:prstClr val="black"/>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25FCC0-4E6F-4D0D-913F-0E3B64A444F6}"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xmlns="" val="253104967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23/06/2020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solidFill>
                <a:prstClr val="white"/>
              </a:solidFill>
            </a:endParaRPr>
          </a:p>
        </p:txBody>
      </p:sp>
      <p:sp>
        <p:nvSpPr>
          <p:cNvPr id="6" name="Freeform 15"/>
          <p:cNvSpPr>
            <a:spLocks/>
          </p:cNvSpPr>
          <p:nvPr/>
        </p:nvSpPr>
        <p:spPr bwMode="auto">
          <a:xfrm>
            <a:off x="485775" y="5938838"/>
            <a:ext cx="3690938" cy="933450"/>
          </a:xfrm>
          <a:custGeom>
            <a:avLst/>
            <a:gdLst>
              <a:gd name="T0" fmla="*/ 0 w 5591"/>
              <a:gd name="T1" fmla="*/ 0 h 588"/>
              <a:gd name="T2" fmla="*/ 3802505 w 5591"/>
              <a:gd name="T3" fmla="*/ 0 h 588"/>
              <a:gd name="T4" fmla="*/ 3802505 w 5591"/>
              <a:gd name="T5" fmla="*/ 838200 h 588"/>
              <a:gd name="T6" fmla="*/ 3168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GB" smtClean="0">
              <a:solidFill>
                <a:prstClr val="white"/>
              </a:solidFill>
              <a:latin typeface="Arial" pitchFamily="34" charset="0"/>
            </a:endParaRPr>
          </a:p>
        </p:txBody>
      </p:sp>
      <p:sp>
        <p:nvSpPr>
          <p:cNvPr id="7" name="Right Triangle 6"/>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fld id="{D51418B6-4E24-43D6-B2CF-46480C8BF0F2}" type="datetimeFigureOut">
              <a:rPr lang="en-US">
                <a:solidFill>
                  <a:prstClr val="white"/>
                </a:solidFill>
              </a:rPr>
              <a:pPr>
                <a:defRPr/>
              </a:pPr>
              <a:t>6/23/2020</a:t>
            </a:fld>
            <a:endParaRPr lang="en-US">
              <a:solidFill>
                <a:prstClr val="white"/>
              </a:solidFill>
            </a:endParaRPr>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solidFill>
                <a:prstClr val="white"/>
              </a:solidFill>
            </a:endParaRPr>
          </a:p>
        </p:txBody>
      </p:sp>
      <p:sp>
        <p:nvSpPr>
          <p:cNvPr id="13" name="Slide Number Placeholder 6"/>
          <p:cNvSpPr>
            <a:spLocks noGrp="1"/>
          </p:cNvSpPr>
          <p:nvPr>
            <p:ph type="sldNum" sz="quarter" idx="12"/>
          </p:nvPr>
        </p:nvSpPr>
        <p:spPr/>
        <p:txBody>
          <a:bodyPr/>
          <a:lstStyle>
            <a:lvl1pPr>
              <a:defRPr/>
            </a:lvl1pPr>
          </a:lstStyle>
          <a:p>
            <a:fld id="{61D12BEC-6105-4F6C-84ED-887BA624D948}"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xmlns="" val="301033996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D0AA0C67-6568-4884-B4BD-1FA1C5A17ED4}" type="datetimeFigureOut">
              <a:rPr lang="en-US">
                <a:solidFill>
                  <a:prstClr val="black"/>
                </a:solidFill>
              </a:rPr>
              <a:pPr>
                <a:defRPr/>
              </a:pPr>
              <a:t>6/23/2020</a:t>
            </a:fld>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fld id="{37E9CA14-5CC6-4454-846A-6E46F224EDE9}"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xmlns="" val="1639143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D15E7C50-DDE9-4A80-BDAB-F02C9CA13298}" type="datetimeFigureOut">
              <a:rPr lang="en-US">
                <a:solidFill>
                  <a:prstClr val="black"/>
                </a:solidFill>
              </a:rPr>
              <a:pPr>
                <a:defRPr/>
              </a:pPr>
              <a:t>6/23/2020</a:t>
            </a:fld>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fld id="{06060EB1-6EBF-4A63-AF0D-E339C0333B3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xmlns="" val="1205233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1D0F38-821F-45B2-8B8A-BF61878DD859}" type="datetimeFigureOut">
              <a:rPr lang="en-GB" smtClean="0"/>
              <a:pPr/>
              <a:t>23/06/2020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D1D0F38-821F-45B2-8B8A-BF61878DD859}" type="datetimeFigureOut">
              <a:rPr lang="en-GB" smtClean="0"/>
              <a:pPr/>
              <a:t>23/06/2020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D1D0F38-821F-45B2-8B8A-BF61878DD859}" type="datetimeFigureOut">
              <a:rPr lang="en-GB" smtClean="0"/>
              <a:pPr/>
              <a:t>23/06/2020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D1D0F38-821F-45B2-8B8A-BF61878DD859}" type="datetimeFigureOut">
              <a:rPr lang="en-GB" smtClean="0"/>
              <a:pPr/>
              <a:t>23/06/2020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1D0F38-821F-45B2-8B8A-BF61878DD859}" type="datetimeFigureOut">
              <a:rPr lang="en-GB" smtClean="0"/>
              <a:pPr/>
              <a:t>23/06/2020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1D0F38-821F-45B2-8B8A-BF61878DD859}" type="datetimeFigureOut">
              <a:rPr lang="en-GB" smtClean="0"/>
              <a:pPr/>
              <a:t>23/06/2020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1D0F38-821F-45B2-8B8A-BF61878DD859}" type="datetimeFigureOut">
              <a:rPr lang="en-GB" smtClean="0"/>
              <a:pPr/>
              <a:t>23/06/2020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D0F38-821F-45B2-8B8A-BF61878DD859}" type="datetimeFigureOut">
              <a:rPr lang="en-GB" smtClean="0"/>
              <a:pPr/>
              <a:t>23/06/2020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6CBF1C-67FC-4E67-9BD8-F40D807F2807}"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8000">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1027" name="Freeform 11"/>
          <p:cNvSpPr>
            <a:spLocks/>
          </p:cNvSpPr>
          <p:nvPr/>
        </p:nvSpPr>
        <p:spPr bwMode="auto">
          <a:xfrm>
            <a:off x="485775" y="5938838"/>
            <a:ext cx="3690938" cy="933450"/>
          </a:xfrm>
          <a:custGeom>
            <a:avLst/>
            <a:gdLst>
              <a:gd name="T0" fmla="*/ 0 w 5591"/>
              <a:gd name="T1" fmla="*/ 0 h 588"/>
              <a:gd name="T2" fmla="*/ 3802505 w 5591"/>
              <a:gd name="T3" fmla="*/ 0 h 588"/>
              <a:gd name="T4" fmla="*/ 3802505 w 5591"/>
              <a:gd name="T5" fmla="*/ 838200 h 588"/>
              <a:gd name="T6" fmla="*/ 3168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GB" smtClean="0">
              <a:solidFill>
                <a:prstClr val="black"/>
              </a:solidFill>
              <a:latin typeface="Arial" pitchFamily="34" charset="0"/>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smtClean="0"/>
              <a:t>Click to edit Master title style</a:t>
            </a:r>
            <a:endParaRPr lang="en-US"/>
          </a:p>
        </p:txBody>
      </p:sp>
      <p:sp>
        <p:nvSpPr>
          <p:cNvPr id="1033"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defRPr>
            </a:lvl1pPr>
            <a:extLst/>
          </a:lstStyle>
          <a:p>
            <a:pPr>
              <a:defRPr/>
            </a:pPr>
            <a:fld id="{3255D7EF-A439-42EE-B689-3269F6C6C3A6}" type="datetimeFigureOut">
              <a:rPr lang="en-US">
                <a:solidFill>
                  <a:prstClr val="black"/>
                </a:solidFill>
              </a:rPr>
              <a:pPr>
                <a:defRPr/>
              </a:pPr>
              <a:t>6/23/2020</a:t>
            </a:fld>
            <a:endParaRPr lang="en-US">
              <a:solidFill>
                <a:prstClr val="black"/>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defRPr>
            </a:lvl1pPr>
            <a:extLst/>
          </a:lstStyle>
          <a:p>
            <a:pPr>
              <a:defRPr/>
            </a:pPr>
            <a:endParaRPr lang="en-US">
              <a:solidFill>
                <a:prstClr val="black"/>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atin typeface="Lucida Sans Unicode" pitchFamily="34" charset="0"/>
              </a:defRPr>
            </a:lvl1pPr>
          </a:lstStyle>
          <a:p>
            <a:pPr fontAlgn="base">
              <a:spcBef>
                <a:spcPct val="0"/>
              </a:spcBef>
              <a:spcAft>
                <a:spcPct val="0"/>
              </a:spcAft>
            </a:pPr>
            <a:fld id="{E7892E27-2178-44C9-8DC8-4823454C7EFE}" type="slidenum">
              <a:rPr lang="en-US" altLang="en-US" smtClean="0">
                <a:solidFill>
                  <a:prstClr val="black"/>
                </a:solidFill>
              </a:rPr>
              <a:pPr fontAlgn="base">
                <a:spcBef>
                  <a:spcPct val="0"/>
                </a:spcBef>
                <a:spcAft>
                  <a:spcPct val="0"/>
                </a:spcAft>
              </a:pPr>
              <a:t>‹#›</a:t>
            </a:fld>
            <a:endParaRPr lang="en-US" altLang="en-US" smtClean="0">
              <a:solidFill>
                <a:prstClr val="black"/>
              </a:solidFill>
            </a:endParaRPr>
          </a:p>
        </p:txBody>
      </p:sp>
    </p:spTree>
    <p:extLst>
      <p:ext uri="{BB962C8B-B14F-4D97-AF65-F5344CB8AC3E}">
        <p14:creationId xmlns:p14="http://schemas.microsoft.com/office/powerpoint/2010/main" xmlns="" val="1981291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emf"/></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audio1.wav"/><Relationship Id="rId1" Type="http://schemas.openxmlformats.org/officeDocument/2006/relationships/tags" Target="../tags/tag1.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44000" cy="861774"/>
          </a:xfrm>
          <a:prstGeom prst="rect">
            <a:avLst/>
          </a:prstGeom>
          <a:solidFill>
            <a:schemeClr val="accent1">
              <a:lumMod val="20000"/>
              <a:lumOff val="80000"/>
            </a:schemeClr>
          </a:solidFill>
          <a:ln w="19050">
            <a:solidFill>
              <a:schemeClr val="tx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Y5&amp;6 TOP SPELLERS YESTERDAY</a:t>
            </a:r>
            <a:endParaRPr lang="en-US" sz="5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2290" name="Picture 2" descr="Spelling Shed by The Spelling Shed Ltd"/>
          <p:cNvPicPr>
            <a:picLocks noChangeAspect="1" noChangeArrowheads="1"/>
          </p:cNvPicPr>
          <p:nvPr/>
        </p:nvPicPr>
        <p:blipFill>
          <a:blip r:embed="rId2" cstate="print"/>
          <a:srcRect/>
          <a:stretch>
            <a:fillRect/>
          </a:stretch>
        </p:blipFill>
        <p:spPr bwMode="auto">
          <a:xfrm>
            <a:off x="0" y="836712"/>
            <a:ext cx="9165626" cy="6021288"/>
          </a:xfrm>
          <a:prstGeom prst="rect">
            <a:avLst/>
          </a:prstGeom>
          <a:noFill/>
        </p:spPr>
      </p:pic>
      <p:sp>
        <p:nvSpPr>
          <p:cNvPr id="34" name="TextBox 33"/>
          <p:cNvSpPr txBox="1"/>
          <p:nvPr/>
        </p:nvSpPr>
        <p:spPr>
          <a:xfrm>
            <a:off x="0" y="2132856"/>
            <a:ext cx="9144000" cy="4801314"/>
          </a:xfrm>
          <a:prstGeom prst="rect">
            <a:avLst/>
          </a:prstGeom>
          <a:solidFill>
            <a:schemeClr val="bg2"/>
          </a:solidFill>
        </p:spPr>
        <p:txBody>
          <a:bodyPr wrap="square" rtlCol="0">
            <a:spAutoFit/>
          </a:bodyPr>
          <a:lstStyle/>
          <a:p>
            <a:r>
              <a:rPr lang="en-GB" dirty="0" smtClean="0"/>
              <a:t>1</a:t>
            </a:r>
            <a:r>
              <a:rPr lang="en-GB" baseline="30000" dirty="0" smtClean="0"/>
              <a:t>st</a:t>
            </a:r>
            <a:r>
              <a:rPr lang="en-GB" dirty="0" smtClean="0"/>
              <a:t> = Dante 34 points</a:t>
            </a:r>
          </a:p>
          <a:p>
            <a:endParaRPr lang="en-GB" dirty="0" smtClean="0"/>
          </a:p>
          <a:p>
            <a:r>
              <a:rPr lang="en-GB" dirty="0" smtClean="0"/>
              <a:t>2nd = Chloe 21 points</a:t>
            </a:r>
          </a:p>
          <a:p>
            <a:endParaRPr lang="en-GB" dirty="0"/>
          </a:p>
          <a:p>
            <a:r>
              <a:rPr lang="en-GB" dirty="0" smtClean="0"/>
              <a:t>3</a:t>
            </a:r>
            <a:r>
              <a:rPr lang="en-GB" baseline="30000" dirty="0" smtClean="0"/>
              <a:t>rd</a:t>
            </a:r>
            <a:r>
              <a:rPr lang="en-GB" dirty="0" smtClean="0"/>
              <a:t> =  Henry 18 points</a:t>
            </a:r>
          </a:p>
          <a:p>
            <a:endParaRPr lang="en-GB" dirty="0"/>
          </a:p>
          <a:p>
            <a:r>
              <a:rPr lang="en-GB" dirty="0"/>
              <a:t>4</a:t>
            </a:r>
            <a:r>
              <a:rPr lang="en-GB" baseline="30000" dirty="0" smtClean="0"/>
              <a:t>th</a:t>
            </a:r>
            <a:r>
              <a:rPr lang="en-GB" dirty="0" smtClean="0"/>
              <a:t> = Jack 14 points</a:t>
            </a:r>
          </a:p>
          <a:p>
            <a:endParaRPr lang="en-GB" dirty="0" smtClean="0"/>
          </a:p>
          <a:p>
            <a:r>
              <a:rPr lang="en-GB" dirty="0"/>
              <a:t>5</a:t>
            </a:r>
            <a:r>
              <a:rPr lang="en-GB" dirty="0" smtClean="0"/>
              <a:t>th = Nelly 12 points</a:t>
            </a:r>
          </a:p>
          <a:p>
            <a:endParaRPr lang="en-GB" dirty="0" smtClean="0"/>
          </a:p>
          <a:p>
            <a:r>
              <a:rPr lang="en-GB" dirty="0"/>
              <a:t>6</a:t>
            </a:r>
            <a:r>
              <a:rPr lang="en-GB" dirty="0" smtClean="0"/>
              <a:t>th=  Bethany 11 points</a:t>
            </a:r>
          </a:p>
          <a:p>
            <a:endParaRPr lang="en-GB" dirty="0" smtClean="0"/>
          </a:p>
          <a:p>
            <a:r>
              <a:rPr lang="en-GB" dirty="0"/>
              <a:t>7</a:t>
            </a:r>
            <a:r>
              <a:rPr lang="en-GB" baseline="30000" dirty="0" smtClean="0"/>
              <a:t>th</a:t>
            </a:r>
            <a:r>
              <a:rPr lang="en-GB" dirty="0" smtClean="0"/>
              <a:t> =  Nia and Lucy 9 points</a:t>
            </a:r>
          </a:p>
          <a:p>
            <a:endParaRPr lang="en-GB" dirty="0" smtClean="0"/>
          </a:p>
          <a:p>
            <a:r>
              <a:rPr lang="en-GB" dirty="0"/>
              <a:t>8</a:t>
            </a:r>
            <a:r>
              <a:rPr lang="en-GB" baseline="30000" dirty="0" smtClean="0"/>
              <a:t>th</a:t>
            </a:r>
            <a:r>
              <a:rPr lang="en-GB" dirty="0" smtClean="0"/>
              <a:t> = Reuben and Lily points</a:t>
            </a:r>
          </a:p>
          <a:p>
            <a:endParaRPr lang="en-GB" dirty="0" smtClean="0"/>
          </a:p>
          <a:p>
            <a:r>
              <a:rPr lang="en-GB" dirty="0"/>
              <a:t>9</a:t>
            </a:r>
            <a:r>
              <a:rPr lang="en-GB" dirty="0" smtClean="0"/>
              <a:t>th =  Elizabeth and Katie 6 points</a:t>
            </a:r>
          </a:p>
        </p:txBody>
      </p:sp>
      <p:sp>
        <p:nvSpPr>
          <p:cNvPr id="37" name="TextBox 36"/>
          <p:cNvSpPr txBox="1"/>
          <p:nvPr/>
        </p:nvSpPr>
        <p:spPr>
          <a:xfrm>
            <a:off x="5436096" y="5373216"/>
            <a:ext cx="3707904" cy="1338828"/>
          </a:xfrm>
          <a:prstGeom prst="rect">
            <a:avLst/>
          </a:prstGeom>
          <a:solidFill>
            <a:schemeClr val="bg1"/>
          </a:solidFill>
          <a:ln w="6350">
            <a:solidFill>
              <a:schemeClr val="tx1"/>
            </a:solidFill>
          </a:ln>
        </p:spPr>
        <p:txBody>
          <a:bodyPr wrap="square" rtlCol="0">
            <a:spAutoFit/>
          </a:bodyPr>
          <a:lstStyle/>
          <a:p>
            <a:pPr algn="ctr"/>
            <a:r>
              <a:rPr lang="en-GB" sz="2700" dirty="0" smtClean="0"/>
              <a:t>Everybody else earns 1 dojo for practising their spellings today!</a:t>
            </a:r>
            <a:endParaRPr lang="en-GB" sz="2700" dirty="0"/>
          </a:p>
        </p:txBody>
      </p:sp>
      <p:pic>
        <p:nvPicPr>
          <p:cNvPr id="39" name="Picture 4" descr="ClassDojo (@ClassDojo) | Twitter"/>
          <p:cNvPicPr>
            <a:picLocks noChangeAspect="1" noChangeArrowheads="1"/>
          </p:cNvPicPr>
          <p:nvPr/>
        </p:nvPicPr>
        <p:blipFill>
          <a:blip r:embed="rId3" cstate="print"/>
          <a:srcRect/>
          <a:stretch>
            <a:fillRect/>
          </a:stretch>
        </p:blipFill>
        <p:spPr bwMode="auto">
          <a:xfrm>
            <a:off x="3851920" y="2132856"/>
            <a:ext cx="432048" cy="432048"/>
          </a:xfrm>
          <a:prstGeom prst="rect">
            <a:avLst/>
          </a:prstGeom>
          <a:noFill/>
        </p:spPr>
      </p:pic>
      <p:pic>
        <p:nvPicPr>
          <p:cNvPr id="40" name="Picture 4" descr="ClassDojo (@ClassDojo) | Twitter"/>
          <p:cNvPicPr>
            <a:picLocks noChangeAspect="1" noChangeArrowheads="1"/>
          </p:cNvPicPr>
          <p:nvPr/>
        </p:nvPicPr>
        <p:blipFill>
          <a:blip r:embed="rId3" cstate="print"/>
          <a:srcRect/>
          <a:stretch>
            <a:fillRect/>
          </a:stretch>
        </p:blipFill>
        <p:spPr bwMode="auto">
          <a:xfrm>
            <a:off x="4355976" y="2132856"/>
            <a:ext cx="432048" cy="432048"/>
          </a:xfrm>
          <a:prstGeom prst="rect">
            <a:avLst/>
          </a:prstGeom>
          <a:noFill/>
        </p:spPr>
      </p:pic>
      <p:pic>
        <p:nvPicPr>
          <p:cNvPr id="41" name="Picture 4" descr="ClassDojo (@ClassDojo) | Twitter"/>
          <p:cNvPicPr>
            <a:picLocks noChangeAspect="1" noChangeArrowheads="1"/>
          </p:cNvPicPr>
          <p:nvPr/>
        </p:nvPicPr>
        <p:blipFill>
          <a:blip r:embed="rId3" cstate="print"/>
          <a:srcRect/>
          <a:stretch>
            <a:fillRect/>
          </a:stretch>
        </p:blipFill>
        <p:spPr bwMode="auto">
          <a:xfrm>
            <a:off x="4860032" y="2132856"/>
            <a:ext cx="432048" cy="432048"/>
          </a:xfrm>
          <a:prstGeom prst="rect">
            <a:avLst/>
          </a:prstGeom>
          <a:noFill/>
        </p:spPr>
      </p:pic>
      <p:pic>
        <p:nvPicPr>
          <p:cNvPr id="42" name="Picture 4" descr="ClassDojo (@ClassDojo) | Twitter"/>
          <p:cNvPicPr>
            <a:picLocks noChangeAspect="1" noChangeArrowheads="1"/>
          </p:cNvPicPr>
          <p:nvPr/>
        </p:nvPicPr>
        <p:blipFill>
          <a:blip r:embed="rId3" cstate="print"/>
          <a:srcRect/>
          <a:stretch>
            <a:fillRect/>
          </a:stretch>
        </p:blipFill>
        <p:spPr bwMode="auto">
          <a:xfrm>
            <a:off x="5364088" y="2132856"/>
            <a:ext cx="432048" cy="432048"/>
          </a:xfrm>
          <a:prstGeom prst="rect">
            <a:avLst/>
          </a:prstGeom>
          <a:noFill/>
        </p:spPr>
      </p:pic>
      <p:pic>
        <p:nvPicPr>
          <p:cNvPr id="43" name="Picture 4" descr="ClassDojo (@ClassDojo) | Twitter"/>
          <p:cNvPicPr>
            <a:picLocks noChangeAspect="1" noChangeArrowheads="1"/>
          </p:cNvPicPr>
          <p:nvPr/>
        </p:nvPicPr>
        <p:blipFill>
          <a:blip r:embed="rId3" cstate="print"/>
          <a:srcRect/>
          <a:stretch>
            <a:fillRect/>
          </a:stretch>
        </p:blipFill>
        <p:spPr bwMode="auto">
          <a:xfrm>
            <a:off x="5868144" y="2132856"/>
            <a:ext cx="432048" cy="432048"/>
          </a:xfrm>
          <a:prstGeom prst="rect">
            <a:avLst/>
          </a:prstGeom>
          <a:noFill/>
        </p:spPr>
      </p:pic>
      <p:pic>
        <p:nvPicPr>
          <p:cNvPr id="44" name="Picture 4" descr="ClassDojo (@ClassDojo) | Twitter"/>
          <p:cNvPicPr>
            <a:picLocks noChangeAspect="1" noChangeArrowheads="1"/>
          </p:cNvPicPr>
          <p:nvPr/>
        </p:nvPicPr>
        <p:blipFill>
          <a:blip r:embed="rId3" cstate="print"/>
          <a:srcRect/>
          <a:stretch>
            <a:fillRect/>
          </a:stretch>
        </p:blipFill>
        <p:spPr bwMode="auto">
          <a:xfrm>
            <a:off x="3851920" y="2636912"/>
            <a:ext cx="432048" cy="432048"/>
          </a:xfrm>
          <a:prstGeom prst="rect">
            <a:avLst/>
          </a:prstGeom>
          <a:noFill/>
        </p:spPr>
      </p:pic>
      <p:pic>
        <p:nvPicPr>
          <p:cNvPr id="45" name="Picture 4" descr="ClassDojo (@ClassDojo) | Twitter"/>
          <p:cNvPicPr>
            <a:picLocks noChangeAspect="1" noChangeArrowheads="1"/>
          </p:cNvPicPr>
          <p:nvPr/>
        </p:nvPicPr>
        <p:blipFill>
          <a:blip r:embed="rId3" cstate="print"/>
          <a:srcRect/>
          <a:stretch>
            <a:fillRect/>
          </a:stretch>
        </p:blipFill>
        <p:spPr bwMode="auto">
          <a:xfrm>
            <a:off x="4355976" y="2636912"/>
            <a:ext cx="432048" cy="432048"/>
          </a:xfrm>
          <a:prstGeom prst="rect">
            <a:avLst/>
          </a:prstGeom>
          <a:noFill/>
        </p:spPr>
      </p:pic>
      <p:pic>
        <p:nvPicPr>
          <p:cNvPr id="46" name="Picture 4" descr="ClassDojo (@ClassDojo) | Twitter"/>
          <p:cNvPicPr>
            <a:picLocks noChangeAspect="1" noChangeArrowheads="1"/>
          </p:cNvPicPr>
          <p:nvPr/>
        </p:nvPicPr>
        <p:blipFill>
          <a:blip r:embed="rId3" cstate="print"/>
          <a:srcRect/>
          <a:stretch>
            <a:fillRect/>
          </a:stretch>
        </p:blipFill>
        <p:spPr bwMode="auto">
          <a:xfrm>
            <a:off x="4860032" y="2636912"/>
            <a:ext cx="432048" cy="432048"/>
          </a:xfrm>
          <a:prstGeom prst="rect">
            <a:avLst/>
          </a:prstGeom>
          <a:noFill/>
        </p:spPr>
      </p:pic>
      <p:pic>
        <p:nvPicPr>
          <p:cNvPr id="47" name="Picture 4" descr="ClassDojo (@ClassDojo) | Twitter"/>
          <p:cNvPicPr>
            <a:picLocks noChangeAspect="1" noChangeArrowheads="1"/>
          </p:cNvPicPr>
          <p:nvPr/>
        </p:nvPicPr>
        <p:blipFill>
          <a:blip r:embed="rId3" cstate="print"/>
          <a:srcRect/>
          <a:stretch>
            <a:fillRect/>
          </a:stretch>
        </p:blipFill>
        <p:spPr bwMode="auto">
          <a:xfrm>
            <a:off x="5364088" y="2636912"/>
            <a:ext cx="432048" cy="432048"/>
          </a:xfrm>
          <a:prstGeom prst="rect">
            <a:avLst/>
          </a:prstGeom>
          <a:noFill/>
        </p:spPr>
      </p:pic>
      <p:pic>
        <p:nvPicPr>
          <p:cNvPr id="48" name="Picture 4" descr="ClassDojo (@ClassDojo) | Twitter"/>
          <p:cNvPicPr>
            <a:picLocks noChangeAspect="1" noChangeArrowheads="1"/>
          </p:cNvPicPr>
          <p:nvPr/>
        </p:nvPicPr>
        <p:blipFill>
          <a:blip r:embed="rId3" cstate="print"/>
          <a:srcRect/>
          <a:stretch>
            <a:fillRect/>
          </a:stretch>
        </p:blipFill>
        <p:spPr bwMode="auto">
          <a:xfrm>
            <a:off x="5868144" y="2636912"/>
            <a:ext cx="432048" cy="432048"/>
          </a:xfrm>
          <a:prstGeom prst="rect">
            <a:avLst/>
          </a:prstGeom>
          <a:noFill/>
        </p:spPr>
      </p:pic>
      <p:pic>
        <p:nvPicPr>
          <p:cNvPr id="49" name="Picture 4" descr="ClassDojo (@ClassDojo) | Twitter"/>
          <p:cNvPicPr>
            <a:picLocks noChangeAspect="1" noChangeArrowheads="1"/>
          </p:cNvPicPr>
          <p:nvPr/>
        </p:nvPicPr>
        <p:blipFill>
          <a:blip r:embed="rId3" cstate="print"/>
          <a:srcRect/>
          <a:stretch>
            <a:fillRect/>
          </a:stretch>
        </p:blipFill>
        <p:spPr bwMode="auto">
          <a:xfrm>
            <a:off x="3851920" y="3140968"/>
            <a:ext cx="432048" cy="432048"/>
          </a:xfrm>
          <a:prstGeom prst="rect">
            <a:avLst/>
          </a:prstGeom>
          <a:noFill/>
        </p:spPr>
      </p:pic>
      <p:pic>
        <p:nvPicPr>
          <p:cNvPr id="50" name="Picture 4" descr="ClassDojo (@ClassDojo) | Twitter"/>
          <p:cNvPicPr>
            <a:picLocks noChangeAspect="1" noChangeArrowheads="1"/>
          </p:cNvPicPr>
          <p:nvPr/>
        </p:nvPicPr>
        <p:blipFill>
          <a:blip r:embed="rId3" cstate="print"/>
          <a:srcRect/>
          <a:stretch>
            <a:fillRect/>
          </a:stretch>
        </p:blipFill>
        <p:spPr bwMode="auto">
          <a:xfrm>
            <a:off x="4355976" y="3140968"/>
            <a:ext cx="432048" cy="432048"/>
          </a:xfrm>
          <a:prstGeom prst="rect">
            <a:avLst/>
          </a:prstGeom>
          <a:noFill/>
        </p:spPr>
      </p:pic>
      <p:pic>
        <p:nvPicPr>
          <p:cNvPr id="51" name="Picture 4" descr="ClassDojo (@ClassDojo) | Twitter"/>
          <p:cNvPicPr>
            <a:picLocks noChangeAspect="1" noChangeArrowheads="1"/>
          </p:cNvPicPr>
          <p:nvPr/>
        </p:nvPicPr>
        <p:blipFill>
          <a:blip r:embed="rId3" cstate="print"/>
          <a:srcRect/>
          <a:stretch>
            <a:fillRect/>
          </a:stretch>
        </p:blipFill>
        <p:spPr bwMode="auto">
          <a:xfrm>
            <a:off x="4860032" y="3140968"/>
            <a:ext cx="432048" cy="432048"/>
          </a:xfrm>
          <a:prstGeom prst="rect">
            <a:avLst/>
          </a:prstGeom>
          <a:noFill/>
        </p:spPr>
      </p:pic>
      <p:pic>
        <p:nvPicPr>
          <p:cNvPr id="52" name="Picture 4" descr="ClassDojo (@ClassDojo) | Twitter"/>
          <p:cNvPicPr>
            <a:picLocks noChangeAspect="1" noChangeArrowheads="1"/>
          </p:cNvPicPr>
          <p:nvPr/>
        </p:nvPicPr>
        <p:blipFill>
          <a:blip r:embed="rId3" cstate="print"/>
          <a:srcRect/>
          <a:stretch>
            <a:fillRect/>
          </a:stretch>
        </p:blipFill>
        <p:spPr bwMode="auto">
          <a:xfrm>
            <a:off x="5364088" y="3140968"/>
            <a:ext cx="432048" cy="432048"/>
          </a:xfrm>
          <a:prstGeom prst="rect">
            <a:avLst/>
          </a:prstGeom>
          <a:noFill/>
        </p:spPr>
      </p:pic>
      <p:pic>
        <p:nvPicPr>
          <p:cNvPr id="53" name="Picture 4" descr="ClassDojo (@ClassDojo) | Twitter"/>
          <p:cNvPicPr>
            <a:picLocks noChangeAspect="1" noChangeArrowheads="1"/>
          </p:cNvPicPr>
          <p:nvPr/>
        </p:nvPicPr>
        <p:blipFill>
          <a:blip r:embed="rId3" cstate="print"/>
          <a:srcRect/>
          <a:stretch>
            <a:fillRect/>
          </a:stretch>
        </p:blipFill>
        <p:spPr bwMode="auto">
          <a:xfrm>
            <a:off x="3851920" y="3717032"/>
            <a:ext cx="432048" cy="432048"/>
          </a:xfrm>
          <a:prstGeom prst="rect">
            <a:avLst/>
          </a:prstGeom>
          <a:noFill/>
        </p:spPr>
      </p:pic>
      <p:pic>
        <p:nvPicPr>
          <p:cNvPr id="54" name="Picture 4" descr="ClassDojo (@ClassDojo) | Twitter"/>
          <p:cNvPicPr>
            <a:picLocks noChangeAspect="1" noChangeArrowheads="1"/>
          </p:cNvPicPr>
          <p:nvPr/>
        </p:nvPicPr>
        <p:blipFill>
          <a:blip r:embed="rId3" cstate="print"/>
          <a:srcRect/>
          <a:stretch>
            <a:fillRect/>
          </a:stretch>
        </p:blipFill>
        <p:spPr bwMode="auto">
          <a:xfrm>
            <a:off x="4355976" y="3717032"/>
            <a:ext cx="432048" cy="432048"/>
          </a:xfrm>
          <a:prstGeom prst="rect">
            <a:avLst/>
          </a:prstGeom>
          <a:noFill/>
        </p:spPr>
      </p:pic>
      <p:pic>
        <p:nvPicPr>
          <p:cNvPr id="55" name="Picture 4" descr="ClassDojo (@ClassDojo) | Twitter"/>
          <p:cNvPicPr>
            <a:picLocks noChangeAspect="1" noChangeArrowheads="1"/>
          </p:cNvPicPr>
          <p:nvPr/>
        </p:nvPicPr>
        <p:blipFill>
          <a:blip r:embed="rId3" cstate="print"/>
          <a:srcRect/>
          <a:stretch>
            <a:fillRect/>
          </a:stretch>
        </p:blipFill>
        <p:spPr bwMode="auto">
          <a:xfrm>
            <a:off x="4860032" y="3717032"/>
            <a:ext cx="432048" cy="432048"/>
          </a:xfrm>
          <a:prstGeom prst="rect">
            <a:avLst/>
          </a:prstGeom>
          <a:noFill/>
        </p:spPr>
      </p:pic>
      <p:pic>
        <p:nvPicPr>
          <p:cNvPr id="56" name="Picture 4" descr="ClassDojo (@ClassDojo) | Twitter"/>
          <p:cNvPicPr>
            <a:picLocks noChangeAspect="1" noChangeArrowheads="1"/>
          </p:cNvPicPr>
          <p:nvPr/>
        </p:nvPicPr>
        <p:blipFill>
          <a:blip r:embed="rId3" cstate="print"/>
          <a:srcRect/>
          <a:stretch>
            <a:fillRect/>
          </a:stretch>
        </p:blipFill>
        <p:spPr bwMode="auto">
          <a:xfrm>
            <a:off x="5364088" y="3717032"/>
            <a:ext cx="432048" cy="432048"/>
          </a:xfrm>
          <a:prstGeom prst="rect">
            <a:avLst/>
          </a:prstGeom>
          <a:noFill/>
        </p:spPr>
      </p:pic>
      <p:pic>
        <p:nvPicPr>
          <p:cNvPr id="57" name="Picture 4" descr="ClassDojo (@ClassDojo) | Twitter"/>
          <p:cNvPicPr>
            <a:picLocks noChangeAspect="1" noChangeArrowheads="1"/>
          </p:cNvPicPr>
          <p:nvPr/>
        </p:nvPicPr>
        <p:blipFill>
          <a:blip r:embed="rId3" cstate="print"/>
          <a:srcRect/>
          <a:stretch>
            <a:fillRect/>
          </a:stretch>
        </p:blipFill>
        <p:spPr bwMode="auto">
          <a:xfrm>
            <a:off x="3851920" y="4293096"/>
            <a:ext cx="432048" cy="432048"/>
          </a:xfrm>
          <a:prstGeom prst="rect">
            <a:avLst/>
          </a:prstGeom>
          <a:noFill/>
        </p:spPr>
      </p:pic>
      <p:pic>
        <p:nvPicPr>
          <p:cNvPr id="58" name="Picture 4" descr="ClassDojo (@ClassDojo) | Twitter"/>
          <p:cNvPicPr>
            <a:picLocks noChangeAspect="1" noChangeArrowheads="1"/>
          </p:cNvPicPr>
          <p:nvPr/>
        </p:nvPicPr>
        <p:blipFill>
          <a:blip r:embed="rId3" cstate="print"/>
          <a:srcRect/>
          <a:stretch>
            <a:fillRect/>
          </a:stretch>
        </p:blipFill>
        <p:spPr bwMode="auto">
          <a:xfrm>
            <a:off x="4355976" y="4293096"/>
            <a:ext cx="432048" cy="432048"/>
          </a:xfrm>
          <a:prstGeom prst="rect">
            <a:avLst/>
          </a:prstGeom>
          <a:noFill/>
        </p:spPr>
      </p:pic>
      <p:pic>
        <p:nvPicPr>
          <p:cNvPr id="59" name="Picture 4" descr="ClassDojo (@ClassDojo) | Twitter"/>
          <p:cNvPicPr>
            <a:picLocks noChangeAspect="1" noChangeArrowheads="1"/>
          </p:cNvPicPr>
          <p:nvPr/>
        </p:nvPicPr>
        <p:blipFill>
          <a:blip r:embed="rId3" cstate="print"/>
          <a:srcRect/>
          <a:stretch>
            <a:fillRect/>
          </a:stretch>
        </p:blipFill>
        <p:spPr bwMode="auto">
          <a:xfrm>
            <a:off x="4860032" y="4293096"/>
            <a:ext cx="432048" cy="432048"/>
          </a:xfrm>
          <a:prstGeom prst="rect">
            <a:avLst/>
          </a:prstGeom>
          <a:noFill/>
        </p:spPr>
      </p:pic>
      <p:pic>
        <p:nvPicPr>
          <p:cNvPr id="60" name="Picture 4" descr="ClassDojo (@ClassDojo) | Twitter"/>
          <p:cNvPicPr>
            <a:picLocks noChangeAspect="1" noChangeArrowheads="1"/>
          </p:cNvPicPr>
          <p:nvPr/>
        </p:nvPicPr>
        <p:blipFill>
          <a:blip r:embed="rId3" cstate="print"/>
          <a:srcRect/>
          <a:stretch>
            <a:fillRect/>
          </a:stretch>
        </p:blipFill>
        <p:spPr bwMode="auto">
          <a:xfrm>
            <a:off x="3851920" y="4797152"/>
            <a:ext cx="432048" cy="432048"/>
          </a:xfrm>
          <a:prstGeom prst="rect">
            <a:avLst/>
          </a:prstGeom>
          <a:noFill/>
        </p:spPr>
      </p:pic>
      <p:pic>
        <p:nvPicPr>
          <p:cNvPr id="61" name="Picture 4" descr="ClassDojo (@ClassDojo) | Twitter"/>
          <p:cNvPicPr>
            <a:picLocks noChangeAspect="1" noChangeArrowheads="1"/>
          </p:cNvPicPr>
          <p:nvPr/>
        </p:nvPicPr>
        <p:blipFill>
          <a:blip r:embed="rId3" cstate="print"/>
          <a:srcRect/>
          <a:stretch>
            <a:fillRect/>
          </a:stretch>
        </p:blipFill>
        <p:spPr bwMode="auto">
          <a:xfrm>
            <a:off x="4355976" y="4797152"/>
            <a:ext cx="432048" cy="432048"/>
          </a:xfrm>
          <a:prstGeom prst="rect">
            <a:avLst/>
          </a:prstGeom>
          <a:noFill/>
        </p:spPr>
      </p:pic>
      <p:pic>
        <p:nvPicPr>
          <p:cNvPr id="62" name="Picture 4" descr="ClassDojo (@ClassDojo) | Twitter"/>
          <p:cNvPicPr>
            <a:picLocks noChangeAspect="1" noChangeArrowheads="1"/>
          </p:cNvPicPr>
          <p:nvPr/>
        </p:nvPicPr>
        <p:blipFill>
          <a:blip r:embed="rId3" cstate="print"/>
          <a:srcRect/>
          <a:stretch>
            <a:fillRect/>
          </a:stretch>
        </p:blipFill>
        <p:spPr bwMode="auto">
          <a:xfrm>
            <a:off x="4860032" y="4797152"/>
            <a:ext cx="432048" cy="432048"/>
          </a:xfrm>
          <a:prstGeom prst="rect">
            <a:avLst/>
          </a:prstGeom>
          <a:noFill/>
        </p:spPr>
      </p:pic>
      <p:pic>
        <p:nvPicPr>
          <p:cNvPr id="63" name="Picture 4" descr="ClassDojo (@ClassDojo) | Twitter"/>
          <p:cNvPicPr>
            <a:picLocks noChangeAspect="1" noChangeArrowheads="1"/>
          </p:cNvPicPr>
          <p:nvPr/>
        </p:nvPicPr>
        <p:blipFill>
          <a:blip r:embed="rId3" cstate="print"/>
          <a:srcRect/>
          <a:stretch>
            <a:fillRect/>
          </a:stretch>
        </p:blipFill>
        <p:spPr bwMode="auto">
          <a:xfrm>
            <a:off x="3851920" y="5301208"/>
            <a:ext cx="432048" cy="432048"/>
          </a:xfrm>
          <a:prstGeom prst="rect">
            <a:avLst/>
          </a:prstGeom>
          <a:noFill/>
        </p:spPr>
      </p:pic>
      <p:pic>
        <p:nvPicPr>
          <p:cNvPr id="64" name="Picture 4" descr="ClassDojo (@ClassDojo) | Twitter"/>
          <p:cNvPicPr>
            <a:picLocks noChangeAspect="1" noChangeArrowheads="1"/>
          </p:cNvPicPr>
          <p:nvPr/>
        </p:nvPicPr>
        <p:blipFill>
          <a:blip r:embed="rId3" cstate="print"/>
          <a:srcRect/>
          <a:stretch>
            <a:fillRect/>
          </a:stretch>
        </p:blipFill>
        <p:spPr bwMode="auto">
          <a:xfrm>
            <a:off x="4355976" y="5301208"/>
            <a:ext cx="432048" cy="432048"/>
          </a:xfrm>
          <a:prstGeom prst="rect">
            <a:avLst/>
          </a:prstGeom>
          <a:noFill/>
        </p:spPr>
      </p:pic>
      <p:pic>
        <p:nvPicPr>
          <p:cNvPr id="65" name="Picture 4" descr="ClassDojo (@ClassDojo) | Twitter"/>
          <p:cNvPicPr>
            <a:picLocks noChangeAspect="1" noChangeArrowheads="1"/>
          </p:cNvPicPr>
          <p:nvPr/>
        </p:nvPicPr>
        <p:blipFill>
          <a:blip r:embed="rId3" cstate="print"/>
          <a:srcRect/>
          <a:stretch>
            <a:fillRect/>
          </a:stretch>
        </p:blipFill>
        <p:spPr bwMode="auto">
          <a:xfrm>
            <a:off x="3851920" y="5877272"/>
            <a:ext cx="432048" cy="432048"/>
          </a:xfrm>
          <a:prstGeom prst="rect">
            <a:avLst/>
          </a:prstGeom>
          <a:noFill/>
        </p:spPr>
      </p:pic>
      <p:pic>
        <p:nvPicPr>
          <p:cNvPr id="66" name="Picture 4" descr="ClassDojo (@ClassDojo) | Twitter"/>
          <p:cNvPicPr>
            <a:picLocks noChangeAspect="1" noChangeArrowheads="1"/>
          </p:cNvPicPr>
          <p:nvPr/>
        </p:nvPicPr>
        <p:blipFill>
          <a:blip r:embed="rId3" cstate="print"/>
          <a:srcRect/>
          <a:stretch>
            <a:fillRect/>
          </a:stretch>
        </p:blipFill>
        <p:spPr bwMode="auto">
          <a:xfrm>
            <a:off x="4355976" y="5877272"/>
            <a:ext cx="432048" cy="432048"/>
          </a:xfrm>
          <a:prstGeom prst="rect">
            <a:avLst/>
          </a:prstGeom>
          <a:noFill/>
        </p:spPr>
      </p:pic>
      <p:sp>
        <p:nvSpPr>
          <p:cNvPr id="67" name="TextBox 66"/>
          <p:cNvSpPr txBox="1"/>
          <p:nvPr/>
        </p:nvSpPr>
        <p:spPr>
          <a:xfrm>
            <a:off x="6516216" y="2348880"/>
            <a:ext cx="2448272" cy="2862322"/>
          </a:xfrm>
          <a:prstGeom prst="rect">
            <a:avLst/>
          </a:prstGeom>
          <a:solidFill>
            <a:srgbClr val="FFFF00"/>
          </a:solidFill>
          <a:ln w="38100">
            <a:solidFill>
              <a:schemeClr val="tx1"/>
            </a:solidFill>
          </a:ln>
        </p:spPr>
        <p:txBody>
          <a:bodyPr wrap="square" rtlCol="0">
            <a:spAutoFit/>
          </a:bodyPr>
          <a:lstStyle/>
          <a:p>
            <a:pPr algn="ctr"/>
            <a:r>
              <a:rPr lang="en-GB" sz="3000" dirty="0" smtClean="0"/>
              <a:t>These are the amount of </a:t>
            </a:r>
            <a:r>
              <a:rPr lang="en-GB" sz="3000" dirty="0" err="1" smtClean="0"/>
              <a:t>dojos</a:t>
            </a:r>
            <a:r>
              <a:rPr lang="en-GB" sz="3000" dirty="0" smtClean="0"/>
              <a:t> you have received for your efforts today!</a:t>
            </a:r>
            <a:endParaRPr lang="en-GB" sz="3000" dirty="0"/>
          </a:p>
        </p:txBody>
      </p:sp>
      <p:pic>
        <p:nvPicPr>
          <p:cNvPr id="68" name="Picture 4" descr="ClassDojo (@ClassDojo) | Twitter"/>
          <p:cNvPicPr>
            <a:picLocks noChangeAspect="1" noChangeArrowheads="1"/>
          </p:cNvPicPr>
          <p:nvPr/>
        </p:nvPicPr>
        <p:blipFill>
          <a:blip r:embed="rId3" cstate="print"/>
          <a:srcRect/>
          <a:stretch>
            <a:fillRect/>
          </a:stretch>
        </p:blipFill>
        <p:spPr bwMode="auto">
          <a:xfrm>
            <a:off x="3851920" y="6425952"/>
            <a:ext cx="432048" cy="432048"/>
          </a:xfrm>
          <a:prstGeom prst="rect">
            <a:avLst/>
          </a:prstGeom>
          <a:noFill/>
        </p:spPr>
      </p:pic>
      <p:pic>
        <p:nvPicPr>
          <p:cNvPr id="69" name="Picture 4" descr="ClassDojo (@ClassDojo) | Twitter"/>
          <p:cNvPicPr>
            <a:picLocks noChangeAspect="1" noChangeArrowheads="1"/>
          </p:cNvPicPr>
          <p:nvPr/>
        </p:nvPicPr>
        <p:blipFill>
          <a:blip r:embed="rId3" cstate="print"/>
          <a:srcRect/>
          <a:stretch>
            <a:fillRect/>
          </a:stretch>
        </p:blipFill>
        <p:spPr bwMode="auto">
          <a:xfrm>
            <a:off x="4355976" y="6425952"/>
            <a:ext cx="432048" cy="432048"/>
          </a:xfrm>
          <a:prstGeom prst="rect">
            <a:avLst/>
          </a:prstGeom>
          <a:noFill/>
        </p:spPr>
      </p:pic>
    </p:spTree>
  </p:cSld>
  <p:clrMapOvr>
    <a:masterClrMapping/>
  </p:clrMapOvr>
  <p:transition advClick="0" advTm="5912">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FFFF00"/>
          </a:solidFill>
          <a:ln w="38100">
            <a:solidFill>
              <a:schemeClr val="tx1"/>
            </a:solidFill>
          </a:ln>
        </p:spPr>
        <p:txBody>
          <a:bodyPr/>
          <a:lstStyle/>
          <a:p>
            <a:pPr algn="l" eaLnBrk="1" fontAlgn="auto" hangingPunct="1">
              <a:spcAft>
                <a:spcPts val="0"/>
              </a:spcAft>
              <a:defRPr/>
            </a:pPr>
            <a:r>
              <a:rPr lang="en-GB" sz="5400" u="sng" dirty="0" smtClean="0">
                <a:solidFill>
                  <a:schemeClr val="tx2">
                    <a:lumMod val="60000"/>
                    <a:lumOff val="40000"/>
                  </a:schemeClr>
                </a:solidFill>
                <a:latin typeface="Algerian" pitchFamily="82" charset="0"/>
              </a:rPr>
              <a:t>Athens</a:t>
            </a:r>
            <a:endParaRPr lang="en-US" sz="5400" u="sng" dirty="0">
              <a:solidFill>
                <a:schemeClr val="tx2">
                  <a:lumMod val="60000"/>
                  <a:lumOff val="40000"/>
                </a:schemeClr>
              </a:solidFill>
              <a:latin typeface="Algerian" pitchFamily="82" charset="0"/>
            </a:endParaRPr>
          </a:p>
        </p:txBody>
      </p:sp>
      <p:sp>
        <p:nvSpPr>
          <p:cNvPr id="10243" name="TextBox 2"/>
          <p:cNvSpPr txBox="1">
            <a:spLocks noChangeArrowheads="1"/>
          </p:cNvSpPr>
          <p:nvPr/>
        </p:nvSpPr>
        <p:spPr bwMode="auto">
          <a:xfrm>
            <a:off x="9525" y="1143000"/>
            <a:ext cx="9144000" cy="569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GB" altLang="en-US" sz="1800">
                <a:latin typeface="Arial" pitchFamily="34" charset="0"/>
              </a:rPr>
              <a:t>                                            </a:t>
            </a:r>
            <a:r>
              <a:rPr lang="en-GB" altLang="en-US" sz="4000">
                <a:latin typeface="Arial" pitchFamily="34" charset="0"/>
              </a:rPr>
              <a:t>Girls education</a:t>
            </a:r>
            <a:endParaRPr lang="en-GB" altLang="en-US" sz="1800">
              <a:latin typeface="Arial" pitchFamily="34" charset="0"/>
            </a:endParaRPr>
          </a:p>
          <a:p>
            <a:pPr eaLnBrk="1" hangingPunct="1">
              <a:spcBef>
                <a:spcPct val="0"/>
              </a:spcBef>
              <a:buClrTx/>
              <a:buSzTx/>
              <a:buFontTx/>
              <a:buNone/>
            </a:pPr>
            <a:r>
              <a:rPr lang="en-GB" altLang="en-US" sz="3600">
                <a:latin typeface="Arial" pitchFamily="34" charset="0"/>
              </a:rPr>
              <a:t>As</a:t>
            </a:r>
            <a:r>
              <a:rPr lang="en-GB" altLang="en-US" sz="1800">
                <a:latin typeface="Arial" pitchFamily="34" charset="0"/>
              </a:rPr>
              <a:t> </a:t>
            </a:r>
            <a:r>
              <a:rPr lang="en-GB" altLang="en-US" sz="3600">
                <a:latin typeface="Arial" pitchFamily="34" charset="0"/>
              </a:rPr>
              <a:t>girls didn’t attend school, they were taught (at home) by their mothers or private tutor on music, art, English, maths poetry and reading. While they were there they were educated on being a good mother and how to do the house-work. How would you deal with being an Athenian girl at home? When the girls grow up they don’t do much but stay inside and be an isolated mum.</a:t>
            </a:r>
          </a:p>
        </p:txBody>
      </p:sp>
      <p:sp>
        <p:nvSpPr>
          <p:cNvPr id="4" name="TextBox 3"/>
          <p:cNvSpPr txBox="1"/>
          <p:nvPr/>
        </p:nvSpPr>
        <p:spPr>
          <a:xfrm>
            <a:off x="3234283" y="0"/>
            <a:ext cx="5909717" cy="1077218"/>
          </a:xfrm>
          <a:prstGeom prst="rect">
            <a:avLst/>
          </a:prstGeom>
          <a:solidFill>
            <a:srgbClr val="FFFF00"/>
          </a:solidFill>
          <a:ln w="28575">
            <a:solidFill>
              <a:schemeClr val="tx1"/>
            </a:solidFill>
          </a:ln>
        </p:spPr>
        <p:txBody>
          <a:bodyPr wrap="square" rtlCol="0">
            <a:spAutoFit/>
          </a:bodyPr>
          <a:lstStyle/>
          <a:p>
            <a:pPr algn="ctr"/>
            <a:r>
              <a:rPr lang="en-GB" sz="3200" dirty="0" smtClean="0"/>
              <a:t>Elizabeth has been learning about the Athenian children at school.</a:t>
            </a:r>
            <a:endParaRPr lang="en-GB" sz="3200" dirty="0"/>
          </a:p>
        </p:txBody>
      </p:sp>
    </p:spTree>
    <p:extLst>
      <p:ext uri="{BB962C8B-B14F-4D97-AF65-F5344CB8AC3E}">
        <p14:creationId xmlns:p14="http://schemas.microsoft.com/office/powerpoint/2010/main" xmlns="" val="1309438794"/>
      </p:ext>
    </p:extLst>
  </p:cSld>
  <p:clrMapOvr>
    <a:masterClrMapping/>
  </p:clrMapOvr>
  <p:transition spd="slow">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FFFF00"/>
          </a:solidFill>
          <a:ln w="38100">
            <a:solidFill>
              <a:schemeClr val="tx1"/>
            </a:solidFill>
          </a:ln>
        </p:spPr>
        <p:txBody>
          <a:bodyPr/>
          <a:lstStyle/>
          <a:p>
            <a:pPr algn="l" eaLnBrk="1" fontAlgn="auto" hangingPunct="1">
              <a:spcAft>
                <a:spcPts val="0"/>
              </a:spcAft>
              <a:defRPr/>
            </a:pPr>
            <a:r>
              <a:rPr lang="en-GB" sz="5400" u="sng" dirty="0" smtClean="0">
                <a:solidFill>
                  <a:schemeClr val="tx2">
                    <a:lumMod val="60000"/>
                    <a:lumOff val="40000"/>
                  </a:schemeClr>
                </a:solidFill>
                <a:latin typeface="Algerian" pitchFamily="82" charset="0"/>
              </a:rPr>
              <a:t>Athens</a:t>
            </a:r>
            <a:endParaRPr lang="en-US" sz="5400" u="sng" dirty="0">
              <a:solidFill>
                <a:schemeClr val="tx2">
                  <a:lumMod val="60000"/>
                  <a:lumOff val="40000"/>
                </a:schemeClr>
              </a:solidFill>
              <a:latin typeface="Algerian" pitchFamily="82" charset="0"/>
            </a:endParaRPr>
          </a:p>
        </p:txBody>
      </p:sp>
      <p:sp>
        <p:nvSpPr>
          <p:cNvPr id="11267" name="TextBox 2"/>
          <p:cNvSpPr txBox="1">
            <a:spLocks noChangeArrowheads="1"/>
          </p:cNvSpPr>
          <p:nvPr/>
        </p:nvSpPr>
        <p:spPr bwMode="auto">
          <a:xfrm>
            <a:off x="14288" y="1143000"/>
            <a:ext cx="9144000" cy="569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GB" altLang="en-US" sz="4000" dirty="0">
                <a:latin typeface="Arial" pitchFamily="34" charset="0"/>
              </a:rPr>
              <a:t>                    </a:t>
            </a:r>
            <a:r>
              <a:rPr lang="en-GB" altLang="en-US" sz="4000" dirty="0" smtClean="0">
                <a:latin typeface="Arial" pitchFamily="34" charset="0"/>
              </a:rPr>
              <a:t>Boys </a:t>
            </a:r>
            <a:r>
              <a:rPr lang="en-GB" altLang="en-US" sz="4000" dirty="0">
                <a:latin typeface="Arial" pitchFamily="34" charset="0"/>
              </a:rPr>
              <a:t>education</a:t>
            </a:r>
          </a:p>
          <a:p>
            <a:pPr eaLnBrk="1" hangingPunct="1">
              <a:spcBef>
                <a:spcPct val="0"/>
              </a:spcBef>
              <a:buClrTx/>
              <a:buSzTx/>
              <a:buFontTx/>
              <a:buNone/>
            </a:pPr>
            <a:r>
              <a:rPr lang="en-GB" altLang="en-US" sz="3600" dirty="0">
                <a:latin typeface="Arial" pitchFamily="34" charset="0"/>
              </a:rPr>
              <a:t>Up to the age of 7 years old boys were taught at home . When they were ready boys would go to school until they were 14 (7 years) and in that time they were taught: music, art, English , science, math, politics, poetry and reading.  When boys grew up </a:t>
            </a:r>
            <a:r>
              <a:rPr lang="en-GB" altLang="en-US" sz="3600" dirty="0" smtClean="0">
                <a:latin typeface="Arial" pitchFamily="34" charset="0"/>
              </a:rPr>
              <a:t>they </a:t>
            </a:r>
            <a:r>
              <a:rPr lang="en-GB" altLang="en-US" sz="3600" dirty="0">
                <a:latin typeface="Arial" pitchFamily="34" charset="0"/>
              </a:rPr>
              <a:t>would become soldiers, </a:t>
            </a:r>
            <a:r>
              <a:rPr lang="en-GB" altLang="en-US" sz="3600" dirty="0" smtClean="0">
                <a:latin typeface="Arial" pitchFamily="34" charset="0"/>
              </a:rPr>
              <a:t>philosopher</a:t>
            </a:r>
            <a:r>
              <a:rPr lang="en-GB" altLang="en-US" sz="3600" dirty="0">
                <a:latin typeface="Arial" pitchFamily="34" charset="0"/>
              </a:rPr>
              <a:t>, </a:t>
            </a:r>
            <a:r>
              <a:rPr lang="en-GB" altLang="en-US" sz="3600" dirty="0" smtClean="0">
                <a:latin typeface="Arial" pitchFamily="34" charset="0"/>
              </a:rPr>
              <a:t>politician</a:t>
            </a:r>
            <a:r>
              <a:rPr lang="en-GB" altLang="en-US" sz="3600" dirty="0">
                <a:latin typeface="Arial" pitchFamily="34" charset="0"/>
              </a:rPr>
              <a:t>, play righter, teacher, musician and farmer.                                                       </a:t>
            </a:r>
            <a:endParaRPr lang="en-GB" altLang="en-US" sz="4000" dirty="0">
              <a:latin typeface="Arial" pitchFamily="34" charset="0"/>
            </a:endParaRPr>
          </a:p>
        </p:txBody>
      </p:sp>
      <p:sp>
        <p:nvSpPr>
          <p:cNvPr id="4" name="TextBox 3"/>
          <p:cNvSpPr txBox="1"/>
          <p:nvPr/>
        </p:nvSpPr>
        <p:spPr>
          <a:xfrm>
            <a:off x="3234283" y="0"/>
            <a:ext cx="5909717" cy="1077218"/>
          </a:xfrm>
          <a:prstGeom prst="rect">
            <a:avLst/>
          </a:prstGeom>
          <a:solidFill>
            <a:srgbClr val="FFFF00"/>
          </a:solidFill>
          <a:ln w="28575">
            <a:solidFill>
              <a:schemeClr val="tx1"/>
            </a:solidFill>
          </a:ln>
        </p:spPr>
        <p:txBody>
          <a:bodyPr wrap="square" rtlCol="0">
            <a:spAutoFit/>
          </a:bodyPr>
          <a:lstStyle/>
          <a:p>
            <a:pPr algn="ctr"/>
            <a:r>
              <a:rPr lang="en-GB" sz="3200" dirty="0" smtClean="0"/>
              <a:t>Elizabeth has been learning about the Athenian children at school.</a:t>
            </a:r>
            <a:endParaRPr lang="en-GB" sz="3200" dirty="0"/>
          </a:p>
        </p:txBody>
      </p:sp>
    </p:spTree>
    <p:extLst>
      <p:ext uri="{BB962C8B-B14F-4D97-AF65-F5344CB8AC3E}">
        <p14:creationId xmlns:p14="http://schemas.microsoft.com/office/powerpoint/2010/main" xmlns="" val="2179969783"/>
      </p:ext>
    </p:extLst>
  </p:cSld>
  <p:clrMapOvr>
    <a:masterClrMapping/>
  </p:clrMapOvr>
  <p:transition spd="slow">
    <p:circl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FFFF00"/>
          </a:solidFill>
          <a:ln w="38100">
            <a:solidFill>
              <a:schemeClr val="tx1"/>
            </a:solidFill>
          </a:ln>
        </p:spPr>
        <p:txBody>
          <a:bodyPr/>
          <a:lstStyle/>
          <a:p>
            <a:pPr algn="ctr" eaLnBrk="1" fontAlgn="auto" hangingPunct="1">
              <a:spcAft>
                <a:spcPts val="0"/>
              </a:spcAft>
              <a:defRPr/>
            </a:pPr>
            <a:r>
              <a:rPr lang="en-GB" sz="5400" u="sng" dirty="0" smtClean="0">
                <a:solidFill>
                  <a:schemeClr val="tx2">
                    <a:lumMod val="60000"/>
                    <a:lumOff val="40000"/>
                  </a:schemeClr>
                </a:solidFill>
                <a:latin typeface="Algerian" pitchFamily="82" charset="0"/>
              </a:rPr>
              <a:t>Athens</a:t>
            </a:r>
            <a:endParaRPr lang="en-US" sz="5400" u="sng" dirty="0">
              <a:solidFill>
                <a:schemeClr val="tx2">
                  <a:lumMod val="60000"/>
                  <a:lumOff val="40000"/>
                </a:schemeClr>
              </a:solidFill>
              <a:latin typeface="Algerian" pitchFamily="82" charset="0"/>
            </a:endParaRPr>
          </a:p>
        </p:txBody>
      </p:sp>
      <p:sp>
        <p:nvSpPr>
          <p:cNvPr id="10243" name="TextBox 2"/>
          <p:cNvSpPr txBox="1">
            <a:spLocks noChangeArrowheads="1"/>
          </p:cNvSpPr>
          <p:nvPr/>
        </p:nvSpPr>
        <p:spPr bwMode="auto">
          <a:xfrm>
            <a:off x="215900" y="1165225"/>
            <a:ext cx="8712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7200">
                <a:latin typeface="Palace Script MT" pitchFamily="66" charset="0"/>
              </a:rPr>
              <a:t>Education for boys</a:t>
            </a:r>
          </a:p>
        </p:txBody>
      </p:sp>
      <p:pic>
        <p:nvPicPr>
          <p:cNvPr id="10244"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2088" y="1165225"/>
            <a:ext cx="2303462" cy="156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5" name="TextBox 2"/>
          <p:cNvSpPr txBox="1">
            <a:spLocks noChangeArrowheads="1"/>
          </p:cNvSpPr>
          <p:nvPr/>
        </p:nvSpPr>
        <p:spPr bwMode="auto">
          <a:xfrm>
            <a:off x="684213" y="2725738"/>
            <a:ext cx="7775575" cy="310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altLang="en-US" sz="2800">
                <a:latin typeface="Aparajita" pitchFamily="34" charset="0"/>
                <a:cs typeface="Aparajita" pitchFamily="34" charset="0"/>
              </a:rPr>
              <a:t>Unlike the girls, boys went to school (</a:t>
            </a:r>
            <a:r>
              <a:rPr lang="el-GR" altLang="en-US" sz="2800">
                <a:cs typeface="Aparajita" pitchFamily="34" charset="0"/>
              </a:rPr>
              <a:t>σχολείο</a:t>
            </a:r>
            <a:r>
              <a:rPr lang="en-GB" altLang="en-US" sz="2800">
                <a:latin typeface="Aparajita" pitchFamily="34" charset="0"/>
                <a:cs typeface="Aparajita" pitchFamily="34" charset="0"/>
              </a:rPr>
              <a:t> in Greek) to be educated in Maths, literature, reading, poetry, music and politics. However, even though an education was very important for boys, they still only stayed in school until they were 14.</a:t>
            </a:r>
          </a:p>
          <a:p>
            <a:endParaRPr lang="en-GB" altLang="en-US" sz="2800">
              <a:latin typeface="Aparajita" pitchFamily="34" charset="0"/>
              <a:cs typeface="Aparajita" pitchFamily="34" charset="0"/>
            </a:endParaRPr>
          </a:p>
          <a:p>
            <a:r>
              <a:rPr lang="en-GB" altLang="en-US" sz="2800">
                <a:latin typeface="Aparajita" pitchFamily="34" charset="0"/>
                <a:cs typeface="Aparajita" pitchFamily="34" charset="0"/>
              </a:rPr>
              <a:t>They also took a slave with them; if they broke the rules then they were there to punish them by whipping or beating.         </a:t>
            </a:r>
          </a:p>
        </p:txBody>
      </p:sp>
      <p:sp>
        <p:nvSpPr>
          <p:cNvPr id="6" name="TextBox 5"/>
          <p:cNvSpPr txBox="1"/>
          <p:nvPr/>
        </p:nvSpPr>
        <p:spPr>
          <a:xfrm>
            <a:off x="-7681" y="5755777"/>
            <a:ext cx="9151681" cy="1077218"/>
          </a:xfrm>
          <a:prstGeom prst="rect">
            <a:avLst/>
          </a:prstGeom>
          <a:solidFill>
            <a:srgbClr val="FFFF00"/>
          </a:solidFill>
          <a:ln w="28575">
            <a:solidFill>
              <a:schemeClr val="tx1"/>
            </a:solidFill>
          </a:ln>
        </p:spPr>
        <p:txBody>
          <a:bodyPr wrap="square" rtlCol="0">
            <a:spAutoFit/>
          </a:bodyPr>
          <a:lstStyle/>
          <a:p>
            <a:pPr algn="ctr"/>
            <a:r>
              <a:rPr lang="en-GB" sz="3200" dirty="0" smtClean="0"/>
              <a:t>Reuben has been learning about the Athenian children at school.</a:t>
            </a:r>
            <a:endParaRPr lang="en-GB" sz="3200" dirty="0"/>
          </a:p>
        </p:txBody>
      </p:sp>
    </p:spTree>
    <p:extLst>
      <p:ext uri="{BB962C8B-B14F-4D97-AF65-F5344CB8AC3E}">
        <p14:creationId xmlns:p14="http://schemas.microsoft.com/office/powerpoint/2010/main" xmlns="" val="1090743164"/>
      </p:ext>
    </p:extLst>
  </p:cSld>
  <p:clrMapOvr>
    <a:masterClrMapping/>
  </p:clrMapOvr>
  <p:transition spd="slow">
    <p:circl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339975" y="115888"/>
            <a:ext cx="4075113" cy="1201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7200">
                <a:latin typeface="Palace Script MT" pitchFamily="66" charset="0"/>
              </a:rPr>
              <a:t>Education for girls</a:t>
            </a:r>
          </a:p>
        </p:txBody>
      </p:sp>
      <p:pic>
        <p:nvPicPr>
          <p:cNvPr id="11267"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8750" y="260350"/>
            <a:ext cx="2305050" cy="156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8" name="Picture 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06984">
            <a:off x="6704013" y="261938"/>
            <a:ext cx="2117725" cy="173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9" name="TextBox 2"/>
          <p:cNvSpPr txBox="1">
            <a:spLocks noChangeArrowheads="1"/>
          </p:cNvSpPr>
          <p:nvPr/>
        </p:nvSpPr>
        <p:spPr bwMode="auto">
          <a:xfrm>
            <a:off x="611188" y="2276475"/>
            <a:ext cx="7993062"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altLang="en-US" sz="2800">
                <a:latin typeface="Aparajita" pitchFamily="34" charset="0"/>
                <a:cs typeface="Aparajita" pitchFamily="34" charset="0"/>
              </a:rPr>
              <a:t>As girls didn’t attend school, they were taught (at home) by their mother or private tutor. While they were there, they were educated on being a good mother and how to look after the house.</a:t>
            </a:r>
          </a:p>
          <a:p>
            <a:endParaRPr lang="en-GB" altLang="en-US" sz="2800">
              <a:latin typeface="Aparajita" pitchFamily="34" charset="0"/>
              <a:cs typeface="Aparajita" pitchFamily="34" charset="0"/>
            </a:endParaRPr>
          </a:p>
          <a:p>
            <a:r>
              <a:rPr lang="en-GB" altLang="en-US" sz="2800">
                <a:latin typeface="Aparajita" pitchFamily="34" charset="0"/>
                <a:cs typeface="Aparajita" pitchFamily="34" charset="0"/>
              </a:rPr>
              <a:t>Only very lucky girls had a tutor who would teach them Maths, reading, writing, poetry and music.</a:t>
            </a:r>
          </a:p>
          <a:p>
            <a:endParaRPr lang="en-GB" altLang="en-US" sz="2800">
              <a:latin typeface="Aparajita" pitchFamily="34" charset="0"/>
              <a:cs typeface="Aparajita" pitchFamily="34" charset="0"/>
            </a:endParaRPr>
          </a:p>
          <a:p>
            <a:r>
              <a:rPr lang="en-GB" altLang="en-US" sz="2800">
                <a:latin typeface="Aparajita" pitchFamily="34" charset="0"/>
                <a:cs typeface="Aparajita" pitchFamily="34" charset="0"/>
              </a:rPr>
              <a:t>Would you like to be a girl in ancient Athens?    </a:t>
            </a:r>
          </a:p>
        </p:txBody>
      </p:sp>
      <p:sp>
        <p:nvSpPr>
          <p:cNvPr id="6" name="TextBox 5"/>
          <p:cNvSpPr txBox="1"/>
          <p:nvPr/>
        </p:nvSpPr>
        <p:spPr>
          <a:xfrm>
            <a:off x="-7681" y="5755777"/>
            <a:ext cx="9151681" cy="1077218"/>
          </a:xfrm>
          <a:prstGeom prst="rect">
            <a:avLst/>
          </a:prstGeom>
          <a:solidFill>
            <a:srgbClr val="FFFF00"/>
          </a:solidFill>
          <a:ln w="28575">
            <a:solidFill>
              <a:schemeClr val="tx1"/>
            </a:solidFill>
          </a:ln>
        </p:spPr>
        <p:txBody>
          <a:bodyPr wrap="square" rtlCol="0">
            <a:spAutoFit/>
          </a:bodyPr>
          <a:lstStyle/>
          <a:p>
            <a:pPr algn="ctr"/>
            <a:r>
              <a:rPr lang="en-GB" sz="3200" dirty="0" smtClean="0"/>
              <a:t>Reuben has been learning about the Athenian children at school.</a:t>
            </a:r>
            <a:endParaRPr lang="en-GB" sz="3200" dirty="0"/>
          </a:p>
        </p:txBody>
      </p:sp>
    </p:spTree>
    <p:extLst>
      <p:ext uri="{BB962C8B-B14F-4D97-AF65-F5344CB8AC3E}">
        <p14:creationId xmlns:p14="http://schemas.microsoft.com/office/powerpoint/2010/main" xmlns="" val="1045323063"/>
      </p:ext>
    </p:extLst>
  </p:cSld>
  <p:clrMapOvr>
    <a:masterClrMapping/>
  </p:clrMapOvr>
  <p:transition advClick="0" advTm="8000">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2"/>
          <p:cNvSpPr txBox="1">
            <a:spLocks noChangeArrowheads="1"/>
          </p:cNvSpPr>
          <p:nvPr/>
        </p:nvSpPr>
        <p:spPr bwMode="auto">
          <a:xfrm>
            <a:off x="2268538" y="-1588"/>
            <a:ext cx="4464050" cy="132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8000">
                <a:latin typeface="Palace Script MT" pitchFamily="66" charset="0"/>
              </a:rPr>
              <a:t>Jobs in Athens</a:t>
            </a:r>
          </a:p>
        </p:txBody>
      </p:sp>
      <p:pic>
        <p:nvPicPr>
          <p:cNvPr id="12291"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822588">
            <a:off x="107950" y="422275"/>
            <a:ext cx="2103438" cy="1087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2" name="Picture 4"/>
          <p:cNvPicPr>
            <a:picLocks noChangeAspect="1"/>
          </p:cNvPicPr>
          <p:nvPr/>
        </p:nvPicPr>
        <p:blipFill>
          <a:blip r:embed="rId3" cstate="print">
            <a:extLst>
              <a:ext uri="{28A0092B-C50C-407E-A947-70E740481C1C}">
                <a14:useLocalDpi xmlns:a14="http://schemas.microsoft.com/office/drawing/2010/main" xmlns="" val="0"/>
              </a:ext>
            </a:extLst>
          </a:blip>
          <a:srcRect l="17206" b="8173"/>
          <a:stretch>
            <a:fillRect/>
          </a:stretch>
        </p:blipFill>
        <p:spPr bwMode="auto">
          <a:xfrm rot="643267">
            <a:off x="7208838" y="225425"/>
            <a:ext cx="1566862" cy="169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3" name="TextBox 5"/>
          <p:cNvSpPr txBox="1">
            <a:spLocks noChangeArrowheads="1"/>
          </p:cNvSpPr>
          <p:nvPr/>
        </p:nvSpPr>
        <p:spPr bwMode="auto">
          <a:xfrm>
            <a:off x="431006" y="2054966"/>
            <a:ext cx="7561263"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altLang="en-US" sz="3200" dirty="0">
                <a:latin typeface="Aparajita" pitchFamily="34" charset="0"/>
                <a:cs typeface="Aparajita" pitchFamily="34" charset="0"/>
              </a:rPr>
              <a:t>Men could have many jobs including: farmer, fisherman, soldier, teacher, government worker, craftsman, philosopher or actor.</a:t>
            </a:r>
          </a:p>
          <a:p>
            <a:endParaRPr lang="en-GB" altLang="en-US" sz="3200" dirty="0">
              <a:latin typeface="Aparajita" pitchFamily="34" charset="0"/>
              <a:cs typeface="Aparajita" pitchFamily="34" charset="0"/>
            </a:endParaRPr>
          </a:p>
          <a:p>
            <a:r>
              <a:rPr lang="en-GB" altLang="en-US" sz="3200" dirty="0">
                <a:latin typeface="Aparajita" pitchFamily="34" charset="0"/>
                <a:cs typeface="Aparajita" pitchFamily="34" charset="0"/>
              </a:rPr>
              <a:t>On the other hand, girls didn’t really get a job; instead they did bought up the children, cooked the meals and cleaned. </a:t>
            </a:r>
          </a:p>
        </p:txBody>
      </p:sp>
      <p:sp>
        <p:nvSpPr>
          <p:cNvPr id="6" name="TextBox 5"/>
          <p:cNvSpPr txBox="1"/>
          <p:nvPr/>
        </p:nvSpPr>
        <p:spPr>
          <a:xfrm>
            <a:off x="-7681" y="5755777"/>
            <a:ext cx="9151681" cy="1077218"/>
          </a:xfrm>
          <a:prstGeom prst="rect">
            <a:avLst/>
          </a:prstGeom>
          <a:solidFill>
            <a:srgbClr val="FFFF00"/>
          </a:solidFill>
          <a:ln w="28575">
            <a:solidFill>
              <a:schemeClr val="tx1"/>
            </a:solidFill>
          </a:ln>
        </p:spPr>
        <p:txBody>
          <a:bodyPr wrap="square" rtlCol="0">
            <a:spAutoFit/>
          </a:bodyPr>
          <a:lstStyle/>
          <a:p>
            <a:pPr algn="ctr"/>
            <a:r>
              <a:rPr lang="en-GB" sz="3200" dirty="0" smtClean="0"/>
              <a:t>Reuben has been learning about the Athenian children at school.</a:t>
            </a:r>
            <a:endParaRPr lang="en-GB" sz="3200" dirty="0"/>
          </a:p>
        </p:txBody>
      </p:sp>
    </p:spTree>
    <p:extLst>
      <p:ext uri="{BB962C8B-B14F-4D97-AF65-F5344CB8AC3E}">
        <p14:creationId xmlns:p14="http://schemas.microsoft.com/office/powerpoint/2010/main" xmlns="" val="1373442798"/>
      </p:ext>
    </p:extLst>
  </p:cSld>
  <p:clrMapOvr>
    <a:masterClrMapping/>
  </p:clrMapOvr>
  <p:transition advClick="0" advTm="8000">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8640"/>
            <a:ext cx="6635750" cy="1143000"/>
          </a:xfrm>
        </p:spPr>
        <p:txBody>
          <a:bodyPr/>
          <a:lstStyle/>
          <a:p>
            <a:pPr eaLnBrk="1" fontAlgn="auto" hangingPunct="1">
              <a:spcAft>
                <a:spcPts val="0"/>
              </a:spcAft>
              <a:defRPr/>
            </a:pPr>
            <a:r>
              <a:rPr lang="en-GB" sz="4400" dirty="0" smtClean="0">
                <a:solidFill>
                  <a:schemeClr val="accent3">
                    <a:lumMod val="40000"/>
                    <a:lumOff val="60000"/>
                  </a:schemeClr>
                </a:solidFill>
                <a:latin typeface="Berlin Sans FB Demi" panose="020E0802020502020306" pitchFamily="34" charset="0"/>
              </a:rPr>
              <a:t>Education for girls </a:t>
            </a:r>
            <a:endParaRPr lang="en-GB" sz="4400" dirty="0">
              <a:solidFill>
                <a:schemeClr val="accent3">
                  <a:lumMod val="40000"/>
                  <a:lumOff val="60000"/>
                </a:schemeClr>
              </a:solidFill>
              <a:latin typeface="Berlin Sans FB Demi" panose="020E0802020502020306" pitchFamily="34" charset="0"/>
            </a:endParaRPr>
          </a:p>
        </p:txBody>
      </p:sp>
      <p:sp>
        <p:nvSpPr>
          <p:cNvPr id="10243" name="Content Placeholder 1"/>
          <p:cNvSpPr>
            <a:spLocks noGrp="1"/>
          </p:cNvSpPr>
          <p:nvPr>
            <p:ph sz="quarter" idx="1"/>
          </p:nvPr>
        </p:nvSpPr>
        <p:spPr>
          <a:xfrm>
            <a:off x="457200" y="1600200"/>
            <a:ext cx="7467600" cy="4873625"/>
          </a:xfrm>
        </p:spPr>
        <p:txBody>
          <a:bodyPr/>
          <a:lstStyle/>
          <a:p>
            <a:pPr marL="107950" indent="0" eaLnBrk="1" hangingPunct="1">
              <a:buFont typeface="Wingdings" pitchFamily="2" charset="2"/>
              <a:buNone/>
            </a:pPr>
            <a:r>
              <a:rPr lang="en-GB" altLang="en-US" sz="1600" smtClean="0"/>
              <a:t> </a:t>
            </a:r>
          </a:p>
        </p:txBody>
      </p:sp>
      <p:pic>
        <p:nvPicPr>
          <p:cNvPr id="1024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92950" y="0"/>
            <a:ext cx="1677988" cy="21066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539750" y="1844675"/>
            <a:ext cx="6553200" cy="3540125"/>
          </a:xfrm>
          <a:prstGeom prst="rect">
            <a:avLst/>
          </a:prstGeom>
          <a:noFill/>
        </p:spPr>
        <p:txBody>
          <a:bodyPr>
            <a:spAutoFit/>
          </a:bodyPr>
          <a:lstStyle/>
          <a:p>
            <a:pPr eaLnBrk="1" hangingPunct="1">
              <a:defRPr/>
            </a:pPr>
            <a:r>
              <a:rPr lang="en-GB" sz="3200" dirty="0">
                <a:solidFill>
                  <a:schemeClr val="accent3">
                    <a:lumMod val="40000"/>
                    <a:lumOff val="60000"/>
                  </a:schemeClr>
                </a:solidFill>
                <a:latin typeface="Arial Black" panose="020B0A04020102020204" pitchFamily="34" charset="0"/>
              </a:rPr>
              <a:t>As girls didn’t attend school, they were taught by their mother as a private tutor. While they were there, they were educated on being a good mother or wife and how to do the homework</a:t>
            </a:r>
            <a:r>
              <a:rPr lang="en-GB" dirty="0">
                <a:solidFill>
                  <a:schemeClr val="accent3">
                    <a:lumMod val="40000"/>
                    <a:lumOff val="60000"/>
                  </a:schemeClr>
                </a:solidFill>
                <a:latin typeface="Arial Black" panose="020B0A04020102020204" pitchFamily="34" charset="0"/>
              </a:rPr>
              <a:t>.</a:t>
            </a:r>
          </a:p>
        </p:txBody>
      </p:sp>
      <p:sp>
        <p:nvSpPr>
          <p:cNvPr id="6" name="TextBox 5"/>
          <p:cNvSpPr txBox="1"/>
          <p:nvPr/>
        </p:nvSpPr>
        <p:spPr>
          <a:xfrm>
            <a:off x="-7681" y="5755777"/>
            <a:ext cx="9151681" cy="1077218"/>
          </a:xfrm>
          <a:prstGeom prst="rect">
            <a:avLst/>
          </a:prstGeom>
          <a:solidFill>
            <a:srgbClr val="FFFF00"/>
          </a:solidFill>
          <a:ln w="28575">
            <a:solidFill>
              <a:schemeClr val="tx1"/>
            </a:solidFill>
          </a:ln>
        </p:spPr>
        <p:txBody>
          <a:bodyPr wrap="square" rtlCol="0">
            <a:spAutoFit/>
          </a:bodyPr>
          <a:lstStyle/>
          <a:p>
            <a:pPr algn="ctr"/>
            <a:r>
              <a:rPr lang="en-GB" sz="3200" dirty="0" smtClean="0"/>
              <a:t>Lily has been learning about the Athenian children at school.</a:t>
            </a:r>
            <a:endParaRPr lang="en-GB" sz="3200" dirty="0"/>
          </a:p>
        </p:txBody>
      </p:sp>
    </p:spTree>
    <p:extLst>
      <p:ext uri="{BB962C8B-B14F-4D97-AF65-F5344CB8AC3E}">
        <p14:creationId xmlns:p14="http://schemas.microsoft.com/office/powerpoint/2010/main" xmlns="" val="2927319972"/>
      </p:ext>
    </p:extLst>
  </p:cSld>
  <p:clrMapOvr>
    <a:masterClrMapping/>
  </p:clrMapOvr>
  <p:transition advClick="0" advTm="8000">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950" y="0"/>
            <a:ext cx="6696298" cy="1143000"/>
          </a:xfrm>
        </p:spPr>
        <p:txBody>
          <a:bodyPr/>
          <a:lstStyle/>
          <a:p>
            <a:pPr eaLnBrk="1" fontAlgn="auto" hangingPunct="1">
              <a:spcAft>
                <a:spcPts val="0"/>
              </a:spcAft>
              <a:defRPr/>
            </a:pPr>
            <a:r>
              <a:rPr lang="en-GB" sz="4400" dirty="0" smtClean="0">
                <a:solidFill>
                  <a:schemeClr val="accent2">
                    <a:lumMod val="40000"/>
                    <a:lumOff val="60000"/>
                  </a:schemeClr>
                </a:solidFill>
                <a:latin typeface="Berlin Sans FB Demi" panose="020E0802020502020306" pitchFamily="34" charset="0"/>
              </a:rPr>
              <a:t>School life for boys</a:t>
            </a:r>
            <a:endParaRPr lang="en-GB" sz="4400" dirty="0">
              <a:solidFill>
                <a:schemeClr val="accent2">
                  <a:lumMod val="40000"/>
                  <a:lumOff val="60000"/>
                </a:schemeClr>
              </a:solidFill>
              <a:latin typeface="Berlin Sans FB Demi" panose="020E0802020502020306" pitchFamily="34" charset="0"/>
            </a:endParaRPr>
          </a:p>
        </p:txBody>
      </p:sp>
      <p:pic>
        <p:nvPicPr>
          <p:cNvPr id="11267"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a:xfrm>
            <a:off x="6659563" y="0"/>
            <a:ext cx="2103437" cy="2232025"/>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107950" y="980728"/>
            <a:ext cx="6480274" cy="4832092"/>
          </a:xfrm>
          <a:prstGeom prst="rect">
            <a:avLst/>
          </a:prstGeom>
          <a:noFill/>
        </p:spPr>
        <p:txBody>
          <a:bodyPr wrap="square">
            <a:spAutoFit/>
          </a:bodyPr>
          <a:lstStyle/>
          <a:p>
            <a:pPr eaLnBrk="1" hangingPunct="1">
              <a:defRPr/>
            </a:pPr>
            <a:r>
              <a:rPr lang="en-GB" sz="4400" dirty="0">
                <a:solidFill>
                  <a:schemeClr val="accent5">
                    <a:lumMod val="75000"/>
                  </a:schemeClr>
                </a:solidFill>
              </a:rPr>
              <a:t>Unlike girls, boys went to school and learnt music, art, literature, science, maths and politics. They started school at the age of 6 and </a:t>
            </a:r>
            <a:r>
              <a:rPr lang="en-GB" sz="4400" dirty="0" smtClean="0">
                <a:solidFill>
                  <a:schemeClr val="accent5">
                    <a:lumMod val="75000"/>
                  </a:schemeClr>
                </a:solidFill>
              </a:rPr>
              <a:t>ended </a:t>
            </a:r>
            <a:r>
              <a:rPr lang="en-GB" sz="4400" dirty="0">
                <a:solidFill>
                  <a:schemeClr val="accent5">
                    <a:lumMod val="75000"/>
                  </a:schemeClr>
                </a:solidFill>
              </a:rPr>
              <a:t>when they </a:t>
            </a:r>
            <a:r>
              <a:rPr lang="en-GB" sz="4400" dirty="0" smtClean="0">
                <a:solidFill>
                  <a:schemeClr val="accent5">
                    <a:lumMod val="75000"/>
                  </a:schemeClr>
                </a:solidFill>
              </a:rPr>
              <a:t>were </a:t>
            </a:r>
            <a:r>
              <a:rPr lang="en-GB" sz="4400" dirty="0">
                <a:solidFill>
                  <a:schemeClr val="accent5">
                    <a:lumMod val="75000"/>
                  </a:schemeClr>
                </a:solidFill>
              </a:rPr>
              <a:t>14.   </a:t>
            </a:r>
          </a:p>
        </p:txBody>
      </p:sp>
      <p:sp>
        <p:nvSpPr>
          <p:cNvPr id="5" name="TextBox 4"/>
          <p:cNvSpPr txBox="1"/>
          <p:nvPr/>
        </p:nvSpPr>
        <p:spPr>
          <a:xfrm>
            <a:off x="-7681" y="5755777"/>
            <a:ext cx="9151681" cy="1077218"/>
          </a:xfrm>
          <a:prstGeom prst="rect">
            <a:avLst/>
          </a:prstGeom>
          <a:solidFill>
            <a:srgbClr val="FFFF00"/>
          </a:solidFill>
          <a:ln w="28575">
            <a:solidFill>
              <a:schemeClr val="tx1"/>
            </a:solidFill>
          </a:ln>
        </p:spPr>
        <p:txBody>
          <a:bodyPr wrap="square" rtlCol="0">
            <a:spAutoFit/>
          </a:bodyPr>
          <a:lstStyle/>
          <a:p>
            <a:pPr algn="ctr"/>
            <a:r>
              <a:rPr lang="en-GB" sz="3200" dirty="0" smtClean="0"/>
              <a:t>Lily has been learning about the Athenian children at school.</a:t>
            </a:r>
            <a:endParaRPr lang="en-GB" sz="3200" dirty="0"/>
          </a:p>
        </p:txBody>
      </p:sp>
    </p:spTree>
    <p:extLst>
      <p:ext uri="{BB962C8B-B14F-4D97-AF65-F5344CB8AC3E}">
        <p14:creationId xmlns:p14="http://schemas.microsoft.com/office/powerpoint/2010/main" xmlns="" val="2997540001"/>
      </p:ext>
    </p:extLst>
  </p:cSld>
  <p:clrMapOvr>
    <a:masterClrMapping/>
  </p:clrMapOvr>
  <p:transition advClick="0" advTm="8000">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FFFF00"/>
          </a:solidFill>
          <a:ln w="38100">
            <a:solidFill>
              <a:schemeClr val="tx1"/>
            </a:solidFill>
          </a:ln>
        </p:spPr>
        <p:txBody>
          <a:bodyPr/>
          <a:lstStyle/>
          <a:p>
            <a:pPr algn="ctr" eaLnBrk="1" fontAlgn="auto" hangingPunct="1">
              <a:spcAft>
                <a:spcPts val="0"/>
              </a:spcAft>
              <a:defRPr/>
            </a:pPr>
            <a:r>
              <a:rPr lang="en-GB" sz="5400" u="sng" dirty="0" smtClean="0">
                <a:solidFill>
                  <a:schemeClr val="tx2">
                    <a:lumMod val="60000"/>
                    <a:lumOff val="40000"/>
                  </a:schemeClr>
                </a:solidFill>
                <a:latin typeface="Algerian" pitchFamily="82" charset="0"/>
              </a:rPr>
              <a:t>Athens</a:t>
            </a:r>
            <a:endParaRPr lang="en-US" sz="5400" u="sng" dirty="0">
              <a:solidFill>
                <a:schemeClr val="tx2">
                  <a:lumMod val="60000"/>
                  <a:lumOff val="40000"/>
                </a:schemeClr>
              </a:solidFill>
              <a:latin typeface="Algerian" pitchFamily="82" charset="0"/>
            </a:endParaRPr>
          </a:p>
        </p:txBody>
      </p:sp>
      <p:sp>
        <p:nvSpPr>
          <p:cNvPr id="4" name="TextBox 3"/>
          <p:cNvSpPr txBox="1"/>
          <p:nvPr/>
        </p:nvSpPr>
        <p:spPr>
          <a:xfrm>
            <a:off x="-1920" y="1143000"/>
            <a:ext cx="9167378" cy="769441"/>
          </a:xfrm>
          <a:prstGeom prst="rect">
            <a:avLst/>
          </a:prstGeom>
          <a:solidFill>
            <a:schemeClr val="tx2">
              <a:lumMod val="50000"/>
            </a:schemeClr>
          </a:solidFill>
        </p:spPr>
        <p:txBody>
          <a:bodyPr>
            <a:spAutoFit/>
          </a:bodyPr>
          <a:lstStyle/>
          <a:p>
            <a:pPr algn="ctr" eaLnBrk="1" hangingPunct="1">
              <a:defRPr/>
            </a:pPr>
            <a:r>
              <a:rPr lang="en-GB" sz="4400" b="1" u="sng" dirty="0">
                <a:ln w="22225">
                  <a:solidFill>
                    <a:schemeClr val="accent2"/>
                  </a:solidFill>
                  <a:prstDash val="solid"/>
                </a:ln>
                <a:solidFill>
                  <a:schemeClr val="accent2">
                    <a:lumMod val="40000"/>
                    <a:lumOff val="60000"/>
                  </a:schemeClr>
                </a:solidFill>
                <a:latin typeface="Algerian" panose="04020705040A02060702" pitchFamily="82" charset="0"/>
              </a:rPr>
              <a:t>School For Boys</a:t>
            </a:r>
            <a:endParaRPr lang="en-GB" sz="4400" b="1" u="sng"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lgerian" panose="04020705040A02060702" pitchFamily="82" charset="0"/>
            </a:endParaRPr>
          </a:p>
        </p:txBody>
      </p:sp>
      <p:pic>
        <p:nvPicPr>
          <p:cNvPr id="10244" name="Picture 2" descr="School in ancient Athens.  Illustration for Newnes' Pictorial Knowledge (193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388" y="2060575"/>
            <a:ext cx="4105275" cy="404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5" name="TextBox 4"/>
          <p:cNvSpPr txBox="1">
            <a:spLocks noChangeArrowheads="1"/>
          </p:cNvSpPr>
          <p:nvPr/>
        </p:nvSpPr>
        <p:spPr bwMode="auto">
          <a:xfrm>
            <a:off x="4427538" y="1912938"/>
            <a:ext cx="4608512"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altLang="en-US" sz="1700">
                <a:latin typeface="Aharoni" pitchFamily="2" charset="-79"/>
                <a:cs typeface="Aharoni" pitchFamily="2" charset="-79"/>
              </a:rPr>
              <a:t>For boys, school was immensely important. At first, they would be educated at home - -- like girls - but afterwards, they would finally attend. When they did come to school, they would learn: reading, writing, music, art, science, maths, poetry and politics. When they graduated from education at the age of 20, they would be expected to have jobs such as: politicians, actors, poets, philosophers and mathematicians. The reason they had these jobs was because the Athenian people were very cultural and  liked these kinds of subjects. They loved all variety of entertainment including sports and performances. Would you have liked to have had these jobs after you left school in Athens?</a:t>
            </a:r>
          </a:p>
        </p:txBody>
      </p:sp>
      <p:sp>
        <p:nvSpPr>
          <p:cNvPr id="6" name="TextBox 5"/>
          <p:cNvSpPr txBox="1"/>
          <p:nvPr/>
        </p:nvSpPr>
        <p:spPr>
          <a:xfrm>
            <a:off x="-7681" y="5755777"/>
            <a:ext cx="4435219" cy="707886"/>
          </a:xfrm>
          <a:prstGeom prst="rect">
            <a:avLst/>
          </a:prstGeom>
          <a:solidFill>
            <a:srgbClr val="FFFF00"/>
          </a:solidFill>
          <a:ln w="28575">
            <a:solidFill>
              <a:schemeClr val="tx1"/>
            </a:solidFill>
          </a:ln>
        </p:spPr>
        <p:txBody>
          <a:bodyPr wrap="square" rtlCol="0">
            <a:spAutoFit/>
          </a:bodyPr>
          <a:lstStyle/>
          <a:p>
            <a:pPr algn="ctr"/>
            <a:r>
              <a:rPr lang="en-GB" sz="2000" dirty="0" smtClean="0"/>
              <a:t>Jack has been learning about the Athenian children at school.</a:t>
            </a:r>
            <a:endParaRPr lang="en-GB" sz="2000" dirty="0"/>
          </a:p>
        </p:txBody>
      </p:sp>
    </p:spTree>
    <p:extLst>
      <p:ext uri="{BB962C8B-B14F-4D97-AF65-F5344CB8AC3E}">
        <p14:creationId xmlns:p14="http://schemas.microsoft.com/office/powerpoint/2010/main" xmlns="" val="3395285876"/>
      </p:ext>
    </p:extLst>
  </p:cSld>
  <p:clrMapOvr>
    <a:masterClrMapping/>
  </p:clrMapOvr>
  <p:transition spd="slow">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FFFF00"/>
          </a:solidFill>
          <a:ln w="38100">
            <a:solidFill>
              <a:schemeClr val="tx1"/>
            </a:solidFill>
          </a:ln>
        </p:spPr>
        <p:txBody>
          <a:bodyPr/>
          <a:lstStyle/>
          <a:p>
            <a:pPr algn="ctr" eaLnBrk="1" fontAlgn="auto" hangingPunct="1">
              <a:spcAft>
                <a:spcPts val="0"/>
              </a:spcAft>
              <a:defRPr/>
            </a:pPr>
            <a:r>
              <a:rPr lang="en-GB" sz="5400" u="sng" dirty="0" smtClean="0">
                <a:solidFill>
                  <a:schemeClr val="tx2">
                    <a:lumMod val="60000"/>
                    <a:lumOff val="40000"/>
                  </a:schemeClr>
                </a:solidFill>
                <a:latin typeface="Algerian" pitchFamily="82" charset="0"/>
              </a:rPr>
              <a:t>Athens</a:t>
            </a:r>
            <a:endParaRPr lang="en-US" sz="5400" u="sng" dirty="0">
              <a:solidFill>
                <a:schemeClr val="tx2">
                  <a:lumMod val="60000"/>
                  <a:lumOff val="40000"/>
                </a:schemeClr>
              </a:solidFill>
              <a:latin typeface="Algerian" pitchFamily="82" charset="0"/>
            </a:endParaRPr>
          </a:p>
        </p:txBody>
      </p:sp>
      <p:sp>
        <p:nvSpPr>
          <p:cNvPr id="4" name="TextBox 3"/>
          <p:cNvSpPr txBox="1"/>
          <p:nvPr/>
        </p:nvSpPr>
        <p:spPr>
          <a:xfrm>
            <a:off x="-11689" y="1143000"/>
            <a:ext cx="9167378" cy="769441"/>
          </a:xfrm>
          <a:prstGeom prst="rect">
            <a:avLst/>
          </a:prstGeom>
          <a:solidFill>
            <a:schemeClr val="accent3">
              <a:lumMod val="60000"/>
              <a:lumOff val="40000"/>
            </a:schemeClr>
          </a:solidFill>
        </p:spPr>
        <p:txBody>
          <a:bodyPr>
            <a:spAutoFit/>
          </a:bodyPr>
          <a:lstStyle/>
          <a:p>
            <a:pPr algn="ctr" eaLnBrk="1" hangingPunct="1">
              <a:defRPr/>
            </a:pPr>
            <a:r>
              <a:rPr lang="en-GB" sz="4400" b="1" u="sng" dirty="0">
                <a:ln w="22225">
                  <a:solidFill>
                    <a:schemeClr val="accent2"/>
                  </a:solidFill>
                  <a:prstDash val="solid"/>
                </a:ln>
                <a:solidFill>
                  <a:schemeClr val="accent2">
                    <a:lumMod val="40000"/>
                    <a:lumOff val="60000"/>
                  </a:schemeClr>
                </a:solidFill>
                <a:latin typeface="Algerian" panose="04020705040A02060702" pitchFamily="82" charset="0"/>
              </a:rPr>
              <a:t>School For Girls</a:t>
            </a:r>
            <a:endParaRPr lang="en-GB" sz="4400" b="1" u="sng"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lgerian" panose="04020705040A02060702" pitchFamily="82" charset="0"/>
            </a:endParaRPr>
          </a:p>
        </p:txBody>
      </p:sp>
      <p:pic>
        <p:nvPicPr>
          <p:cNvPr id="11268" name="Picture 6" descr="Vrouwen en hun rol in het oude Griekenland en Rom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388" y="2060575"/>
            <a:ext cx="4103687" cy="293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9" name="TextBox 2"/>
          <p:cNvSpPr txBox="1">
            <a:spLocks noChangeArrowheads="1"/>
          </p:cNvSpPr>
          <p:nvPr/>
        </p:nvSpPr>
        <p:spPr bwMode="auto">
          <a:xfrm>
            <a:off x="4427538" y="2060575"/>
            <a:ext cx="4465637" cy="449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altLang="en-US" sz="2200">
                <a:latin typeface="Aharoni" pitchFamily="2" charset="-79"/>
                <a:cs typeface="Aharoni" pitchFamily="2" charset="-79"/>
              </a:rPr>
              <a:t>As girls didn’t attend school, they were taught by their mothers or by a private tutor (at home). While they were there, they would be educated on being a good mother and how to do the housework. Only girls with rich parents would have a tutor to teach them reading, writing and art. How would you have felt if you were stuck at home doing housework in Athens everyday?</a:t>
            </a:r>
          </a:p>
        </p:txBody>
      </p:sp>
      <p:sp>
        <p:nvSpPr>
          <p:cNvPr id="6" name="TextBox 5"/>
          <p:cNvSpPr txBox="1"/>
          <p:nvPr/>
        </p:nvSpPr>
        <p:spPr>
          <a:xfrm>
            <a:off x="179388" y="4992688"/>
            <a:ext cx="4132465" cy="707886"/>
          </a:xfrm>
          <a:prstGeom prst="rect">
            <a:avLst/>
          </a:prstGeom>
          <a:solidFill>
            <a:srgbClr val="FFFF00"/>
          </a:solidFill>
          <a:ln w="28575">
            <a:solidFill>
              <a:schemeClr val="tx1"/>
            </a:solidFill>
          </a:ln>
        </p:spPr>
        <p:txBody>
          <a:bodyPr wrap="square" rtlCol="0">
            <a:spAutoFit/>
          </a:bodyPr>
          <a:lstStyle/>
          <a:p>
            <a:pPr algn="ctr"/>
            <a:r>
              <a:rPr lang="en-GB" sz="2000" dirty="0" smtClean="0"/>
              <a:t>Jack has been learning about the Athenian children at school.</a:t>
            </a:r>
            <a:endParaRPr lang="en-GB" sz="2000" dirty="0"/>
          </a:p>
        </p:txBody>
      </p:sp>
    </p:spTree>
    <p:extLst>
      <p:ext uri="{BB962C8B-B14F-4D97-AF65-F5344CB8AC3E}">
        <p14:creationId xmlns:p14="http://schemas.microsoft.com/office/powerpoint/2010/main" xmlns="" val="3138115400"/>
      </p:ext>
    </p:extLst>
  </p:cSld>
  <p:clrMapOvr>
    <a:masterClrMapping/>
  </p:clrMapOvr>
  <p:transition spd="slow">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sz="half" idx="2"/>
          </p:nvPr>
        </p:nvSpPr>
        <p:spPr>
          <a:xfrm flipH="1" flipV="1">
            <a:off x="4500563" y="1417638"/>
            <a:ext cx="147637" cy="63500"/>
          </a:xfrm>
        </p:spPr>
        <p:txBody>
          <a:bodyPr>
            <a:normAutofit fontScale="25000" lnSpcReduction="20000"/>
          </a:bodyPr>
          <a:lstStyle/>
          <a:p>
            <a:pPr marL="107950" indent="0">
              <a:buFont typeface="Wingdings 3" pitchFamily="18" charset="2"/>
              <a:buNone/>
            </a:pPr>
            <a:endParaRPr lang="en-GB" altLang="en-US" smtClean="0"/>
          </a:p>
          <a:p>
            <a:pPr marL="107950" indent="0">
              <a:buFont typeface="Wingdings 3" pitchFamily="18" charset="2"/>
              <a:buNone/>
            </a:pPr>
            <a:endParaRPr lang="en-GB" altLang="en-US" smtClean="0"/>
          </a:p>
        </p:txBody>
      </p:sp>
      <p:sp>
        <p:nvSpPr>
          <p:cNvPr id="4" name="Title 3"/>
          <p:cNvSpPr>
            <a:spLocks noGrp="1"/>
          </p:cNvSpPr>
          <p:nvPr>
            <p:ph type="title"/>
          </p:nvPr>
        </p:nvSpPr>
        <p:spPr>
          <a:xfrm>
            <a:off x="374848" y="56791"/>
            <a:ext cx="4557192" cy="1143000"/>
          </a:xfrm>
        </p:spPr>
        <p:txBody>
          <a:bodyPr/>
          <a:lstStyle/>
          <a:p>
            <a:pPr>
              <a:defRPr/>
            </a:pPr>
            <a:r>
              <a:rPr lang="en-GB" dirty="0" smtClean="0"/>
              <a:t>               </a:t>
            </a:r>
            <a:r>
              <a:rPr lang="en-GB" b="0" i="1" u="sng" dirty="0" smtClean="0">
                <a:solidFill>
                  <a:schemeClr val="accent2">
                    <a:lumMod val="20000"/>
                    <a:lumOff val="80000"/>
                  </a:schemeClr>
                </a:solidFill>
              </a:rPr>
              <a:t>GIRLS</a:t>
            </a:r>
            <a:endParaRPr lang="en-GB" b="0" i="1" u="sng" dirty="0">
              <a:solidFill>
                <a:schemeClr val="accent2">
                  <a:lumMod val="20000"/>
                  <a:lumOff val="80000"/>
                </a:schemeClr>
              </a:solidFill>
            </a:endParaRPr>
          </a:p>
        </p:txBody>
      </p:sp>
      <p:sp>
        <p:nvSpPr>
          <p:cNvPr id="10244" name="TextBox 1"/>
          <p:cNvSpPr txBox="1">
            <a:spLocks noChangeArrowheads="1"/>
          </p:cNvSpPr>
          <p:nvPr/>
        </p:nvSpPr>
        <p:spPr bwMode="auto">
          <a:xfrm>
            <a:off x="250825" y="1200150"/>
            <a:ext cx="8353425" cy="397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altLang="en-US" sz="3600"/>
              <a:t>As girls didn’t attend school ,they were taught (at home) by their mother or private tutors.</a:t>
            </a:r>
          </a:p>
          <a:p>
            <a:r>
              <a:rPr lang="en-GB" altLang="en-US" sz="3600"/>
              <a:t>While they were there, they were educated on being a good mother and how to do the house work. How would you feel as a girl no going to school?</a:t>
            </a:r>
          </a:p>
        </p:txBody>
      </p:sp>
      <p:sp>
        <p:nvSpPr>
          <p:cNvPr id="5" name="TextBox 4"/>
          <p:cNvSpPr txBox="1"/>
          <p:nvPr/>
        </p:nvSpPr>
        <p:spPr>
          <a:xfrm>
            <a:off x="0" y="5780782"/>
            <a:ext cx="9144000" cy="1077218"/>
          </a:xfrm>
          <a:prstGeom prst="rect">
            <a:avLst/>
          </a:prstGeom>
          <a:solidFill>
            <a:srgbClr val="FFFF00"/>
          </a:solidFill>
          <a:ln w="28575">
            <a:solidFill>
              <a:schemeClr val="tx1"/>
            </a:solidFill>
          </a:ln>
        </p:spPr>
        <p:txBody>
          <a:bodyPr wrap="square" rtlCol="0">
            <a:spAutoFit/>
          </a:bodyPr>
          <a:lstStyle/>
          <a:p>
            <a:pPr algn="ctr"/>
            <a:r>
              <a:rPr lang="en-GB" sz="3200" dirty="0" smtClean="0"/>
              <a:t>Chloe has been learning about the Athenian children at school.</a:t>
            </a:r>
            <a:endParaRPr lang="en-GB" sz="3200" dirty="0"/>
          </a:p>
        </p:txBody>
      </p:sp>
    </p:spTree>
    <p:extLst>
      <p:ext uri="{BB962C8B-B14F-4D97-AF65-F5344CB8AC3E}">
        <p14:creationId xmlns:p14="http://schemas.microsoft.com/office/powerpoint/2010/main" xmlns="" val="4220995030"/>
      </p:ext>
    </p:extLst>
  </p:cSld>
  <p:clrMapOvr>
    <a:masterClrMapping/>
  </p:clrMapOvr>
  <p:transition advClick="0" advTm="8000">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44000" cy="861774"/>
          </a:xfrm>
          <a:prstGeom prst="rect">
            <a:avLst/>
          </a:prstGeom>
          <a:solidFill>
            <a:schemeClr val="accent1">
              <a:lumMod val="20000"/>
              <a:lumOff val="80000"/>
            </a:schemeClr>
          </a:solidFill>
          <a:ln w="19050">
            <a:solidFill>
              <a:schemeClr val="tx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Y5&amp;6 TOP SPELLERS TODAY</a:t>
            </a:r>
            <a:endParaRPr lang="en-US" sz="5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2290" name="Picture 2" descr="Spelling Shed by The Spelling Shed Ltd"/>
          <p:cNvPicPr>
            <a:picLocks noChangeAspect="1" noChangeArrowheads="1"/>
          </p:cNvPicPr>
          <p:nvPr/>
        </p:nvPicPr>
        <p:blipFill>
          <a:blip r:embed="rId2" cstate="print"/>
          <a:srcRect/>
          <a:stretch>
            <a:fillRect/>
          </a:stretch>
        </p:blipFill>
        <p:spPr bwMode="auto">
          <a:xfrm>
            <a:off x="0" y="836712"/>
            <a:ext cx="9165626" cy="6021288"/>
          </a:xfrm>
          <a:prstGeom prst="rect">
            <a:avLst/>
          </a:prstGeom>
          <a:noFill/>
        </p:spPr>
      </p:pic>
      <p:sp>
        <p:nvSpPr>
          <p:cNvPr id="34" name="TextBox 33"/>
          <p:cNvSpPr txBox="1"/>
          <p:nvPr/>
        </p:nvSpPr>
        <p:spPr>
          <a:xfrm>
            <a:off x="0" y="2132856"/>
            <a:ext cx="9144000" cy="4801314"/>
          </a:xfrm>
          <a:prstGeom prst="rect">
            <a:avLst/>
          </a:prstGeom>
          <a:solidFill>
            <a:schemeClr val="bg2"/>
          </a:solidFill>
        </p:spPr>
        <p:txBody>
          <a:bodyPr wrap="square" rtlCol="0">
            <a:spAutoFit/>
          </a:bodyPr>
          <a:lstStyle/>
          <a:p>
            <a:r>
              <a:rPr lang="en-GB" dirty="0" smtClean="0"/>
              <a:t>1</a:t>
            </a:r>
            <a:r>
              <a:rPr lang="en-GB" baseline="30000" dirty="0" smtClean="0"/>
              <a:t>st</a:t>
            </a:r>
            <a:r>
              <a:rPr lang="en-GB" dirty="0" smtClean="0"/>
              <a:t> = </a:t>
            </a:r>
            <a:r>
              <a:rPr lang="en-GB" dirty="0" err="1" smtClean="0"/>
              <a:t>Nia</a:t>
            </a:r>
            <a:r>
              <a:rPr lang="en-GB" dirty="0" smtClean="0"/>
              <a:t> 17 points</a:t>
            </a:r>
            <a:endParaRPr lang="en-GB" dirty="0" smtClean="0"/>
          </a:p>
          <a:p>
            <a:endParaRPr lang="en-GB" dirty="0" smtClean="0"/>
          </a:p>
          <a:p>
            <a:r>
              <a:rPr lang="en-GB" dirty="0" smtClean="0"/>
              <a:t>2nd</a:t>
            </a:r>
            <a:r>
              <a:rPr lang="en-GB" dirty="0" smtClean="0"/>
              <a:t> </a:t>
            </a:r>
            <a:r>
              <a:rPr lang="en-GB" dirty="0" smtClean="0"/>
              <a:t>= </a:t>
            </a:r>
            <a:r>
              <a:rPr lang="en-GB" dirty="0" smtClean="0"/>
              <a:t>Jack 9 points</a:t>
            </a:r>
            <a:endParaRPr lang="en-GB" dirty="0" smtClean="0"/>
          </a:p>
          <a:p>
            <a:endParaRPr lang="en-GB" dirty="0" smtClean="0"/>
          </a:p>
          <a:p>
            <a:r>
              <a:rPr lang="en-GB" dirty="0" smtClean="0"/>
              <a:t>3rd</a:t>
            </a:r>
            <a:r>
              <a:rPr lang="en-GB" dirty="0" smtClean="0"/>
              <a:t> </a:t>
            </a:r>
            <a:r>
              <a:rPr lang="en-GB" dirty="0" smtClean="0"/>
              <a:t>= </a:t>
            </a:r>
            <a:r>
              <a:rPr lang="en-GB" dirty="0" smtClean="0"/>
              <a:t>Chloe and Reuben 8 points</a:t>
            </a:r>
            <a:endParaRPr lang="en-GB" dirty="0" smtClean="0"/>
          </a:p>
          <a:p>
            <a:endParaRPr lang="en-GB" dirty="0" smtClean="0"/>
          </a:p>
          <a:p>
            <a:r>
              <a:rPr lang="en-GB" dirty="0" smtClean="0"/>
              <a:t>4</a:t>
            </a:r>
            <a:r>
              <a:rPr lang="en-GB" baseline="30000" dirty="0" smtClean="0"/>
              <a:t>th</a:t>
            </a:r>
            <a:r>
              <a:rPr lang="en-GB" dirty="0" smtClean="0"/>
              <a:t> </a:t>
            </a:r>
            <a:r>
              <a:rPr lang="en-GB" dirty="0" smtClean="0"/>
              <a:t>= </a:t>
            </a:r>
            <a:r>
              <a:rPr lang="en-GB" dirty="0" smtClean="0"/>
              <a:t>Dante 6 points</a:t>
            </a:r>
          </a:p>
          <a:p>
            <a:endParaRPr lang="en-GB" dirty="0" smtClean="0"/>
          </a:p>
          <a:p>
            <a:r>
              <a:rPr lang="en-GB" dirty="0" smtClean="0"/>
              <a:t>5th</a:t>
            </a:r>
            <a:r>
              <a:rPr lang="en-GB" dirty="0" smtClean="0"/>
              <a:t> = Megan 5 points</a:t>
            </a:r>
            <a:endParaRPr lang="en-GB" dirty="0" smtClean="0"/>
          </a:p>
          <a:p>
            <a:endParaRPr lang="en-GB" dirty="0" smtClean="0"/>
          </a:p>
          <a:p>
            <a:r>
              <a:rPr lang="en-GB" baseline="30000" dirty="0" smtClean="0"/>
              <a:t>6</a:t>
            </a:r>
            <a:r>
              <a:rPr lang="en-GB" baseline="30000" dirty="0" smtClean="0"/>
              <a:t>th</a:t>
            </a:r>
            <a:r>
              <a:rPr lang="en-GB" dirty="0" smtClean="0"/>
              <a:t> </a:t>
            </a:r>
            <a:r>
              <a:rPr lang="en-GB" dirty="0" smtClean="0"/>
              <a:t>= </a:t>
            </a:r>
            <a:r>
              <a:rPr lang="en-GB" dirty="0" smtClean="0"/>
              <a:t>Amy and Bethany 4 points</a:t>
            </a:r>
            <a:endParaRPr lang="en-GB" dirty="0" smtClean="0"/>
          </a:p>
          <a:p>
            <a:endParaRPr lang="en-GB" dirty="0" smtClean="0"/>
          </a:p>
          <a:p>
            <a:r>
              <a:rPr lang="en-GB" dirty="0" smtClean="0"/>
              <a:t>7</a:t>
            </a:r>
            <a:r>
              <a:rPr lang="en-GB" dirty="0" smtClean="0"/>
              <a:t>th </a:t>
            </a:r>
            <a:r>
              <a:rPr lang="en-GB" dirty="0" smtClean="0"/>
              <a:t>= </a:t>
            </a:r>
            <a:r>
              <a:rPr lang="en-GB" dirty="0" smtClean="0"/>
              <a:t>Elizabeth, </a:t>
            </a:r>
            <a:r>
              <a:rPr lang="en-GB" dirty="0" err="1" smtClean="0"/>
              <a:t>Zac</a:t>
            </a:r>
            <a:r>
              <a:rPr lang="en-GB" dirty="0" smtClean="0"/>
              <a:t> and Ruby 3 points</a:t>
            </a:r>
          </a:p>
          <a:p>
            <a:endParaRPr lang="en-GB" dirty="0" smtClean="0"/>
          </a:p>
          <a:p>
            <a:r>
              <a:rPr lang="en-GB" dirty="0" smtClean="0"/>
              <a:t>8</a:t>
            </a:r>
            <a:r>
              <a:rPr lang="en-GB" baseline="30000" dirty="0" smtClean="0"/>
              <a:t>th</a:t>
            </a:r>
            <a:r>
              <a:rPr lang="en-GB" dirty="0" smtClean="0"/>
              <a:t> =  Lily and Henry 2 points</a:t>
            </a:r>
          </a:p>
          <a:p>
            <a:endParaRPr lang="en-GB" dirty="0" smtClean="0"/>
          </a:p>
          <a:p>
            <a:r>
              <a:rPr lang="en-GB" dirty="0" smtClean="0"/>
              <a:t>9</a:t>
            </a:r>
            <a:r>
              <a:rPr lang="en-GB" baseline="30000" dirty="0" smtClean="0"/>
              <a:t>th</a:t>
            </a:r>
            <a:r>
              <a:rPr lang="en-GB" dirty="0" smtClean="0"/>
              <a:t> =  Rhys and Harvey 1 point</a:t>
            </a:r>
            <a:endParaRPr lang="en-GB" dirty="0" smtClean="0"/>
          </a:p>
        </p:txBody>
      </p:sp>
      <p:sp>
        <p:nvSpPr>
          <p:cNvPr id="37" name="TextBox 36"/>
          <p:cNvSpPr txBox="1"/>
          <p:nvPr/>
        </p:nvSpPr>
        <p:spPr>
          <a:xfrm>
            <a:off x="5436096" y="5373216"/>
            <a:ext cx="3707904" cy="1338828"/>
          </a:xfrm>
          <a:prstGeom prst="rect">
            <a:avLst/>
          </a:prstGeom>
          <a:solidFill>
            <a:schemeClr val="bg1"/>
          </a:solidFill>
          <a:ln w="6350">
            <a:solidFill>
              <a:schemeClr val="tx1"/>
            </a:solidFill>
          </a:ln>
        </p:spPr>
        <p:txBody>
          <a:bodyPr wrap="square" rtlCol="0">
            <a:spAutoFit/>
          </a:bodyPr>
          <a:lstStyle/>
          <a:p>
            <a:pPr algn="ctr"/>
            <a:r>
              <a:rPr lang="en-GB" sz="2700" dirty="0" smtClean="0"/>
              <a:t>Everybody else earns 1 dojo for practising their spellings today!</a:t>
            </a:r>
            <a:endParaRPr lang="en-GB" sz="2700" dirty="0"/>
          </a:p>
        </p:txBody>
      </p:sp>
      <p:pic>
        <p:nvPicPr>
          <p:cNvPr id="39" name="Picture 4" descr="ClassDojo (@ClassDojo) | Twitter"/>
          <p:cNvPicPr>
            <a:picLocks noChangeAspect="1" noChangeArrowheads="1"/>
          </p:cNvPicPr>
          <p:nvPr/>
        </p:nvPicPr>
        <p:blipFill>
          <a:blip r:embed="rId3" cstate="print"/>
          <a:srcRect/>
          <a:stretch>
            <a:fillRect/>
          </a:stretch>
        </p:blipFill>
        <p:spPr bwMode="auto">
          <a:xfrm>
            <a:off x="3851920" y="2132856"/>
            <a:ext cx="432048" cy="432048"/>
          </a:xfrm>
          <a:prstGeom prst="rect">
            <a:avLst/>
          </a:prstGeom>
          <a:noFill/>
        </p:spPr>
      </p:pic>
      <p:pic>
        <p:nvPicPr>
          <p:cNvPr id="40" name="Picture 4" descr="ClassDojo (@ClassDojo) | Twitter"/>
          <p:cNvPicPr>
            <a:picLocks noChangeAspect="1" noChangeArrowheads="1"/>
          </p:cNvPicPr>
          <p:nvPr/>
        </p:nvPicPr>
        <p:blipFill>
          <a:blip r:embed="rId3" cstate="print"/>
          <a:srcRect/>
          <a:stretch>
            <a:fillRect/>
          </a:stretch>
        </p:blipFill>
        <p:spPr bwMode="auto">
          <a:xfrm>
            <a:off x="4355976" y="2132856"/>
            <a:ext cx="432048" cy="432048"/>
          </a:xfrm>
          <a:prstGeom prst="rect">
            <a:avLst/>
          </a:prstGeom>
          <a:noFill/>
        </p:spPr>
      </p:pic>
      <p:pic>
        <p:nvPicPr>
          <p:cNvPr id="41" name="Picture 4" descr="ClassDojo (@ClassDojo) | Twitter"/>
          <p:cNvPicPr>
            <a:picLocks noChangeAspect="1" noChangeArrowheads="1"/>
          </p:cNvPicPr>
          <p:nvPr/>
        </p:nvPicPr>
        <p:blipFill>
          <a:blip r:embed="rId3" cstate="print"/>
          <a:srcRect/>
          <a:stretch>
            <a:fillRect/>
          </a:stretch>
        </p:blipFill>
        <p:spPr bwMode="auto">
          <a:xfrm>
            <a:off x="4860032" y="2132856"/>
            <a:ext cx="432048" cy="432048"/>
          </a:xfrm>
          <a:prstGeom prst="rect">
            <a:avLst/>
          </a:prstGeom>
          <a:noFill/>
        </p:spPr>
      </p:pic>
      <p:pic>
        <p:nvPicPr>
          <p:cNvPr id="42" name="Picture 4" descr="ClassDojo (@ClassDojo) | Twitter"/>
          <p:cNvPicPr>
            <a:picLocks noChangeAspect="1" noChangeArrowheads="1"/>
          </p:cNvPicPr>
          <p:nvPr/>
        </p:nvPicPr>
        <p:blipFill>
          <a:blip r:embed="rId3" cstate="print"/>
          <a:srcRect/>
          <a:stretch>
            <a:fillRect/>
          </a:stretch>
        </p:blipFill>
        <p:spPr bwMode="auto">
          <a:xfrm>
            <a:off x="5364088" y="2132856"/>
            <a:ext cx="432048" cy="432048"/>
          </a:xfrm>
          <a:prstGeom prst="rect">
            <a:avLst/>
          </a:prstGeom>
          <a:noFill/>
        </p:spPr>
      </p:pic>
      <p:pic>
        <p:nvPicPr>
          <p:cNvPr id="43" name="Picture 4" descr="ClassDojo (@ClassDojo) | Twitter"/>
          <p:cNvPicPr>
            <a:picLocks noChangeAspect="1" noChangeArrowheads="1"/>
          </p:cNvPicPr>
          <p:nvPr/>
        </p:nvPicPr>
        <p:blipFill>
          <a:blip r:embed="rId3" cstate="print"/>
          <a:srcRect/>
          <a:stretch>
            <a:fillRect/>
          </a:stretch>
        </p:blipFill>
        <p:spPr bwMode="auto">
          <a:xfrm>
            <a:off x="5868144" y="2132856"/>
            <a:ext cx="432048" cy="432048"/>
          </a:xfrm>
          <a:prstGeom prst="rect">
            <a:avLst/>
          </a:prstGeom>
          <a:noFill/>
        </p:spPr>
      </p:pic>
      <p:pic>
        <p:nvPicPr>
          <p:cNvPr id="44" name="Picture 4" descr="ClassDojo (@ClassDojo) | Twitter"/>
          <p:cNvPicPr>
            <a:picLocks noChangeAspect="1" noChangeArrowheads="1"/>
          </p:cNvPicPr>
          <p:nvPr/>
        </p:nvPicPr>
        <p:blipFill>
          <a:blip r:embed="rId3" cstate="print"/>
          <a:srcRect/>
          <a:stretch>
            <a:fillRect/>
          </a:stretch>
        </p:blipFill>
        <p:spPr bwMode="auto">
          <a:xfrm>
            <a:off x="3851920" y="2636912"/>
            <a:ext cx="432048" cy="432048"/>
          </a:xfrm>
          <a:prstGeom prst="rect">
            <a:avLst/>
          </a:prstGeom>
          <a:noFill/>
        </p:spPr>
      </p:pic>
      <p:pic>
        <p:nvPicPr>
          <p:cNvPr id="45" name="Picture 4" descr="ClassDojo (@ClassDojo) | Twitter"/>
          <p:cNvPicPr>
            <a:picLocks noChangeAspect="1" noChangeArrowheads="1"/>
          </p:cNvPicPr>
          <p:nvPr/>
        </p:nvPicPr>
        <p:blipFill>
          <a:blip r:embed="rId3" cstate="print"/>
          <a:srcRect/>
          <a:stretch>
            <a:fillRect/>
          </a:stretch>
        </p:blipFill>
        <p:spPr bwMode="auto">
          <a:xfrm>
            <a:off x="4355976" y="2636912"/>
            <a:ext cx="432048" cy="432048"/>
          </a:xfrm>
          <a:prstGeom prst="rect">
            <a:avLst/>
          </a:prstGeom>
          <a:noFill/>
        </p:spPr>
      </p:pic>
      <p:pic>
        <p:nvPicPr>
          <p:cNvPr id="46" name="Picture 4" descr="ClassDojo (@ClassDojo) | Twitter"/>
          <p:cNvPicPr>
            <a:picLocks noChangeAspect="1" noChangeArrowheads="1"/>
          </p:cNvPicPr>
          <p:nvPr/>
        </p:nvPicPr>
        <p:blipFill>
          <a:blip r:embed="rId3" cstate="print"/>
          <a:srcRect/>
          <a:stretch>
            <a:fillRect/>
          </a:stretch>
        </p:blipFill>
        <p:spPr bwMode="auto">
          <a:xfrm>
            <a:off x="4860032" y="2636912"/>
            <a:ext cx="432048" cy="432048"/>
          </a:xfrm>
          <a:prstGeom prst="rect">
            <a:avLst/>
          </a:prstGeom>
          <a:noFill/>
        </p:spPr>
      </p:pic>
      <p:pic>
        <p:nvPicPr>
          <p:cNvPr id="47" name="Picture 4" descr="ClassDojo (@ClassDojo) | Twitter"/>
          <p:cNvPicPr>
            <a:picLocks noChangeAspect="1" noChangeArrowheads="1"/>
          </p:cNvPicPr>
          <p:nvPr/>
        </p:nvPicPr>
        <p:blipFill>
          <a:blip r:embed="rId3" cstate="print"/>
          <a:srcRect/>
          <a:stretch>
            <a:fillRect/>
          </a:stretch>
        </p:blipFill>
        <p:spPr bwMode="auto">
          <a:xfrm>
            <a:off x="5364088" y="2636912"/>
            <a:ext cx="432048" cy="432048"/>
          </a:xfrm>
          <a:prstGeom prst="rect">
            <a:avLst/>
          </a:prstGeom>
          <a:noFill/>
        </p:spPr>
      </p:pic>
      <p:pic>
        <p:nvPicPr>
          <p:cNvPr id="48" name="Picture 4" descr="ClassDojo (@ClassDojo) | Twitter"/>
          <p:cNvPicPr>
            <a:picLocks noChangeAspect="1" noChangeArrowheads="1"/>
          </p:cNvPicPr>
          <p:nvPr/>
        </p:nvPicPr>
        <p:blipFill>
          <a:blip r:embed="rId3" cstate="print"/>
          <a:srcRect/>
          <a:stretch>
            <a:fillRect/>
          </a:stretch>
        </p:blipFill>
        <p:spPr bwMode="auto">
          <a:xfrm>
            <a:off x="5868144" y="2636912"/>
            <a:ext cx="432048" cy="432048"/>
          </a:xfrm>
          <a:prstGeom prst="rect">
            <a:avLst/>
          </a:prstGeom>
          <a:noFill/>
        </p:spPr>
      </p:pic>
      <p:pic>
        <p:nvPicPr>
          <p:cNvPr id="49" name="Picture 4" descr="ClassDojo (@ClassDojo) | Twitter"/>
          <p:cNvPicPr>
            <a:picLocks noChangeAspect="1" noChangeArrowheads="1"/>
          </p:cNvPicPr>
          <p:nvPr/>
        </p:nvPicPr>
        <p:blipFill>
          <a:blip r:embed="rId3" cstate="print"/>
          <a:srcRect/>
          <a:stretch>
            <a:fillRect/>
          </a:stretch>
        </p:blipFill>
        <p:spPr bwMode="auto">
          <a:xfrm>
            <a:off x="3851920" y="3140968"/>
            <a:ext cx="432048" cy="432048"/>
          </a:xfrm>
          <a:prstGeom prst="rect">
            <a:avLst/>
          </a:prstGeom>
          <a:noFill/>
        </p:spPr>
      </p:pic>
      <p:pic>
        <p:nvPicPr>
          <p:cNvPr id="50" name="Picture 4" descr="ClassDojo (@ClassDojo) | Twitter"/>
          <p:cNvPicPr>
            <a:picLocks noChangeAspect="1" noChangeArrowheads="1"/>
          </p:cNvPicPr>
          <p:nvPr/>
        </p:nvPicPr>
        <p:blipFill>
          <a:blip r:embed="rId3" cstate="print"/>
          <a:srcRect/>
          <a:stretch>
            <a:fillRect/>
          </a:stretch>
        </p:blipFill>
        <p:spPr bwMode="auto">
          <a:xfrm>
            <a:off x="4355976" y="3140968"/>
            <a:ext cx="432048" cy="432048"/>
          </a:xfrm>
          <a:prstGeom prst="rect">
            <a:avLst/>
          </a:prstGeom>
          <a:noFill/>
        </p:spPr>
      </p:pic>
      <p:pic>
        <p:nvPicPr>
          <p:cNvPr id="51" name="Picture 4" descr="ClassDojo (@ClassDojo) | Twitter"/>
          <p:cNvPicPr>
            <a:picLocks noChangeAspect="1" noChangeArrowheads="1"/>
          </p:cNvPicPr>
          <p:nvPr/>
        </p:nvPicPr>
        <p:blipFill>
          <a:blip r:embed="rId3" cstate="print"/>
          <a:srcRect/>
          <a:stretch>
            <a:fillRect/>
          </a:stretch>
        </p:blipFill>
        <p:spPr bwMode="auto">
          <a:xfrm>
            <a:off x="4860032" y="3140968"/>
            <a:ext cx="432048" cy="432048"/>
          </a:xfrm>
          <a:prstGeom prst="rect">
            <a:avLst/>
          </a:prstGeom>
          <a:noFill/>
        </p:spPr>
      </p:pic>
      <p:pic>
        <p:nvPicPr>
          <p:cNvPr id="52" name="Picture 4" descr="ClassDojo (@ClassDojo) | Twitter"/>
          <p:cNvPicPr>
            <a:picLocks noChangeAspect="1" noChangeArrowheads="1"/>
          </p:cNvPicPr>
          <p:nvPr/>
        </p:nvPicPr>
        <p:blipFill>
          <a:blip r:embed="rId3" cstate="print"/>
          <a:srcRect/>
          <a:stretch>
            <a:fillRect/>
          </a:stretch>
        </p:blipFill>
        <p:spPr bwMode="auto">
          <a:xfrm>
            <a:off x="5364088" y="3140968"/>
            <a:ext cx="432048" cy="432048"/>
          </a:xfrm>
          <a:prstGeom prst="rect">
            <a:avLst/>
          </a:prstGeom>
          <a:noFill/>
        </p:spPr>
      </p:pic>
      <p:pic>
        <p:nvPicPr>
          <p:cNvPr id="53" name="Picture 4" descr="ClassDojo (@ClassDojo) | Twitter"/>
          <p:cNvPicPr>
            <a:picLocks noChangeAspect="1" noChangeArrowheads="1"/>
          </p:cNvPicPr>
          <p:nvPr/>
        </p:nvPicPr>
        <p:blipFill>
          <a:blip r:embed="rId3" cstate="print"/>
          <a:srcRect/>
          <a:stretch>
            <a:fillRect/>
          </a:stretch>
        </p:blipFill>
        <p:spPr bwMode="auto">
          <a:xfrm>
            <a:off x="3851920" y="3717032"/>
            <a:ext cx="432048" cy="432048"/>
          </a:xfrm>
          <a:prstGeom prst="rect">
            <a:avLst/>
          </a:prstGeom>
          <a:noFill/>
        </p:spPr>
      </p:pic>
      <p:pic>
        <p:nvPicPr>
          <p:cNvPr id="54" name="Picture 4" descr="ClassDojo (@ClassDojo) | Twitter"/>
          <p:cNvPicPr>
            <a:picLocks noChangeAspect="1" noChangeArrowheads="1"/>
          </p:cNvPicPr>
          <p:nvPr/>
        </p:nvPicPr>
        <p:blipFill>
          <a:blip r:embed="rId3" cstate="print"/>
          <a:srcRect/>
          <a:stretch>
            <a:fillRect/>
          </a:stretch>
        </p:blipFill>
        <p:spPr bwMode="auto">
          <a:xfrm>
            <a:off x="4355976" y="3717032"/>
            <a:ext cx="432048" cy="432048"/>
          </a:xfrm>
          <a:prstGeom prst="rect">
            <a:avLst/>
          </a:prstGeom>
          <a:noFill/>
        </p:spPr>
      </p:pic>
      <p:pic>
        <p:nvPicPr>
          <p:cNvPr id="55" name="Picture 4" descr="ClassDojo (@ClassDojo) | Twitter"/>
          <p:cNvPicPr>
            <a:picLocks noChangeAspect="1" noChangeArrowheads="1"/>
          </p:cNvPicPr>
          <p:nvPr/>
        </p:nvPicPr>
        <p:blipFill>
          <a:blip r:embed="rId3" cstate="print"/>
          <a:srcRect/>
          <a:stretch>
            <a:fillRect/>
          </a:stretch>
        </p:blipFill>
        <p:spPr bwMode="auto">
          <a:xfrm>
            <a:off x="4860032" y="3717032"/>
            <a:ext cx="432048" cy="432048"/>
          </a:xfrm>
          <a:prstGeom prst="rect">
            <a:avLst/>
          </a:prstGeom>
          <a:noFill/>
        </p:spPr>
      </p:pic>
      <p:pic>
        <p:nvPicPr>
          <p:cNvPr id="56" name="Picture 4" descr="ClassDojo (@ClassDojo) | Twitter"/>
          <p:cNvPicPr>
            <a:picLocks noChangeAspect="1" noChangeArrowheads="1"/>
          </p:cNvPicPr>
          <p:nvPr/>
        </p:nvPicPr>
        <p:blipFill>
          <a:blip r:embed="rId3" cstate="print"/>
          <a:srcRect/>
          <a:stretch>
            <a:fillRect/>
          </a:stretch>
        </p:blipFill>
        <p:spPr bwMode="auto">
          <a:xfrm>
            <a:off x="5364088" y="3717032"/>
            <a:ext cx="432048" cy="432048"/>
          </a:xfrm>
          <a:prstGeom prst="rect">
            <a:avLst/>
          </a:prstGeom>
          <a:noFill/>
        </p:spPr>
      </p:pic>
      <p:pic>
        <p:nvPicPr>
          <p:cNvPr id="57" name="Picture 4" descr="ClassDojo (@ClassDojo) | Twitter"/>
          <p:cNvPicPr>
            <a:picLocks noChangeAspect="1" noChangeArrowheads="1"/>
          </p:cNvPicPr>
          <p:nvPr/>
        </p:nvPicPr>
        <p:blipFill>
          <a:blip r:embed="rId3" cstate="print"/>
          <a:srcRect/>
          <a:stretch>
            <a:fillRect/>
          </a:stretch>
        </p:blipFill>
        <p:spPr bwMode="auto">
          <a:xfrm>
            <a:off x="3851920" y="4293096"/>
            <a:ext cx="432048" cy="432048"/>
          </a:xfrm>
          <a:prstGeom prst="rect">
            <a:avLst/>
          </a:prstGeom>
          <a:noFill/>
        </p:spPr>
      </p:pic>
      <p:pic>
        <p:nvPicPr>
          <p:cNvPr id="58" name="Picture 4" descr="ClassDojo (@ClassDojo) | Twitter"/>
          <p:cNvPicPr>
            <a:picLocks noChangeAspect="1" noChangeArrowheads="1"/>
          </p:cNvPicPr>
          <p:nvPr/>
        </p:nvPicPr>
        <p:blipFill>
          <a:blip r:embed="rId3" cstate="print"/>
          <a:srcRect/>
          <a:stretch>
            <a:fillRect/>
          </a:stretch>
        </p:blipFill>
        <p:spPr bwMode="auto">
          <a:xfrm>
            <a:off x="4355976" y="4293096"/>
            <a:ext cx="432048" cy="432048"/>
          </a:xfrm>
          <a:prstGeom prst="rect">
            <a:avLst/>
          </a:prstGeom>
          <a:noFill/>
        </p:spPr>
      </p:pic>
      <p:pic>
        <p:nvPicPr>
          <p:cNvPr id="59" name="Picture 4" descr="ClassDojo (@ClassDojo) | Twitter"/>
          <p:cNvPicPr>
            <a:picLocks noChangeAspect="1" noChangeArrowheads="1"/>
          </p:cNvPicPr>
          <p:nvPr/>
        </p:nvPicPr>
        <p:blipFill>
          <a:blip r:embed="rId3" cstate="print"/>
          <a:srcRect/>
          <a:stretch>
            <a:fillRect/>
          </a:stretch>
        </p:blipFill>
        <p:spPr bwMode="auto">
          <a:xfrm>
            <a:off x="4860032" y="4293096"/>
            <a:ext cx="432048" cy="432048"/>
          </a:xfrm>
          <a:prstGeom prst="rect">
            <a:avLst/>
          </a:prstGeom>
          <a:noFill/>
        </p:spPr>
      </p:pic>
      <p:pic>
        <p:nvPicPr>
          <p:cNvPr id="60" name="Picture 4" descr="ClassDojo (@ClassDojo) | Twitter"/>
          <p:cNvPicPr>
            <a:picLocks noChangeAspect="1" noChangeArrowheads="1"/>
          </p:cNvPicPr>
          <p:nvPr/>
        </p:nvPicPr>
        <p:blipFill>
          <a:blip r:embed="rId3" cstate="print"/>
          <a:srcRect/>
          <a:stretch>
            <a:fillRect/>
          </a:stretch>
        </p:blipFill>
        <p:spPr bwMode="auto">
          <a:xfrm>
            <a:off x="3851920" y="4797152"/>
            <a:ext cx="432048" cy="432048"/>
          </a:xfrm>
          <a:prstGeom prst="rect">
            <a:avLst/>
          </a:prstGeom>
          <a:noFill/>
        </p:spPr>
      </p:pic>
      <p:pic>
        <p:nvPicPr>
          <p:cNvPr id="61" name="Picture 4" descr="ClassDojo (@ClassDojo) | Twitter"/>
          <p:cNvPicPr>
            <a:picLocks noChangeAspect="1" noChangeArrowheads="1"/>
          </p:cNvPicPr>
          <p:nvPr/>
        </p:nvPicPr>
        <p:blipFill>
          <a:blip r:embed="rId3" cstate="print"/>
          <a:srcRect/>
          <a:stretch>
            <a:fillRect/>
          </a:stretch>
        </p:blipFill>
        <p:spPr bwMode="auto">
          <a:xfrm>
            <a:off x="4355976" y="4797152"/>
            <a:ext cx="432048" cy="432048"/>
          </a:xfrm>
          <a:prstGeom prst="rect">
            <a:avLst/>
          </a:prstGeom>
          <a:noFill/>
        </p:spPr>
      </p:pic>
      <p:pic>
        <p:nvPicPr>
          <p:cNvPr id="62" name="Picture 4" descr="ClassDojo (@ClassDojo) | Twitter"/>
          <p:cNvPicPr>
            <a:picLocks noChangeAspect="1" noChangeArrowheads="1"/>
          </p:cNvPicPr>
          <p:nvPr/>
        </p:nvPicPr>
        <p:blipFill>
          <a:blip r:embed="rId3" cstate="print"/>
          <a:srcRect/>
          <a:stretch>
            <a:fillRect/>
          </a:stretch>
        </p:blipFill>
        <p:spPr bwMode="auto">
          <a:xfrm>
            <a:off x="4860032" y="4797152"/>
            <a:ext cx="432048" cy="432048"/>
          </a:xfrm>
          <a:prstGeom prst="rect">
            <a:avLst/>
          </a:prstGeom>
          <a:noFill/>
        </p:spPr>
      </p:pic>
      <p:pic>
        <p:nvPicPr>
          <p:cNvPr id="63" name="Picture 4" descr="ClassDojo (@ClassDojo) | Twitter"/>
          <p:cNvPicPr>
            <a:picLocks noChangeAspect="1" noChangeArrowheads="1"/>
          </p:cNvPicPr>
          <p:nvPr/>
        </p:nvPicPr>
        <p:blipFill>
          <a:blip r:embed="rId3" cstate="print"/>
          <a:srcRect/>
          <a:stretch>
            <a:fillRect/>
          </a:stretch>
        </p:blipFill>
        <p:spPr bwMode="auto">
          <a:xfrm>
            <a:off x="3851920" y="5301208"/>
            <a:ext cx="432048" cy="432048"/>
          </a:xfrm>
          <a:prstGeom prst="rect">
            <a:avLst/>
          </a:prstGeom>
          <a:noFill/>
        </p:spPr>
      </p:pic>
      <p:pic>
        <p:nvPicPr>
          <p:cNvPr id="64" name="Picture 4" descr="ClassDojo (@ClassDojo) | Twitter"/>
          <p:cNvPicPr>
            <a:picLocks noChangeAspect="1" noChangeArrowheads="1"/>
          </p:cNvPicPr>
          <p:nvPr/>
        </p:nvPicPr>
        <p:blipFill>
          <a:blip r:embed="rId3" cstate="print"/>
          <a:srcRect/>
          <a:stretch>
            <a:fillRect/>
          </a:stretch>
        </p:blipFill>
        <p:spPr bwMode="auto">
          <a:xfrm>
            <a:off x="4355976" y="5301208"/>
            <a:ext cx="432048" cy="432048"/>
          </a:xfrm>
          <a:prstGeom prst="rect">
            <a:avLst/>
          </a:prstGeom>
          <a:noFill/>
        </p:spPr>
      </p:pic>
      <p:pic>
        <p:nvPicPr>
          <p:cNvPr id="65" name="Picture 4" descr="ClassDojo (@ClassDojo) | Twitter"/>
          <p:cNvPicPr>
            <a:picLocks noChangeAspect="1" noChangeArrowheads="1"/>
          </p:cNvPicPr>
          <p:nvPr/>
        </p:nvPicPr>
        <p:blipFill>
          <a:blip r:embed="rId3" cstate="print"/>
          <a:srcRect/>
          <a:stretch>
            <a:fillRect/>
          </a:stretch>
        </p:blipFill>
        <p:spPr bwMode="auto">
          <a:xfrm>
            <a:off x="3851920" y="5877272"/>
            <a:ext cx="432048" cy="432048"/>
          </a:xfrm>
          <a:prstGeom prst="rect">
            <a:avLst/>
          </a:prstGeom>
          <a:noFill/>
        </p:spPr>
      </p:pic>
      <p:pic>
        <p:nvPicPr>
          <p:cNvPr id="66" name="Picture 4" descr="ClassDojo (@ClassDojo) | Twitter"/>
          <p:cNvPicPr>
            <a:picLocks noChangeAspect="1" noChangeArrowheads="1"/>
          </p:cNvPicPr>
          <p:nvPr/>
        </p:nvPicPr>
        <p:blipFill>
          <a:blip r:embed="rId3" cstate="print"/>
          <a:srcRect/>
          <a:stretch>
            <a:fillRect/>
          </a:stretch>
        </p:blipFill>
        <p:spPr bwMode="auto">
          <a:xfrm>
            <a:off x="4355976" y="5877272"/>
            <a:ext cx="432048" cy="432048"/>
          </a:xfrm>
          <a:prstGeom prst="rect">
            <a:avLst/>
          </a:prstGeom>
          <a:noFill/>
        </p:spPr>
      </p:pic>
      <p:sp>
        <p:nvSpPr>
          <p:cNvPr id="67" name="TextBox 66"/>
          <p:cNvSpPr txBox="1"/>
          <p:nvPr/>
        </p:nvSpPr>
        <p:spPr>
          <a:xfrm>
            <a:off x="6516216" y="2348880"/>
            <a:ext cx="2448272" cy="2862322"/>
          </a:xfrm>
          <a:prstGeom prst="rect">
            <a:avLst/>
          </a:prstGeom>
          <a:solidFill>
            <a:srgbClr val="FFFF00"/>
          </a:solidFill>
          <a:ln w="38100">
            <a:solidFill>
              <a:schemeClr val="tx1"/>
            </a:solidFill>
          </a:ln>
        </p:spPr>
        <p:txBody>
          <a:bodyPr wrap="square" rtlCol="0">
            <a:spAutoFit/>
          </a:bodyPr>
          <a:lstStyle/>
          <a:p>
            <a:pPr algn="ctr"/>
            <a:r>
              <a:rPr lang="en-GB" sz="3000" dirty="0" smtClean="0"/>
              <a:t>These are the amount of </a:t>
            </a:r>
            <a:r>
              <a:rPr lang="en-GB" sz="3000" dirty="0" err="1" smtClean="0"/>
              <a:t>dojos</a:t>
            </a:r>
            <a:r>
              <a:rPr lang="en-GB" sz="3000" dirty="0" smtClean="0"/>
              <a:t> you have received for your efforts today!</a:t>
            </a:r>
            <a:endParaRPr lang="en-GB" sz="3000" dirty="0"/>
          </a:p>
        </p:txBody>
      </p:sp>
      <p:pic>
        <p:nvPicPr>
          <p:cNvPr id="68" name="Picture 4" descr="ClassDojo (@ClassDojo) | Twitter"/>
          <p:cNvPicPr>
            <a:picLocks noChangeAspect="1" noChangeArrowheads="1"/>
          </p:cNvPicPr>
          <p:nvPr/>
        </p:nvPicPr>
        <p:blipFill>
          <a:blip r:embed="rId3" cstate="print"/>
          <a:srcRect/>
          <a:stretch>
            <a:fillRect/>
          </a:stretch>
        </p:blipFill>
        <p:spPr bwMode="auto">
          <a:xfrm>
            <a:off x="3851920" y="6425952"/>
            <a:ext cx="432048" cy="432048"/>
          </a:xfrm>
          <a:prstGeom prst="rect">
            <a:avLst/>
          </a:prstGeom>
          <a:noFill/>
        </p:spPr>
      </p:pic>
      <p:pic>
        <p:nvPicPr>
          <p:cNvPr id="69" name="Picture 4" descr="ClassDojo (@ClassDojo) | Twitter"/>
          <p:cNvPicPr>
            <a:picLocks noChangeAspect="1" noChangeArrowheads="1"/>
          </p:cNvPicPr>
          <p:nvPr/>
        </p:nvPicPr>
        <p:blipFill>
          <a:blip r:embed="rId3" cstate="print"/>
          <a:srcRect/>
          <a:stretch>
            <a:fillRect/>
          </a:stretch>
        </p:blipFill>
        <p:spPr bwMode="auto">
          <a:xfrm>
            <a:off x="4355976" y="6425952"/>
            <a:ext cx="432048" cy="432048"/>
          </a:xfrm>
          <a:prstGeom prst="rect">
            <a:avLst/>
          </a:prstGeom>
          <a:noFill/>
        </p:spPr>
      </p:pic>
    </p:spTree>
    <p:extLst>
      <p:ext uri="{BB962C8B-B14F-4D97-AF65-F5344CB8AC3E}">
        <p14:creationId xmlns:p14="http://schemas.microsoft.com/office/powerpoint/2010/main" xmlns="" val="1412528215"/>
      </p:ext>
    </p:extLst>
  </p:cSld>
  <p:clrMapOvr>
    <a:masterClrMapping/>
  </p:clrMapOvr>
  <p:transition advClick="0" advTm="10327">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75856" y="620688"/>
            <a:ext cx="2108270" cy="923330"/>
          </a:xfrm>
          <a:prstGeom prst="rect">
            <a:avLst/>
          </a:prstGeom>
          <a:noFill/>
        </p:spPr>
        <p:txBody>
          <a:bodyPr wrap="none">
            <a:spAutoFit/>
          </a:bodyPr>
          <a:lstStyle/>
          <a:p>
            <a:pPr algn="ctr" fontAlgn="base">
              <a:spcBef>
                <a:spcPct val="0"/>
              </a:spcBef>
              <a:spcAft>
                <a:spcPct val="0"/>
              </a:spcAft>
              <a:defRPr/>
            </a:pPr>
            <a:r>
              <a:rPr lang="en-US" sz="5400" dirty="0">
                <a:ln w="0"/>
                <a:gradFill>
                  <a:gsLst>
                    <a:gs pos="0">
                      <a:srgbClr val="474B78">
                        <a:lumMod val="50000"/>
                      </a:srgbClr>
                    </a:gs>
                    <a:gs pos="50000">
                      <a:srgbClr val="474B78"/>
                    </a:gs>
                    <a:gs pos="100000">
                      <a:srgbClr val="474B78">
                        <a:lumMod val="60000"/>
                        <a:lumOff val="40000"/>
                      </a:srgbClr>
                    </a:gs>
                  </a:gsLst>
                  <a:lin ang="5400000"/>
                </a:gradFill>
                <a:effectLst>
                  <a:reflection blurRad="6350" stA="53000" endA="300" endPos="35500" dir="5400000" sy="-90000" algn="bl" rotWithShape="0"/>
                </a:effectLst>
                <a:latin typeface="Arial" pitchFamily="34" charset="0"/>
              </a:rPr>
              <a:t>BOYS</a:t>
            </a:r>
          </a:p>
        </p:txBody>
      </p:sp>
      <p:sp>
        <p:nvSpPr>
          <p:cNvPr id="11267" name="TextBox 3"/>
          <p:cNvSpPr txBox="1">
            <a:spLocks noChangeArrowheads="1"/>
          </p:cNvSpPr>
          <p:nvPr/>
        </p:nvSpPr>
        <p:spPr bwMode="auto">
          <a:xfrm>
            <a:off x="468313" y="1547813"/>
            <a:ext cx="8856662" cy="403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GB" altLang="en-US" sz="3200" b="1" i="1" u="sng" smtClean="0">
                <a:solidFill>
                  <a:prstClr val="white"/>
                </a:solidFill>
              </a:rPr>
              <a:t>When boys turned the age of 6 they went to school .They didn’t learn how to look after a baby or how to do the cooking . Instead  they were taught, music, art, literature, science, maths and politics however they weren't educated for long. At the age of 14 they left to either go to  work or just staying at home and going out with friends</a:t>
            </a:r>
            <a:r>
              <a:rPr lang="en-GB" altLang="en-US" smtClean="0">
                <a:solidFill>
                  <a:prstClr val="white"/>
                </a:solidFill>
              </a:rPr>
              <a:t>.</a:t>
            </a:r>
          </a:p>
        </p:txBody>
      </p:sp>
      <p:sp>
        <p:nvSpPr>
          <p:cNvPr id="4" name="TextBox 3"/>
          <p:cNvSpPr txBox="1"/>
          <p:nvPr/>
        </p:nvSpPr>
        <p:spPr>
          <a:xfrm>
            <a:off x="0" y="5780782"/>
            <a:ext cx="9144000" cy="1077218"/>
          </a:xfrm>
          <a:prstGeom prst="rect">
            <a:avLst/>
          </a:prstGeom>
          <a:solidFill>
            <a:srgbClr val="FFFF00"/>
          </a:solidFill>
          <a:ln w="28575">
            <a:solidFill>
              <a:schemeClr val="tx1"/>
            </a:solidFill>
          </a:ln>
        </p:spPr>
        <p:txBody>
          <a:bodyPr wrap="square" rtlCol="0">
            <a:spAutoFit/>
          </a:bodyPr>
          <a:lstStyle/>
          <a:p>
            <a:pPr algn="ctr"/>
            <a:r>
              <a:rPr lang="en-GB" sz="3200" dirty="0" smtClean="0">
                <a:solidFill>
                  <a:srgbClr val="FF0000"/>
                </a:solidFill>
              </a:rPr>
              <a:t>Chloe has been learning about the Athenian children at school.</a:t>
            </a:r>
            <a:endParaRPr lang="en-GB" sz="3200" dirty="0">
              <a:solidFill>
                <a:srgbClr val="FF0000"/>
              </a:solidFill>
            </a:endParaRPr>
          </a:p>
        </p:txBody>
      </p:sp>
    </p:spTree>
    <p:extLst>
      <p:ext uri="{BB962C8B-B14F-4D97-AF65-F5344CB8AC3E}">
        <p14:creationId xmlns:p14="http://schemas.microsoft.com/office/powerpoint/2010/main" xmlns="" val="13387850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sz="half" idx="1"/>
          </p:nvPr>
        </p:nvSpPr>
        <p:spPr>
          <a:xfrm>
            <a:off x="457200" y="1481138"/>
            <a:ext cx="4038600" cy="4525962"/>
          </a:xfrm>
          <a:solidFill>
            <a:schemeClr val="accent3">
              <a:lumMod val="60000"/>
              <a:lumOff val="40000"/>
            </a:schemeClr>
          </a:solidFill>
        </p:spPr>
        <p:txBody>
          <a:bodyPr/>
          <a:lstStyle/>
          <a:p>
            <a:pPr>
              <a:defRPr/>
            </a:pPr>
            <a:r>
              <a:rPr lang="en-GB" altLang="en-US" dirty="0" smtClean="0"/>
              <a:t>Boys</a:t>
            </a:r>
          </a:p>
          <a:p>
            <a:pPr marL="109537" indent="0">
              <a:buFont typeface="Wingdings 3" pitchFamily="18" charset="2"/>
              <a:buNone/>
              <a:defRPr/>
            </a:pPr>
            <a:endParaRPr lang="en-GB" altLang="en-US" dirty="0"/>
          </a:p>
          <a:p>
            <a:pPr marL="109537" indent="0">
              <a:buFont typeface="Wingdings 3" pitchFamily="18" charset="2"/>
              <a:buNone/>
              <a:defRPr/>
            </a:pPr>
            <a:r>
              <a:rPr lang="en-GB" altLang="en-US" dirty="0" smtClean="0"/>
              <a:t>They went to school at age 5 and left at age 14.They were taught maths, reading and writing, economy, art and poetry. </a:t>
            </a:r>
          </a:p>
        </p:txBody>
      </p:sp>
      <p:sp>
        <p:nvSpPr>
          <p:cNvPr id="26627" name="Content Placeholder 2"/>
          <p:cNvSpPr>
            <a:spLocks noGrp="1"/>
          </p:cNvSpPr>
          <p:nvPr>
            <p:ph sz="half" idx="2"/>
          </p:nvPr>
        </p:nvSpPr>
        <p:spPr>
          <a:xfrm>
            <a:off x="4648200" y="1481138"/>
            <a:ext cx="4038600" cy="4525962"/>
          </a:xfrm>
          <a:solidFill>
            <a:schemeClr val="tx2">
              <a:lumMod val="75000"/>
            </a:schemeClr>
          </a:solidFill>
        </p:spPr>
        <p:txBody>
          <a:bodyPr/>
          <a:lstStyle/>
          <a:p>
            <a:pPr>
              <a:defRPr/>
            </a:pPr>
            <a:r>
              <a:rPr lang="en-GB" altLang="en-US" dirty="0" smtClean="0"/>
              <a:t>Girls</a:t>
            </a:r>
          </a:p>
          <a:p>
            <a:pPr marL="109537" indent="0">
              <a:buFont typeface="Wingdings 3" pitchFamily="18" charset="2"/>
              <a:buNone/>
              <a:defRPr/>
            </a:pPr>
            <a:endParaRPr lang="en-GB" altLang="en-US" dirty="0"/>
          </a:p>
          <a:p>
            <a:pPr marL="109537" indent="0">
              <a:buFont typeface="Wingdings 3" pitchFamily="18" charset="2"/>
              <a:buNone/>
              <a:defRPr/>
            </a:pPr>
            <a:r>
              <a:rPr lang="en-GB" altLang="en-US" dirty="0" smtClean="0"/>
              <a:t>They didn’t actually go to school. they were taught at home by there mothers  or a tutor if they were wealthy .  </a:t>
            </a:r>
          </a:p>
          <a:p>
            <a:pPr marL="109537" indent="0">
              <a:buFont typeface="Wingdings 3" pitchFamily="18" charset="2"/>
              <a:buNone/>
              <a:defRPr/>
            </a:pPr>
            <a:endParaRPr lang="en-GB" altLang="en-US" dirty="0" smtClean="0"/>
          </a:p>
        </p:txBody>
      </p:sp>
      <p:sp>
        <p:nvSpPr>
          <p:cNvPr id="4" name="Title 3"/>
          <p:cNvSpPr>
            <a:spLocks noGrp="1"/>
          </p:cNvSpPr>
          <p:nvPr>
            <p:ph type="title"/>
          </p:nvPr>
        </p:nvSpPr>
        <p:spPr/>
        <p:txBody>
          <a:bodyPr/>
          <a:lstStyle/>
          <a:p>
            <a:pPr algn="ctr">
              <a:defRPr/>
            </a:pPr>
            <a:r>
              <a:rPr lang="en-GB" u="sng" dirty="0" smtClean="0"/>
              <a:t>School life for boys </a:t>
            </a:r>
            <a:r>
              <a:rPr lang="en-GB" u="sng" dirty="0"/>
              <a:t>a</a:t>
            </a:r>
            <a:r>
              <a:rPr lang="en-GB" u="sng" dirty="0" smtClean="0"/>
              <a:t>nd girls </a:t>
            </a:r>
            <a:endParaRPr lang="en-GB" u="sng" dirty="0"/>
          </a:p>
        </p:txBody>
      </p:sp>
      <p:sp>
        <p:nvSpPr>
          <p:cNvPr id="5" name="TextBox 4"/>
          <p:cNvSpPr txBox="1"/>
          <p:nvPr/>
        </p:nvSpPr>
        <p:spPr>
          <a:xfrm>
            <a:off x="0" y="5780782"/>
            <a:ext cx="9144000" cy="1077218"/>
          </a:xfrm>
          <a:prstGeom prst="rect">
            <a:avLst/>
          </a:prstGeom>
          <a:solidFill>
            <a:srgbClr val="FFFF00"/>
          </a:solidFill>
          <a:ln w="28575">
            <a:solidFill>
              <a:schemeClr val="tx1"/>
            </a:solidFill>
          </a:ln>
        </p:spPr>
        <p:txBody>
          <a:bodyPr wrap="square" rtlCol="0">
            <a:spAutoFit/>
          </a:bodyPr>
          <a:lstStyle/>
          <a:p>
            <a:pPr algn="ctr"/>
            <a:r>
              <a:rPr lang="en-GB" sz="3200" dirty="0" smtClean="0">
                <a:solidFill>
                  <a:srgbClr val="FF0000"/>
                </a:solidFill>
              </a:rPr>
              <a:t>Zac has been learning about the Athenian children at school.</a:t>
            </a:r>
            <a:endParaRPr lang="en-GB" sz="3200" dirty="0">
              <a:solidFill>
                <a:srgbClr val="FF0000"/>
              </a:solidFill>
            </a:endParaRPr>
          </a:p>
        </p:txBody>
      </p:sp>
    </p:spTree>
    <p:extLst>
      <p:ext uri="{BB962C8B-B14F-4D97-AF65-F5344CB8AC3E}">
        <p14:creationId xmlns:p14="http://schemas.microsoft.com/office/powerpoint/2010/main" xmlns="" val="661285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1"/>
          <p:cNvSpPr>
            <a:spLocks noGrp="1"/>
          </p:cNvSpPr>
          <p:nvPr>
            <p:ph sz="half" idx="1"/>
          </p:nvPr>
        </p:nvSpPr>
        <p:spPr>
          <a:xfrm>
            <a:off x="512052" y="1124744"/>
            <a:ext cx="4038600" cy="4525962"/>
          </a:xfrm>
          <a:solidFill>
            <a:schemeClr val="accent6">
              <a:lumMod val="40000"/>
              <a:lumOff val="60000"/>
            </a:schemeClr>
          </a:solidFill>
        </p:spPr>
        <p:txBody>
          <a:bodyPr/>
          <a:lstStyle/>
          <a:p>
            <a:pPr>
              <a:defRPr/>
            </a:pPr>
            <a:r>
              <a:rPr lang="en-GB" dirty="0"/>
              <a:t>There were many jobs for men in Ancient Greece including </a:t>
            </a:r>
            <a:r>
              <a:rPr lang="en-GB" b="1" dirty="0"/>
              <a:t>farmer</a:t>
            </a:r>
            <a:r>
              <a:rPr lang="en-GB" dirty="0" smtClean="0"/>
              <a:t>,   </a:t>
            </a:r>
            <a:r>
              <a:rPr lang="en-GB" dirty="0"/>
              <a:t> </a:t>
            </a:r>
            <a:r>
              <a:rPr lang="en-GB" b="1" dirty="0"/>
              <a:t>fisherman</a:t>
            </a:r>
            <a:r>
              <a:rPr lang="en-GB" dirty="0"/>
              <a:t>, </a:t>
            </a:r>
            <a:r>
              <a:rPr lang="en-GB" b="1" dirty="0"/>
              <a:t>soldier</a:t>
            </a:r>
            <a:r>
              <a:rPr lang="en-GB" dirty="0"/>
              <a:t>,  </a:t>
            </a:r>
            <a:r>
              <a:rPr lang="en-GB" b="1" dirty="0" smtClean="0"/>
              <a:t>teacher</a:t>
            </a:r>
            <a:r>
              <a:rPr lang="en-GB" dirty="0"/>
              <a:t>, </a:t>
            </a:r>
            <a:r>
              <a:rPr lang="en-GB" dirty="0" smtClean="0"/>
              <a:t>government</a:t>
            </a:r>
            <a:r>
              <a:rPr lang="en-GB" dirty="0"/>
              <a:t> </a:t>
            </a:r>
            <a:r>
              <a:rPr lang="en-GB" b="1" dirty="0"/>
              <a:t>worker</a:t>
            </a:r>
            <a:r>
              <a:rPr lang="en-GB" dirty="0"/>
              <a:t>, and craftsman. </a:t>
            </a:r>
            <a:endParaRPr lang="en-GB" altLang="en-US" dirty="0" smtClean="0"/>
          </a:p>
        </p:txBody>
      </p:sp>
      <p:sp>
        <p:nvSpPr>
          <p:cNvPr id="11267" name="Content Placeholder 2"/>
          <p:cNvSpPr>
            <a:spLocks noGrp="1"/>
          </p:cNvSpPr>
          <p:nvPr>
            <p:ph sz="half" idx="2"/>
          </p:nvPr>
        </p:nvSpPr>
        <p:spPr>
          <a:xfrm>
            <a:off x="4607024" y="1124744"/>
            <a:ext cx="4213448" cy="4525962"/>
          </a:xfrm>
          <a:solidFill>
            <a:srgbClr val="FF0000"/>
          </a:solidFill>
        </p:spPr>
        <p:txBody>
          <a:bodyPr/>
          <a:lstStyle/>
          <a:p>
            <a:r>
              <a:rPr lang="en-GB" altLang="en-US" dirty="0" smtClean="0"/>
              <a:t>The women however, </a:t>
            </a:r>
            <a:r>
              <a:rPr lang="en-GB" altLang="en-US" dirty="0"/>
              <a:t>r</a:t>
            </a:r>
            <a:r>
              <a:rPr lang="en-GB" altLang="en-US" dirty="0" smtClean="0"/>
              <a:t>aised the children and cooked the meals. </a:t>
            </a:r>
          </a:p>
        </p:txBody>
      </p:sp>
      <p:sp>
        <p:nvSpPr>
          <p:cNvPr id="4" name="Title 3"/>
          <p:cNvSpPr>
            <a:spLocks noGrp="1"/>
          </p:cNvSpPr>
          <p:nvPr>
            <p:ph type="title"/>
          </p:nvPr>
        </p:nvSpPr>
        <p:spPr>
          <a:xfrm>
            <a:off x="457200" y="27856"/>
            <a:ext cx="8229600" cy="1143000"/>
          </a:xfrm>
        </p:spPr>
        <p:txBody>
          <a:bodyPr/>
          <a:lstStyle/>
          <a:p>
            <a:pPr algn="ctr">
              <a:defRPr/>
            </a:pPr>
            <a:r>
              <a:rPr lang="en-GB" dirty="0"/>
              <a:t>J</a:t>
            </a:r>
            <a:r>
              <a:rPr lang="en-GB" dirty="0" smtClean="0"/>
              <a:t>obs</a:t>
            </a:r>
            <a:endParaRPr lang="en-GB" dirty="0"/>
          </a:p>
        </p:txBody>
      </p:sp>
      <p:sp>
        <p:nvSpPr>
          <p:cNvPr id="5" name="TextBox 4"/>
          <p:cNvSpPr txBox="1"/>
          <p:nvPr/>
        </p:nvSpPr>
        <p:spPr>
          <a:xfrm>
            <a:off x="0" y="5780782"/>
            <a:ext cx="9144000" cy="1077218"/>
          </a:xfrm>
          <a:prstGeom prst="rect">
            <a:avLst/>
          </a:prstGeom>
          <a:solidFill>
            <a:srgbClr val="FFFF00"/>
          </a:solidFill>
          <a:ln w="28575">
            <a:solidFill>
              <a:schemeClr val="tx1"/>
            </a:solidFill>
          </a:ln>
        </p:spPr>
        <p:txBody>
          <a:bodyPr wrap="square" rtlCol="0">
            <a:spAutoFit/>
          </a:bodyPr>
          <a:lstStyle/>
          <a:p>
            <a:pPr algn="ctr"/>
            <a:r>
              <a:rPr lang="en-GB" sz="3200" dirty="0" smtClean="0">
                <a:solidFill>
                  <a:srgbClr val="FF0000"/>
                </a:solidFill>
              </a:rPr>
              <a:t>Zac has been learning about the Athenian children at school.</a:t>
            </a:r>
            <a:endParaRPr lang="en-GB" sz="3200" dirty="0">
              <a:solidFill>
                <a:srgbClr val="FF0000"/>
              </a:solidFill>
            </a:endParaRPr>
          </a:p>
        </p:txBody>
      </p:sp>
    </p:spTree>
    <p:extLst>
      <p:ext uri="{BB962C8B-B14F-4D97-AF65-F5344CB8AC3E}">
        <p14:creationId xmlns:p14="http://schemas.microsoft.com/office/powerpoint/2010/main" xmlns="" val="3483651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07704" y="260648"/>
            <a:ext cx="5221745" cy="923330"/>
          </a:xfrm>
          <a:prstGeom prst="rect">
            <a:avLst/>
          </a:prstGeom>
          <a:noFill/>
        </p:spPr>
        <p:txBody>
          <a:bodyPr>
            <a:spAutoFit/>
          </a:bodyPr>
          <a:lstStyle/>
          <a:p>
            <a:pPr algn="ctr" eaLnBrk="1" hangingPunct="1">
              <a:defRPr/>
            </a:pPr>
            <a:r>
              <a:rPr lang="en-US" sz="5400" b="1" u="sng" dirty="0">
                <a:ln w="6600">
                  <a:solidFill>
                    <a:schemeClr val="accent2"/>
                  </a:solidFill>
                  <a:prstDash val="solid"/>
                </a:ln>
                <a:solidFill>
                  <a:srgbClr val="FFFFFF"/>
                </a:solidFill>
                <a:effectLst>
                  <a:outerShdw dist="38100" dir="2700000" algn="tl" rotWithShape="0">
                    <a:schemeClr val="accent2"/>
                  </a:outerShdw>
                </a:effectLst>
              </a:rPr>
              <a:t>Girls life</a:t>
            </a:r>
            <a:endParaRPr lang="en-US" sz="5400" u="sng"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0243" name="TextBox 2"/>
          <p:cNvSpPr txBox="1">
            <a:spLocks noChangeArrowheads="1"/>
          </p:cNvSpPr>
          <p:nvPr/>
        </p:nvSpPr>
        <p:spPr bwMode="auto">
          <a:xfrm>
            <a:off x="323850" y="1700213"/>
            <a:ext cx="8694738" cy="3970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altLang="en-US" sz="3600"/>
              <a:t>As girls didn’t attend school. they were taught by their mothers (at home) or a privet tutor. While they were there  they were educated on house keeping and how to be a great mother. How do you think you would feel having to learn how to be a mother at the age of 5?</a:t>
            </a:r>
          </a:p>
        </p:txBody>
      </p:sp>
      <p:sp>
        <p:nvSpPr>
          <p:cNvPr id="4" name="TextBox 3"/>
          <p:cNvSpPr txBox="1"/>
          <p:nvPr/>
        </p:nvSpPr>
        <p:spPr>
          <a:xfrm>
            <a:off x="0" y="5780782"/>
            <a:ext cx="9144000" cy="1077218"/>
          </a:xfrm>
          <a:prstGeom prst="rect">
            <a:avLst/>
          </a:prstGeom>
          <a:solidFill>
            <a:srgbClr val="FFFF00"/>
          </a:solidFill>
          <a:ln w="28575">
            <a:solidFill>
              <a:schemeClr val="tx1"/>
            </a:solidFill>
          </a:ln>
        </p:spPr>
        <p:txBody>
          <a:bodyPr wrap="square" rtlCol="0">
            <a:spAutoFit/>
          </a:bodyPr>
          <a:lstStyle/>
          <a:p>
            <a:pPr algn="ctr"/>
            <a:r>
              <a:rPr lang="en-GB" sz="3200" dirty="0" smtClean="0">
                <a:solidFill>
                  <a:srgbClr val="FF0000"/>
                </a:solidFill>
              </a:rPr>
              <a:t>Megan has been learning about the Athenian children at school.</a:t>
            </a:r>
            <a:endParaRPr lang="en-GB" sz="3200" dirty="0">
              <a:solidFill>
                <a:srgbClr val="FF0000"/>
              </a:solidFill>
            </a:endParaRPr>
          </a:p>
        </p:txBody>
      </p:sp>
    </p:spTree>
    <p:extLst>
      <p:ext uri="{BB962C8B-B14F-4D97-AF65-F5344CB8AC3E}">
        <p14:creationId xmlns:p14="http://schemas.microsoft.com/office/powerpoint/2010/main" xmlns="" val="2375314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60648"/>
            <a:ext cx="8748464" cy="923330"/>
          </a:xfrm>
          <a:prstGeom prst="rect">
            <a:avLst/>
          </a:prstGeom>
          <a:noFill/>
        </p:spPr>
        <p:txBody>
          <a:bodyPr>
            <a:spAutoFit/>
          </a:bodyPr>
          <a:lstStyle/>
          <a:p>
            <a:pPr algn="ctr" eaLnBrk="1" hangingPunct="1">
              <a:defRPr/>
            </a:pP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a:ln w="0"/>
                <a:solidFill>
                  <a:schemeClr val="bg1"/>
                </a:solidFill>
                <a:effectLst>
                  <a:reflection blurRad="6350" stA="53000" endA="300" endPos="35500" dir="5400000" sy="-90000" algn="bl" rotWithShape="0"/>
                </a:effectLst>
              </a:rPr>
              <a:t>Boys life</a:t>
            </a:r>
          </a:p>
        </p:txBody>
      </p:sp>
      <p:sp>
        <p:nvSpPr>
          <p:cNvPr id="11267" name="TextBox 5"/>
          <p:cNvSpPr txBox="1">
            <a:spLocks noChangeArrowheads="1"/>
          </p:cNvSpPr>
          <p:nvPr/>
        </p:nvSpPr>
        <p:spPr bwMode="auto">
          <a:xfrm>
            <a:off x="395288" y="1052513"/>
            <a:ext cx="8353425"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3200" dirty="0"/>
              <a:t>Schools for boys was actually aloud. At first their mothers would tutor them until the age of 6, then at the age of 7 they would start attending a school or  </a:t>
            </a:r>
            <a:r>
              <a:rPr lang="el-GR" altLang="en-US" sz="3200" dirty="0"/>
              <a:t>σχολείο</a:t>
            </a:r>
            <a:r>
              <a:rPr lang="en-GB" altLang="en-US" sz="3200" dirty="0"/>
              <a:t> (that’s how the Greek spell school) and would stay until 14.The child was trained in: music, art, literature, science, maths and politics; they were lucky to have learned all of that.</a:t>
            </a:r>
          </a:p>
        </p:txBody>
      </p:sp>
      <p:sp>
        <p:nvSpPr>
          <p:cNvPr id="4" name="TextBox 3"/>
          <p:cNvSpPr txBox="1"/>
          <p:nvPr/>
        </p:nvSpPr>
        <p:spPr>
          <a:xfrm>
            <a:off x="0" y="5780782"/>
            <a:ext cx="9144000" cy="1077218"/>
          </a:xfrm>
          <a:prstGeom prst="rect">
            <a:avLst/>
          </a:prstGeom>
          <a:solidFill>
            <a:srgbClr val="FFFF00"/>
          </a:solidFill>
          <a:ln w="28575">
            <a:solidFill>
              <a:schemeClr val="tx1"/>
            </a:solidFill>
          </a:ln>
        </p:spPr>
        <p:txBody>
          <a:bodyPr wrap="square" rtlCol="0">
            <a:spAutoFit/>
          </a:bodyPr>
          <a:lstStyle/>
          <a:p>
            <a:pPr algn="ctr"/>
            <a:r>
              <a:rPr lang="en-GB" sz="3200" dirty="0" smtClean="0">
                <a:solidFill>
                  <a:srgbClr val="FF0000"/>
                </a:solidFill>
              </a:rPr>
              <a:t>Megan has been learning about the Athenian children at school.</a:t>
            </a:r>
            <a:endParaRPr lang="en-GB" sz="3200" dirty="0">
              <a:solidFill>
                <a:srgbClr val="FF0000"/>
              </a:solidFill>
            </a:endParaRPr>
          </a:p>
        </p:txBody>
      </p:sp>
    </p:spTree>
    <p:extLst>
      <p:ext uri="{BB962C8B-B14F-4D97-AF65-F5344CB8AC3E}">
        <p14:creationId xmlns:p14="http://schemas.microsoft.com/office/powerpoint/2010/main" xmlns="" val="1965996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6632"/>
            <a:ext cx="9144000" cy="923330"/>
          </a:xfrm>
          <a:prstGeom prst="rect">
            <a:avLst/>
          </a:prstGeom>
          <a:solidFill>
            <a:srgbClr val="7030A0"/>
          </a:solidFill>
        </p:spPr>
        <p:txBody>
          <a:bodyPr>
            <a:spAutoFit/>
          </a:bodyPr>
          <a:lstStyle/>
          <a:p>
            <a:pPr algn="ctr" eaLnBrk="1" hangingPunct="1">
              <a:defRPr/>
            </a:pPr>
            <a:r>
              <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Education for girls </a:t>
            </a:r>
          </a:p>
        </p:txBody>
      </p:sp>
      <p:sp>
        <p:nvSpPr>
          <p:cNvPr id="10243" name="TextBox 1"/>
          <p:cNvSpPr txBox="1">
            <a:spLocks noChangeArrowheads="1"/>
          </p:cNvSpPr>
          <p:nvPr/>
        </p:nvSpPr>
        <p:spPr bwMode="auto">
          <a:xfrm>
            <a:off x="107504" y="1124744"/>
            <a:ext cx="9036496"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altLang="en-US" sz="2800" b="1" dirty="0">
                <a:latin typeface="Century Gothic" pitchFamily="34" charset="0"/>
              </a:rPr>
              <a:t>As girls didn’t attend school, they were taught (at home) by there mothers or private tutor if rich. While they were there, they were educated how to do the housework and how to be a good mother just like they had been taught. If they were really lucky, there private tutor would occasionally teach them reading and writing. Would you like to be an Athenian girl and have to do all the housework and not be appreciated?</a:t>
            </a:r>
          </a:p>
        </p:txBody>
      </p:sp>
      <p:sp>
        <p:nvSpPr>
          <p:cNvPr id="4" name="TextBox 3"/>
          <p:cNvSpPr txBox="1"/>
          <p:nvPr/>
        </p:nvSpPr>
        <p:spPr>
          <a:xfrm>
            <a:off x="0" y="5780782"/>
            <a:ext cx="9144000" cy="1077218"/>
          </a:xfrm>
          <a:prstGeom prst="rect">
            <a:avLst/>
          </a:prstGeom>
          <a:solidFill>
            <a:srgbClr val="FFFF00"/>
          </a:solidFill>
          <a:ln w="28575">
            <a:solidFill>
              <a:schemeClr val="tx1"/>
            </a:solidFill>
          </a:ln>
        </p:spPr>
        <p:txBody>
          <a:bodyPr wrap="square" rtlCol="0">
            <a:spAutoFit/>
          </a:bodyPr>
          <a:lstStyle/>
          <a:p>
            <a:pPr algn="ctr"/>
            <a:r>
              <a:rPr lang="en-GB" sz="3200" dirty="0" smtClean="0">
                <a:solidFill>
                  <a:srgbClr val="FF0000"/>
                </a:solidFill>
              </a:rPr>
              <a:t>Ruby has been learning about the Athenian children at school.</a:t>
            </a:r>
            <a:endParaRPr lang="en-GB" sz="3200" dirty="0">
              <a:solidFill>
                <a:srgbClr val="FF0000"/>
              </a:solidFill>
            </a:endParaRPr>
          </a:p>
        </p:txBody>
      </p:sp>
    </p:spTree>
    <p:extLst>
      <p:ext uri="{BB962C8B-B14F-4D97-AF65-F5344CB8AC3E}">
        <p14:creationId xmlns:p14="http://schemas.microsoft.com/office/powerpoint/2010/main" xmlns="" val="22265627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16632"/>
            <a:ext cx="9144000" cy="923330"/>
          </a:xfrm>
          <a:prstGeom prst="rect">
            <a:avLst/>
          </a:prstGeom>
          <a:solidFill>
            <a:schemeClr val="accent6">
              <a:lumMod val="75000"/>
            </a:schemeClr>
          </a:solidFill>
        </p:spPr>
        <p:txBody>
          <a:bodyPr>
            <a:spAutoFit/>
          </a:bodyPr>
          <a:lstStyle/>
          <a:p>
            <a:pPr algn="ctr" eaLnBrk="1" hangingPunct="1">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Education for boys</a:t>
            </a:r>
          </a:p>
        </p:txBody>
      </p:sp>
      <p:sp>
        <p:nvSpPr>
          <p:cNvPr id="11267" name="TextBox 2"/>
          <p:cNvSpPr txBox="1">
            <a:spLocks noChangeArrowheads="1"/>
          </p:cNvSpPr>
          <p:nvPr/>
        </p:nvSpPr>
        <p:spPr bwMode="auto">
          <a:xfrm>
            <a:off x="179512" y="1059078"/>
            <a:ext cx="8856984" cy="4893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altLang="en-US" sz="2500" dirty="0"/>
              <a:t>On the other hand, school was very important so the boys had to attend. Until the age of six, boys were educated just like the girls….. </a:t>
            </a:r>
            <a:r>
              <a:rPr lang="en-GB" altLang="en-US" sz="2500" dirty="0" smtClean="0"/>
              <a:t>at </a:t>
            </a:r>
            <a:r>
              <a:rPr lang="en-GB" altLang="en-US" sz="2500" dirty="0"/>
              <a:t>home by their mother! When they were 7, they attended school. The teacher at the school would always be a male. They studied: Art, Music, Literature, Maths, Science, Politics and Physical Education. If the boys were badly behaved, the tutor ( the one they brought with them) would bring a stick that they used for whipping and beating. Even though school was important for the boys, they left school at 14. When the boys are 16, their basic education was complete. The boys who didn’t work studied all of the sciences and Philosophy. </a:t>
            </a:r>
          </a:p>
        </p:txBody>
      </p:sp>
      <p:sp>
        <p:nvSpPr>
          <p:cNvPr id="4" name="TextBox 3"/>
          <p:cNvSpPr txBox="1"/>
          <p:nvPr/>
        </p:nvSpPr>
        <p:spPr>
          <a:xfrm>
            <a:off x="0" y="5780782"/>
            <a:ext cx="9144000" cy="1077218"/>
          </a:xfrm>
          <a:prstGeom prst="rect">
            <a:avLst/>
          </a:prstGeom>
          <a:solidFill>
            <a:srgbClr val="FFFF00"/>
          </a:solidFill>
          <a:ln w="28575">
            <a:solidFill>
              <a:schemeClr val="tx1"/>
            </a:solidFill>
          </a:ln>
        </p:spPr>
        <p:txBody>
          <a:bodyPr wrap="square" rtlCol="0">
            <a:spAutoFit/>
          </a:bodyPr>
          <a:lstStyle/>
          <a:p>
            <a:pPr algn="ctr"/>
            <a:r>
              <a:rPr lang="en-GB" sz="3200" dirty="0" smtClean="0">
                <a:solidFill>
                  <a:srgbClr val="FF0000"/>
                </a:solidFill>
              </a:rPr>
              <a:t>Ruby has been learning about the Athenian children at school.</a:t>
            </a:r>
            <a:endParaRPr lang="en-GB" sz="3200" dirty="0">
              <a:solidFill>
                <a:srgbClr val="FF0000"/>
              </a:solidFill>
            </a:endParaRPr>
          </a:p>
        </p:txBody>
      </p:sp>
    </p:spTree>
    <p:extLst>
      <p:ext uri="{BB962C8B-B14F-4D97-AF65-F5344CB8AC3E}">
        <p14:creationId xmlns:p14="http://schemas.microsoft.com/office/powerpoint/2010/main" xmlns="" val="3875580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 name="Rectangle 3"/>
          <p:cNvSpPr/>
          <p:nvPr/>
        </p:nvSpPr>
        <p:spPr>
          <a:xfrm>
            <a:off x="1619672" y="0"/>
            <a:ext cx="5832648"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and at school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6" name="Picture 4" descr="16 Ways to Learn English At Home (+ 1-Week Study Plan) - One ..."/>
          <p:cNvPicPr>
            <a:picLocks noChangeAspect="1" noChangeArrowheads="1"/>
          </p:cNvPicPr>
          <p:nvPr/>
        </p:nvPicPr>
        <p:blipFill>
          <a:blip r:embed="rId2" cstate="print"/>
          <a:srcRect/>
          <a:stretch>
            <a:fillRect/>
          </a:stretch>
        </p:blipFill>
        <p:spPr bwMode="auto">
          <a:xfrm>
            <a:off x="0" y="0"/>
            <a:ext cx="1619671" cy="908720"/>
          </a:xfrm>
          <a:prstGeom prst="rect">
            <a:avLst/>
          </a:prstGeom>
          <a:noFill/>
          <a:ln w="6350">
            <a:solidFill>
              <a:schemeClr val="tx1"/>
            </a:solidFill>
          </a:ln>
        </p:spPr>
      </p:pic>
      <p:pic>
        <p:nvPicPr>
          <p:cNvPr id="7" name="Picture 2" descr="Athens vs Sparta (Peloponnesian War explained in 6 minutes) - YouTube"/>
          <p:cNvPicPr>
            <a:picLocks noChangeAspect="1" noChangeArrowheads="1"/>
          </p:cNvPicPr>
          <p:nvPr/>
        </p:nvPicPr>
        <p:blipFill>
          <a:blip r:embed="rId3" cstate="print"/>
          <a:srcRect/>
          <a:stretch>
            <a:fillRect/>
          </a:stretch>
        </p:blipFill>
        <p:spPr bwMode="auto">
          <a:xfrm>
            <a:off x="7452320" y="0"/>
            <a:ext cx="1691680" cy="951570"/>
          </a:xfrm>
          <a:prstGeom prst="rect">
            <a:avLst/>
          </a:prstGeom>
          <a:noFill/>
        </p:spPr>
      </p:pic>
      <p:sp>
        <p:nvSpPr>
          <p:cNvPr id="8" name="TextBox 7"/>
          <p:cNvSpPr txBox="1"/>
          <p:nvPr/>
        </p:nvSpPr>
        <p:spPr>
          <a:xfrm>
            <a:off x="5508104" y="1272197"/>
            <a:ext cx="3635896" cy="2062103"/>
          </a:xfrm>
          <a:prstGeom prst="rect">
            <a:avLst/>
          </a:prstGeom>
          <a:solidFill>
            <a:srgbClr val="FFFF00"/>
          </a:solidFill>
          <a:ln w="28575">
            <a:solidFill>
              <a:schemeClr val="tx1"/>
            </a:solidFill>
          </a:ln>
        </p:spPr>
        <p:txBody>
          <a:bodyPr wrap="square" rtlCol="0">
            <a:spAutoFit/>
          </a:bodyPr>
          <a:lstStyle/>
          <a:p>
            <a:pPr algn="ctr"/>
            <a:r>
              <a:rPr lang="en-GB" sz="3200" dirty="0" smtClean="0">
                <a:solidFill>
                  <a:srgbClr val="FF0000"/>
                </a:solidFill>
              </a:rPr>
              <a:t>Henry has been learning about the Athenian children at school.</a:t>
            </a:r>
            <a:endParaRPr lang="en-GB" sz="3200" dirty="0">
              <a:solidFill>
                <a:srgbClr val="FF0000"/>
              </a:solidFill>
            </a:endParaRPr>
          </a:p>
        </p:txBody>
      </p:sp>
      <p:graphicFrame>
        <p:nvGraphicFramePr>
          <p:cNvPr id="9" name="Table 8"/>
          <p:cNvGraphicFramePr>
            <a:graphicFrameLocks noGrp="1"/>
          </p:cNvGraphicFramePr>
          <p:nvPr>
            <p:extLst>
              <p:ext uri="{D42A27DB-BD31-4B8C-83A1-F6EECF244321}">
                <p14:modId xmlns:p14="http://schemas.microsoft.com/office/powerpoint/2010/main" xmlns="" val="1185113780"/>
              </p:ext>
            </p:extLst>
          </p:nvPr>
        </p:nvGraphicFramePr>
        <p:xfrm>
          <a:off x="611560" y="951570"/>
          <a:ext cx="8229600" cy="333361"/>
        </p:xfrm>
        <a:graphic>
          <a:graphicData uri="http://schemas.openxmlformats.org/drawingml/2006/table">
            <a:tbl>
              <a:tblPr firstRow="1" firstCol="1" bandRow="1">
                <a:tableStyleId>{5C22544A-7EE6-4342-B048-85BDC9FD1C3A}</a:tableStyleId>
              </a:tblPr>
              <a:tblGrid>
                <a:gridCol w="8229600"/>
              </a:tblGrid>
              <a:tr h="333361">
                <a:tc>
                  <a:txBody>
                    <a:bodyPr/>
                    <a:lstStyle/>
                    <a:p>
                      <a:pPr algn="ctr">
                        <a:lnSpc>
                          <a:spcPct val="107000"/>
                        </a:lnSpc>
                        <a:spcAft>
                          <a:spcPts val="0"/>
                        </a:spcAft>
                      </a:pPr>
                      <a:r>
                        <a:rPr lang="en-GB" sz="2000" u="sng" dirty="0">
                          <a:effectLst/>
                        </a:rPr>
                        <a:t>Athenians – How They Were Educated</a:t>
                      </a:r>
                      <a:endParaRPr lang="en-GB" sz="1000" dirty="0">
                        <a:effectLst/>
                        <a:latin typeface="Calibri"/>
                        <a:ea typeface="Calibri"/>
                        <a:cs typeface="Times New Roman"/>
                      </a:endParaRPr>
                    </a:p>
                  </a:txBody>
                  <a:tcPr marL="63722" marR="63722" marT="0" marB="0"/>
                </a:tc>
              </a:tr>
            </a:tbl>
          </a:graphicData>
        </a:graphic>
      </p:graphicFrame>
      <p:pic>
        <p:nvPicPr>
          <p:cNvPr id="1025" name="Picture 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8483" y="1268760"/>
            <a:ext cx="5115748" cy="51845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721567" y="3449166"/>
            <a:ext cx="2468563" cy="1852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4150593"/>
      </p:ext>
    </p:extLst>
  </p:cSld>
  <p:clrMapOvr>
    <a:masterClrMapping/>
  </p:clrMapOvr>
  <p:transition advClick="0" advTm="8000">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 name="Rectangle 3"/>
          <p:cNvSpPr/>
          <p:nvPr/>
        </p:nvSpPr>
        <p:spPr>
          <a:xfrm>
            <a:off x="1619672" y="0"/>
            <a:ext cx="5832648"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and at school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6" name="Picture 4" descr="16 Ways to Learn English At Home (+ 1-Week Study Plan) - One ..."/>
          <p:cNvPicPr>
            <a:picLocks noChangeAspect="1" noChangeArrowheads="1"/>
          </p:cNvPicPr>
          <p:nvPr/>
        </p:nvPicPr>
        <p:blipFill>
          <a:blip r:embed="rId2" cstate="print"/>
          <a:srcRect/>
          <a:stretch>
            <a:fillRect/>
          </a:stretch>
        </p:blipFill>
        <p:spPr bwMode="auto">
          <a:xfrm>
            <a:off x="0" y="0"/>
            <a:ext cx="1619671" cy="908720"/>
          </a:xfrm>
          <a:prstGeom prst="rect">
            <a:avLst/>
          </a:prstGeom>
          <a:noFill/>
          <a:ln w="6350">
            <a:solidFill>
              <a:schemeClr val="tx1"/>
            </a:solidFill>
          </a:ln>
        </p:spPr>
      </p:pic>
      <p:pic>
        <p:nvPicPr>
          <p:cNvPr id="7" name="Picture 2" descr="Athens vs Sparta (Peloponnesian War explained in 6 minutes) - YouTube"/>
          <p:cNvPicPr>
            <a:picLocks noChangeAspect="1" noChangeArrowheads="1"/>
          </p:cNvPicPr>
          <p:nvPr/>
        </p:nvPicPr>
        <p:blipFill>
          <a:blip r:embed="rId3" cstate="print"/>
          <a:srcRect/>
          <a:stretch>
            <a:fillRect/>
          </a:stretch>
        </p:blipFill>
        <p:spPr bwMode="auto">
          <a:xfrm>
            <a:off x="7452320" y="0"/>
            <a:ext cx="1691680" cy="951570"/>
          </a:xfrm>
          <a:prstGeom prst="rect">
            <a:avLst/>
          </a:prstGeom>
          <a:noFill/>
        </p:spPr>
      </p:pic>
      <p:pic>
        <p:nvPicPr>
          <p:cNvPr id="3686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6200000">
            <a:off x="618117" y="387769"/>
            <a:ext cx="3574205" cy="47656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extBox 8"/>
          <p:cNvSpPr txBox="1"/>
          <p:nvPr/>
        </p:nvSpPr>
        <p:spPr>
          <a:xfrm>
            <a:off x="4860032" y="983469"/>
            <a:ext cx="4283968" cy="3400931"/>
          </a:xfrm>
          <a:prstGeom prst="rect">
            <a:avLst/>
          </a:prstGeom>
          <a:solidFill>
            <a:srgbClr val="FFFF00"/>
          </a:solidFill>
          <a:ln w="28575">
            <a:solidFill>
              <a:schemeClr val="tx1"/>
            </a:solidFill>
          </a:ln>
        </p:spPr>
        <p:txBody>
          <a:bodyPr wrap="square" rtlCol="0">
            <a:spAutoFit/>
          </a:bodyPr>
          <a:lstStyle/>
          <a:p>
            <a:pPr algn="ctr"/>
            <a:r>
              <a:rPr lang="en-GB" sz="4300" dirty="0" smtClean="0">
                <a:solidFill>
                  <a:srgbClr val="FF0000"/>
                </a:solidFill>
              </a:rPr>
              <a:t>Harvey has been revising his use of adjectives and adverbs in sentences today.</a:t>
            </a:r>
            <a:endParaRPr lang="en-GB" sz="4300" dirty="0">
              <a:solidFill>
                <a:srgbClr val="FF0000"/>
              </a:solidFill>
            </a:endParaRPr>
          </a:p>
        </p:txBody>
      </p:sp>
    </p:spTree>
    <p:extLst>
      <p:ext uri="{BB962C8B-B14F-4D97-AF65-F5344CB8AC3E}">
        <p14:creationId xmlns:p14="http://schemas.microsoft.com/office/powerpoint/2010/main" xmlns="" val="1859889859"/>
      </p:ext>
    </p:extLst>
  </p:cSld>
  <p:clrMapOvr>
    <a:masterClrMapping/>
  </p:clrMapOvr>
  <p:transition advClick="0" advTm="8000">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 name="Rectangle 3"/>
          <p:cNvSpPr/>
          <p:nvPr/>
        </p:nvSpPr>
        <p:spPr>
          <a:xfrm>
            <a:off x="1619672" y="0"/>
            <a:ext cx="5832648"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and at school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6" name="Picture 4" descr="16 Ways to Learn English At Home (+ 1-Week Study Plan) - One ..."/>
          <p:cNvPicPr>
            <a:picLocks noChangeAspect="1" noChangeArrowheads="1"/>
          </p:cNvPicPr>
          <p:nvPr/>
        </p:nvPicPr>
        <p:blipFill>
          <a:blip r:embed="rId2" cstate="print"/>
          <a:srcRect/>
          <a:stretch>
            <a:fillRect/>
          </a:stretch>
        </p:blipFill>
        <p:spPr bwMode="auto">
          <a:xfrm>
            <a:off x="0" y="0"/>
            <a:ext cx="1619671" cy="908720"/>
          </a:xfrm>
          <a:prstGeom prst="rect">
            <a:avLst/>
          </a:prstGeom>
          <a:noFill/>
          <a:ln w="6350">
            <a:solidFill>
              <a:schemeClr val="tx1"/>
            </a:solidFill>
          </a:ln>
        </p:spPr>
      </p:pic>
      <p:pic>
        <p:nvPicPr>
          <p:cNvPr id="7" name="Picture 2" descr="Athens vs Sparta (Peloponnesian War explained in 6 minutes) - YouTube"/>
          <p:cNvPicPr>
            <a:picLocks noChangeAspect="1" noChangeArrowheads="1"/>
          </p:cNvPicPr>
          <p:nvPr/>
        </p:nvPicPr>
        <p:blipFill>
          <a:blip r:embed="rId3" cstate="print"/>
          <a:srcRect/>
          <a:stretch>
            <a:fillRect/>
          </a:stretch>
        </p:blipFill>
        <p:spPr bwMode="auto">
          <a:xfrm>
            <a:off x="7452320" y="0"/>
            <a:ext cx="1691680" cy="951570"/>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a:off x="0" y="980728"/>
            <a:ext cx="4320379" cy="5877272"/>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4427984" y="980728"/>
            <a:ext cx="4336858" cy="5877272"/>
          </a:xfrm>
          <a:prstGeom prst="rect">
            <a:avLst/>
          </a:prstGeom>
          <a:noFill/>
          <a:ln w="9525">
            <a:noFill/>
            <a:miter lim="800000"/>
            <a:headEnd/>
            <a:tailEnd/>
          </a:ln>
        </p:spPr>
      </p:pic>
    </p:spTree>
    <p:extLst>
      <p:ext uri="{BB962C8B-B14F-4D97-AF65-F5344CB8AC3E}">
        <p14:creationId xmlns:p14="http://schemas.microsoft.com/office/powerpoint/2010/main" xmlns="" val="1859889859"/>
      </p:ext>
    </p:extLst>
  </p:cSld>
  <p:clrMapOvr>
    <a:masterClrMapping/>
  </p:clrMapOvr>
  <p:transition advClick="0" advTm="8000">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6 Ways to Learn English At Home (+ 1-Week Study Plan) - One ..."/>
          <p:cNvPicPr>
            <a:picLocks noChangeAspect="1" noChangeArrowheads="1"/>
          </p:cNvPicPr>
          <p:nvPr/>
        </p:nvPicPr>
        <p:blipFill>
          <a:blip r:embed="rId2" cstate="print"/>
          <a:srcRect/>
          <a:stretch>
            <a:fillRect/>
          </a:stretch>
        </p:blipFill>
        <p:spPr bwMode="auto">
          <a:xfrm>
            <a:off x="0" y="0"/>
            <a:ext cx="4506170" cy="2564904"/>
          </a:xfrm>
          <a:prstGeom prst="rect">
            <a:avLst/>
          </a:prstGeom>
          <a:noFill/>
          <a:ln w="6350">
            <a:solidFill>
              <a:schemeClr val="tx1"/>
            </a:solidFill>
          </a:ln>
        </p:spPr>
      </p:pic>
      <p:sp>
        <p:nvSpPr>
          <p:cNvPr id="3" name="Rectangle 2"/>
          <p:cNvSpPr/>
          <p:nvPr/>
        </p:nvSpPr>
        <p:spPr>
          <a:xfrm>
            <a:off x="0" y="2636912"/>
            <a:ext cx="9144000" cy="3416320"/>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have we been </a:t>
            </a:r>
          </a:p>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studying today in English (History) at home and at school?</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6082" name="Picture 2" descr="Athens vs Sparta (Peloponnesian War explained in 6 minutes) - YouTube"/>
          <p:cNvPicPr>
            <a:picLocks noChangeAspect="1" noChangeArrowheads="1"/>
          </p:cNvPicPr>
          <p:nvPr/>
        </p:nvPicPr>
        <p:blipFill>
          <a:blip r:embed="rId3" cstate="print"/>
          <a:srcRect/>
          <a:stretch>
            <a:fillRect/>
          </a:stretch>
        </p:blipFill>
        <p:spPr bwMode="auto">
          <a:xfrm>
            <a:off x="4584171" y="0"/>
            <a:ext cx="4559829" cy="2564904"/>
          </a:xfrm>
          <a:prstGeom prst="rect">
            <a:avLst/>
          </a:prstGeom>
          <a:noFill/>
        </p:spPr>
      </p:pic>
    </p:spTree>
  </p:cSld>
  <p:clrMapOvr>
    <a:masterClrMapping/>
  </p:clrMapOvr>
  <p:transition advClick="0" advTm="8000">
    <p:wipe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 name="Rectangle 3"/>
          <p:cNvSpPr/>
          <p:nvPr/>
        </p:nvSpPr>
        <p:spPr>
          <a:xfrm>
            <a:off x="1619672" y="0"/>
            <a:ext cx="5832648"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and at school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6" name="Picture 4" descr="16 Ways to Learn English At Home (+ 1-Week Study Plan) - One ..."/>
          <p:cNvPicPr>
            <a:picLocks noChangeAspect="1" noChangeArrowheads="1"/>
          </p:cNvPicPr>
          <p:nvPr/>
        </p:nvPicPr>
        <p:blipFill>
          <a:blip r:embed="rId2" cstate="print"/>
          <a:srcRect/>
          <a:stretch>
            <a:fillRect/>
          </a:stretch>
        </p:blipFill>
        <p:spPr bwMode="auto">
          <a:xfrm>
            <a:off x="0" y="0"/>
            <a:ext cx="1619671" cy="908720"/>
          </a:xfrm>
          <a:prstGeom prst="rect">
            <a:avLst/>
          </a:prstGeom>
          <a:noFill/>
          <a:ln w="6350">
            <a:solidFill>
              <a:schemeClr val="tx1"/>
            </a:solidFill>
          </a:ln>
        </p:spPr>
      </p:pic>
      <p:pic>
        <p:nvPicPr>
          <p:cNvPr id="7" name="Picture 2" descr="Athens vs Sparta (Peloponnesian War explained in 6 minutes) - YouTube"/>
          <p:cNvPicPr>
            <a:picLocks noChangeAspect="1" noChangeArrowheads="1"/>
          </p:cNvPicPr>
          <p:nvPr/>
        </p:nvPicPr>
        <p:blipFill>
          <a:blip r:embed="rId3" cstate="print"/>
          <a:srcRect/>
          <a:stretch>
            <a:fillRect/>
          </a:stretch>
        </p:blipFill>
        <p:spPr bwMode="auto">
          <a:xfrm>
            <a:off x="7452320" y="0"/>
            <a:ext cx="1691680" cy="951570"/>
          </a:xfrm>
          <a:prstGeom prst="rect">
            <a:avLst/>
          </a:prstGeom>
          <a:noFill/>
        </p:spPr>
      </p:pic>
      <p:pic>
        <p:nvPicPr>
          <p:cNvPr id="3074" name="Picture 2"/>
          <p:cNvPicPr>
            <a:picLocks noChangeAspect="1" noChangeArrowheads="1"/>
          </p:cNvPicPr>
          <p:nvPr/>
        </p:nvPicPr>
        <p:blipFill>
          <a:blip r:embed="rId4" cstate="print"/>
          <a:srcRect/>
          <a:stretch>
            <a:fillRect/>
          </a:stretch>
        </p:blipFill>
        <p:spPr bwMode="auto">
          <a:xfrm>
            <a:off x="0" y="980727"/>
            <a:ext cx="4139952" cy="5818933"/>
          </a:xfrm>
          <a:prstGeom prst="rect">
            <a:avLst/>
          </a:prstGeom>
          <a:noFill/>
          <a:ln w="9525">
            <a:noFill/>
            <a:miter lim="800000"/>
            <a:headEnd/>
            <a:tailEnd/>
          </a:ln>
        </p:spPr>
      </p:pic>
      <p:sp>
        <p:nvSpPr>
          <p:cNvPr id="9" name="TextBox 8"/>
          <p:cNvSpPr txBox="1"/>
          <p:nvPr/>
        </p:nvSpPr>
        <p:spPr>
          <a:xfrm>
            <a:off x="4211960" y="983469"/>
            <a:ext cx="4932040" cy="5078313"/>
          </a:xfrm>
          <a:prstGeom prst="rect">
            <a:avLst/>
          </a:prstGeom>
          <a:solidFill>
            <a:srgbClr val="FFFF00"/>
          </a:solidFill>
          <a:ln w="28575">
            <a:solidFill>
              <a:schemeClr val="tx1"/>
            </a:solidFill>
          </a:ln>
        </p:spPr>
        <p:txBody>
          <a:bodyPr wrap="square" rtlCol="0">
            <a:spAutoFit/>
          </a:bodyPr>
          <a:lstStyle/>
          <a:p>
            <a:pPr algn="ctr"/>
            <a:r>
              <a:rPr lang="en-GB" sz="5400" dirty="0" smtClean="0">
                <a:solidFill>
                  <a:srgbClr val="FF0000"/>
                </a:solidFill>
              </a:rPr>
              <a:t>Harvey’s been learning about the life of ancient Athenians at school.</a:t>
            </a:r>
            <a:endParaRPr lang="en-GB" sz="5400" dirty="0">
              <a:solidFill>
                <a:srgbClr val="FF0000"/>
              </a:solidFill>
            </a:endParaRPr>
          </a:p>
        </p:txBody>
      </p:sp>
    </p:spTree>
    <p:extLst>
      <p:ext uri="{BB962C8B-B14F-4D97-AF65-F5344CB8AC3E}">
        <p14:creationId xmlns:p14="http://schemas.microsoft.com/office/powerpoint/2010/main" xmlns="" val="1859889859"/>
      </p:ext>
    </p:extLst>
  </p:cSld>
  <p:clrMapOvr>
    <a:masterClrMapping/>
  </p:clrMapOvr>
  <p:transition advClick="0" advTm="8000">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 name="Rectangle 3"/>
          <p:cNvSpPr/>
          <p:nvPr/>
        </p:nvSpPr>
        <p:spPr>
          <a:xfrm>
            <a:off x="1619672" y="0"/>
            <a:ext cx="5832648"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and at school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6" name="Picture 4" descr="16 Ways to Learn English At Home (+ 1-Week Study Plan) - One ..."/>
          <p:cNvPicPr>
            <a:picLocks noChangeAspect="1" noChangeArrowheads="1"/>
          </p:cNvPicPr>
          <p:nvPr/>
        </p:nvPicPr>
        <p:blipFill>
          <a:blip r:embed="rId2" cstate="print"/>
          <a:srcRect/>
          <a:stretch>
            <a:fillRect/>
          </a:stretch>
        </p:blipFill>
        <p:spPr bwMode="auto">
          <a:xfrm>
            <a:off x="0" y="0"/>
            <a:ext cx="1619671" cy="908720"/>
          </a:xfrm>
          <a:prstGeom prst="rect">
            <a:avLst/>
          </a:prstGeom>
          <a:noFill/>
          <a:ln w="6350">
            <a:solidFill>
              <a:schemeClr val="tx1"/>
            </a:solidFill>
          </a:ln>
        </p:spPr>
      </p:pic>
      <p:pic>
        <p:nvPicPr>
          <p:cNvPr id="7" name="Picture 2" descr="Athens vs Sparta (Peloponnesian War explained in 6 minutes) - YouTube"/>
          <p:cNvPicPr>
            <a:picLocks noChangeAspect="1" noChangeArrowheads="1"/>
          </p:cNvPicPr>
          <p:nvPr/>
        </p:nvPicPr>
        <p:blipFill>
          <a:blip r:embed="rId3" cstate="print"/>
          <a:srcRect/>
          <a:stretch>
            <a:fillRect/>
          </a:stretch>
        </p:blipFill>
        <p:spPr bwMode="auto">
          <a:xfrm>
            <a:off x="7452320" y="0"/>
            <a:ext cx="1691680" cy="951570"/>
          </a:xfrm>
          <a:prstGeom prst="rect">
            <a:avLst/>
          </a:prstGeom>
          <a:noFill/>
        </p:spPr>
      </p:pic>
      <p:pic>
        <p:nvPicPr>
          <p:cNvPr id="5122" name="Picture 2"/>
          <p:cNvPicPr>
            <a:picLocks noChangeAspect="1" noChangeArrowheads="1"/>
          </p:cNvPicPr>
          <p:nvPr/>
        </p:nvPicPr>
        <p:blipFill>
          <a:blip r:embed="rId4" cstate="print"/>
          <a:srcRect/>
          <a:stretch>
            <a:fillRect/>
          </a:stretch>
        </p:blipFill>
        <p:spPr bwMode="auto">
          <a:xfrm>
            <a:off x="0" y="980728"/>
            <a:ext cx="5757304" cy="4464496"/>
          </a:xfrm>
          <a:prstGeom prst="rect">
            <a:avLst/>
          </a:prstGeom>
          <a:noFill/>
          <a:ln w="9525">
            <a:noFill/>
            <a:miter lim="800000"/>
            <a:headEnd/>
            <a:tailEnd/>
          </a:ln>
        </p:spPr>
      </p:pic>
      <p:sp>
        <p:nvSpPr>
          <p:cNvPr id="9" name="TextBox 8"/>
          <p:cNvSpPr txBox="1"/>
          <p:nvPr/>
        </p:nvSpPr>
        <p:spPr>
          <a:xfrm>
            <a:off x="5868144" y="983469"/>
            <a:ext cx="3275856" cy="5909310"/>
          </a:xfrm>
          <a:prstGeom prst="rect">
            <a:avLst/>
          </a:prstGeom>
          <a:solidFill>
            <a:srgbClr val="FFFF00"/>
          </a:solidFill>
          <a:ln w="28575">
            <a:solidFill>
              <a:schemeClr val="tx1"/>
            </a:solidFill>
          </a:ln>
        </p:spPr>
        <p:txBody>
          <a:bodyPr wrap="square" rtlCol="0">
            <a:spAutoFit/>
          </a:bodyPr>
          <a:lstStyle/>
          <a:p>
            <a:pPr algn="ctr"/>
            <a:r>
              <a:rPr lang="en-GB" sz="5400" dirty="0" smtClean="0">
                <a:solidFill>
                  <a:srgbClr val="FF0000"/>
                </a:solidFill>
              </a:rPr>
              <a:t>Zoe</a:t>
            </a:r>
            <a:r>
              <a:rPr lang="en-GB" sz="5400" dirty="0" smtClean="0">
                <a:solidFill>
                  <a:srgbClr val="FF0000"/>
                </a:solidFill>
              </a:rPr>
              <a:t>’s been learning about the life of ancient Athenians at school.</a:t>
            </a:r>
            <a:endParaRPr lang="en-GB" sz="5400" dirty="0">
              <a:solidFill>
                <a:srgbClr val="FF0000"/>
              </a:solidFill>
            </a:endParaRPr>
          </a:p>
        </p:txBody>
      </p:sp>
    </p:spTree>
    <p:extLst>
      <p:ext uri="{BB962C8B-B14F-4D97-AF65-F5344CB8AC3E}">
        <p14:creationId xmlns:p14="http://schemas.microsoft.com/office/powerpoint/2010/main" xmlns="" val="1859889859"/>
      </p:ext>
    </p:extLst>
  </p:cSld>
  <p:clrMapOvr>
    <a:masterClrMapping/>
  </p:clrMapOvr>
  <p:transition advClick="0" advTm="8000">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 name="Rectangle 3"/>
          <p:cNvSpPr/>
          <p:nvPr/>
        </p:nvSpPr>
        <p:spPr>
          <a:xfrm>
            <a:off x="1619672" y="0"/>
            <a:ext cx="5832648"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and at school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6" name="Picture 4" descr="16 Ways to Learn English At Home (+ 1-Week Study Plan) - One ..."/>
          <p:cNvPicPr>
            <a:picLocks noChangeAspect="1" noChangeArrowheads="1"/>
          </p:cNvPicPr>
          <p:nvPr/>
        </p:nvPicPr>
        <p:blipFill>
          <a:blip r:embed="rId2" cstate="print"/>
          <a:srcRect/>
          <a:stretch>
            <a:fillRect/>
          </a:stretch>
        </p:blipFill>
        <p:spPr bwMode="auto">
          <a:xfrm>
            <a:off x="0" y="0"/>
            <a:ext cx="1619671" cy="908720"/>
          </a:xfrm>
          <a:prstGeom prst="rect">
            <a:avLst/>
          </a:prstGeom>
          <a:noFill/>
          <a:ln w="6350">
            <a:solidFill>
              <a:schemeClr val="tx1"/>
            </a:solidFill>
          </a:ln>
        </p:spPr>
      </p:pic>
      <p:pic>
        <p:nvPicPr>
          <p:cNvPr id="7" name="Picture 2" descr="Athens vs Sparta (Peloponnesian War explained in 6 minutes) - YouTube"/>
          <p:cNvPicPr>
            <a:picLocks noChangeAspect="1" noChangeArrowheads="1"/>
          </p:cNvPicPr>
          <p:nvPr/>
        </p:nvPicPr>
        <p:blipFill>
          <a:blip r:embed="rId3" cstate="print"/>
          <a:srcRect/>
          <a:stretch>
            <a:fillRect/>
          </a:stretch>
        </p:blipFill>
        <p:spPr bwMode="auto">
          <a:xfrm>
            <a:off x="7452320" y="0"/>
            <a:ext cx="1691680" cy="951570"/>
          </a:xfrm>
          <a:prstGeom prst="rect">
            <a:avLst/>
          </a:prstGeom>
          <a:noFill/>
        </p:spPr>
      </p:pic>
      <p:pic>
        <p:nvPicPr>
          <p:cNvPr id="7170" name="Picture 2"/>
          <p:cNvPicPr>
            <a:picLocks noChangeAspect="1" noChangeArrowheads="1"/>
          </p:cNvPicPr>
          <p:nvPr/>
        </p:nvPicPr>
        <p:blipFill>
          <a:blip r:embed="rId4" cstate="print"/>
          <a:srcRect/>
          <a:stretch>
            <a:fillRect/>
          </a:stretch>
        </p:blipFill>
        <p:spPr bwMode="auto">
          <a:xfrm>
            <a:off x="0" y="980727"/>
            <a:ext cx="9144000" cy="5908973"/>
          </a:xfrm>
          <a:prstGeom prst="rect">
            <a:avLst/>
          </a:prstGeom>
          <a:noFill/>
          <a:ln w="9525">
            <a:noFill/>
            <a:miter lim="800000"/>
            <a:headEnd/>
            <a:tailEnd/>
          </a:ln>
        </p:spPr>
      </p:pic>
      <p:sp>
        <p:nvSpPr>
          <p:cNvPr id="9" name="TextBox 8"/>
          <p:cNvSpPr txBox="1"/>
          <p:nvPr/>
        </p:nvSpPr>
        <p:spPr>
          <a:xfrm>
            <a:off x="0" y="6380946"/>
            <a:ext cx="9144000" cy="477054"/>
          </a:xfrm>
          <a:prstGeom prst="rect">
            <a:avLst/>
          </a:prstGeom>
          <a:solidFill>
            <a:srgbClr val="FFFF00"/>
          </a:solidFill>
          <a:ln w="28575">
            <a:solidFill>
              <a:schemeClr val="tx1"/>
            </a:solidFill>
          </a:ln>
        </p:spPr>
        <p:txBody>
          <a:bodyPr wrap="square" rtlCol="0">
            <a:spAutoFit/>
          </a:bodyPr>
          <a:lstStyle/>
          <a:p>
            <a:pPr algn="ctr"/>
            <a:r>
              <a:rPr lang="en-GB" sz="2500" dirty="0" smtClean="0">
                <a:solidFill>
                  <a:srgbClr val="FF0000"/>
                </a:solidFill>
              </a:rPr>
              <a:t>Amy’s been learning about the life of ancient Athenians at school.</a:t>
            </a:r>
            <a:endParaRPr lang="en-GB" sz="2500" dirty="0">
              <a:solidFill>
                <a:srgbClr val="FF0000"/>
              </a:solidFill>
            </a:endParaRPr>
          </a:p>
        </p:txBody>
      </p:sp>
    </p:spTree>
    <p:extLst>
      <p:ext uri="{BB962C8B-B14F-4D97-AF65-F5344CB8AC3E}">
        <p14:creationId xmlns:p14="http://schemas.microsoft.com/office/powerpoint/2010/main" xmlns="" val="1859889859"/>
      </p:ext>
    </p:extLst>
  </p:cSld>
  <p:clrMapOvr>
    <a:masterClrMapping/>
  </p:clrMapOvr>
  <p:transition advClick="0" advTm="8000">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 name="Rectangle 3"/>
          <p:cNvSpPr/>
          <p:nvPr/>
        </p:nvSpPr>
        <p:spPr>
          <a:xfrm>
            <a:off x="1619672" y="0"/>
            <a:ext cx="5832648"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and at school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6" name="Picture 4" descr="16 Ways to Learn English At Home (+ 1-Week Study Plan) - One ..."/>
          <p:cNvPicPr>
            <a:picLocks noChangeAspect="1" noChangeArrowheads="1"/>
          </p:cNvPicPr>
          <p:nvPr/>
        </p:nvPicPr>
        <p:blipFill>
          <a:blip r:embed="rId2" cstate="print"/>
          <a:srcRect/>
          <a:stretch>
            <a:fillRect/>
          </a:stretch>
        </p:blipFill>
        <p:spPr bwMode="auto">
          <a:xfrm>
            <a:off x="0" y="0"/>
            <a:ext cx="1619671" cy="908720"/>
          </a:xfrm>
          <a:prstGeom prst="rect">
            <a:avLst/>
          </a:prstGeom>
          <a:noFill/>
          <a:ln w="6350">
            <a:solidFill>
              <a:schemeClr val="tx1"/>
            </a:solidFill>
          </a:ln>
        </p:spPr>
      </p:pic>
      <p:pic>
        <p:nvPicPr>
          <p:cNvPr id="7" name="Picture 2" descr="Athens vs Sparta (Peloponnesian War explained in 6 minutes) - YouTube"/>
          <p:cNvPicPr>
            <a:picLocks noChangeAspect="1" noChangeArrowheads="1"/>
          </p:cNvPicPr>
          <p:nvPr/>
        </p:nvPicPr>
        <p:blipFill>
          <a:blip r:embed="rId3" cstate="print"/>
          <a:srcRect/>
          <a:stretch>
            <a:fillRect/>
          </a:stretch>
        </p:blipFill>
        <p:spPr bwMode="auto">
          <a:xfrm>
            <a:off x="7452320" y="0"/>
            <a:ext cx="1691680" cy="951570"/>
          </a:xfrm>
          <a:prstGeom prst="rect">
            <a:avLst/>
          </a:prstGeom>
          <a:noFill/>
        </p:spPr>
      </p:pic>
      <p:pic>
        <p:nvPicPr>
          <p:cNvPr id="18434" name="Picture 2" descr="C:\Users\Carol Hughes\AppData\Local\Temp\Screenshot_20200623-145243_Word.jpg"/>
          <p:cNvPicPr>
            <a:picLocks noChangeAspect="1" noChangeArrowheads="1"/>
          </p:cNvPicPr>
          <p:nvPr/>
        </p:nvPicPr>
        <p:blipFill>
          <a:blip r:embed="rId4" cstate="print"/>
          <a:srcRect/>
          <a:stretch>
            <a:fillRect/>
          </a:stretch>
        </p:blipFill>
        <p:spPr bwMode="auto">
          <a:xfrm>
            <a:off x="0" y="1143000"/>
            <a:ext cx="9144000" cy="5715000"/>
          </a:xfrm>
          <a:prstGeom prst="rect">
            <a:avLst/>
          </a:prstGeom>
          <a:noFill/>
        </p:spPr>
      </p:pic>
      <p:sp>
        <p:nvSpPr>
          <p:cNvPr id="9" name="TextBox 8"/>
          <p:cNvSpPr txBox="1"/>
          <p:nvPr/>
        </p:nvSpPr>
        <p:spPr>
          <a:xfrm>
            <a:off x="0" y="6380946"/>
            <a:ext cx="9144000" cy="477054"/>
          </a:xfrm>
          <a:prstGeom prst="rect">
            <a:avLst/>
          </a:prstGeom>
          <a:solidFill>
            <a:srgbClr val="FFFF00"/>
          </a:solidFill>
          <a:ln w="28575">
            <a:solidFill>
              <a:schemeClr val="tx1"/>
            </a:solidFill>
          </a:ln>
        </p:spPr>
        <p:txBody>
          <a:bodyPr wrap="square" rtlCol="0">
            <a:spAutoFit/>
          </a:bodyPr>
          <a:lstStyle/>
          <a:p>
            <a:pPr algn="ctr"/>
            <a:r>
              <a:rPr lang="en-GB" sz="2500" dirty="0" smtClean="0">
                <a:solidFill>
                  <a:srgbClr val="FF0000"/>
                </a:solidFill>
              </a:rPr>
              <a:t>Lucy</a:t>
            </a:r>
            <a:r>
              <a:rPr lang="en-GB" sz="2500" dirty="0" smtClean="0">
                <a:solidFill>
                  <a:srgbClr val="FF0000"/>
                </a:solidFill>
              </a:rPr>
              <a:t>’s been learning about the life of ancient Athenians at school.</a:t>
            </a:r>
            <a:endParaRPr lang="en-GB" sz="2500" dirty="0">
              <a:solidFill>
                <a:srgbClr val="FF0000"/>
              </a:solidFill>
            </a:endParaRPr>
          </a:p>
        </p:txBody>
      </p:sp>
    </p:spTree>
    <p:extLst>
      <p:ext uri="{BB962C8B-B14F-4D97-AF65-F5344CB8AC3E}">
        <p14:creationId xmlns:p14="http://schemas.microsoft.com/office/powerpoint/2010/main" xmlns="" val="1859889859"/>
      </p:ext>
    </p:extLst>
  </p:cSld>
  <p:clrMapOvr>
    <a:masterClrMapping/>
  </p:clrMapOvr>
  <p:transition advClick="0" advTm="8000">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 name="Rectangle 3"/>
          <p:cNvSpPr/>
          <p:nvPr/>
        </p:nvSpPr>
        <p:spPr>
          <a:xfrm>
            <a:off x="1619672" y="0"/>
            <a:ext cx="5832648"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and at school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6" name="Picture 4" descr="16 Ways to Learn English At Home (+ 1-Week Study Plan) - One ..."/>
          <p:cNvPicPr>
            <a:picLocks noChangeAspect="1" noChangeArrowheads="1"/>
          </p:cNvPicPr>
          <p:nvPr/>
        </p:nvPicPr>
        <p:blipFill>
          <a:blip r:embed="rId2" cstate="print"/>
          <a:srcRect/>
          <a:stretch>
            <a:fillRect/>
          </a:stretch>
        </p:blipFill>
        <p:spPr bwMode="auto">
          <a:xfrm>
            <a:off x="0" y="0"/>
            <a:ext cx="1619671" cy="908720"/>
          </a:xfrm>
          <a:prstGeom prst="rect">
            <a:avLst/>
          </a:prstGeom>
          <a:noFill/>
          <a:ln w="6350">
            <a:solidFill>
              <a:schemeClr val="tx1"/>
            </a:solidFill>
          </a:ln>
        </p:spPr>
      </p:pic>
      <p:pic>
        <p:nvPicPr>
          <p:cNvPr id="7" name="Picture 2" descr="Athens vs Sparta (Peloponnesian War explained in 6 minutes) - YouTube"/>
          <p:cNvPicPr>
            <a:picLocks noChangeAspect="1" noChangeArrowheads="1"/>
          </p:cNvPicPr>
          <p:nvPr/>
        </p:nvPicPr>
        <p:blipFill>
          <a:blip r:embed="rId3" cstate="print"/>
          <a:srcRect/>
          <a:stretch>
            <a:fillRect/>
          </a:stretch>
        </p:blipFill>
        <p:spPr bwMode="auto">
          <a:xfrm>
            <a:off x="7452320" y="0"/>
            <a:ext cx="1691680" cy="951570"/>
          </a:xfrm>
          <a:prstGeom prst="rect">
            <a:avLst/>
          </a:prstGeom>
          <a:noFill/>
        </p:spPr>
      </p:pic>
      <p:pic>
        <p:nvPicPr>
          <p:cNvPr id="19458" name="Picture 2" descr="C:\Users\Carol Hughes\AppData\Local\Temp\Screenshot_20200623-143547_Word.jpg"/>
          <p:cNvPicPr>
            <a:picLocks noChangeAspect="1" noChangeArrowheads="1"/>
          </p:cNvPicPr>
          <p:nvPr/>
        </p:nvPicPr>
        <p:blipFill>
          <a:blip r:embed="rId4" cstate="print"/>
          <a:srcRect/>
          <a:stretch>
            <a:fillRect/>
          </a:stretch>
        </p:blipFill>
        <p:spPr bwMode="auto">
          <a:xfrm>
            <a:off x="0" y="1143000"/>
            <a:ext cx="9144000" cy="5715000"/>
          </a:xfrm>
          <a:prstGeom prst="rect">
            <a:avLst/>
          </a:prstGeom>
          <a:noFill/>
        </p:spPr>
      </p:pic>
      <p:sp>
        <p:nvSpPr>
          <p:cNvPr id="9" name="TextBox 8"/>
          <p:cNvSpPr txBox="1"/>
          <p:nvPr/>
        </p:nvSpPr>
        <p:spPr>
          <a:xfrm>
            <a:off x="0" y="6380946"/>
            <a:ext cx="9144000" cy="477054"/>
          </a:xfrm>
          <a:prstGeom prst="rect">
            <a:avLst/>
          </a:prstGeom>
          <a:solidFill>
            <a:srgbClr val="FFFF00"/>
          </a:solidFill>
          <a:ln w="28575">
            <a:solidFill>
              <a:schemeClr val="tx1"/>
            </a:solidFill>
          </a:ln>
        </p:spPr>
        <p:txBody>
          <a:bodyPr wrap="square" rtlCol="0">
            <a:spAutoFit/>
          </a:bodyPr>
          <a:lstStyle/>
          <a:p>
            <a:pPr algn="ctr"/>
            <a:r>
              <a:rPr lang="en-GB" sz="2500" dirty="0" smtClean="0">
                <a:solidFill>
                  <a:srgbClr val="FF0000"/>
                </a:solidFill>
              </a:rPr>
              <a:t>Katie’s been learning about the life of ancient Athenians at school.</a:t>
            </a:r>
            <a:endParaRPr lang="en-GB" sz="2500" dirty="0">
              <a:solidFill>
                <a:srgbClr val="FF0000"/>
              </a:solidFill>
            </a:endParaRPr>
          </a:p>
        </p:txBody>
      </p:sp>
    </p:spTree>
    <p:extLst>
      <p:ext uri="{BB962C8B-B14F-4D97-AF65-F5344CB8AC3E}">
        <p14:creationId xmlns:p14="http://schemas.microsoft.com/office/powerpoint/2010/main" xmlns="" val="1859889859"/>
      </p:ext>
    </p:extLst>
  </p:cSld>
  <p:clrMapOvr>
    <a:masterClrMapping/>
  </p:clrMapOvr>
  <p:transition advClick="0" advTm="8000">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FFFF00"/>
          </a:solidFill>
          <a:ln w="38100">
            <a:solidFill>
              <a:schemeClr val="tx1"/>
            </a:solidFill>
          </a:ln>
        </p:spPr>
        <p:txBody>
          <a:bodyPr/>
          <a:lstStyle/>
          <a:p>
            <a:pPr algn="ctr" eaLnBrk="1" fontAlgn="auto" hangingPunct="1">
              <a:spcAft>
                <a:spcPts val="0"/>
              </a:spcAft>
              <a:defRPr/>
            </a:pPr>
            <a:r>
              <a:rPr lang="en-GB" sz="5400" u="sng" dirty="0" smtClean="0">
                <a:solidFill>
                  <a:schemeClr val="tx2">
                    <a:lumMod val="60000"/>
                    <a:lumOff val="40000"/>
                  </a:schemeClr>
                </a:solidFill>
                <a:latin typeface="Algerian" pitchFamily="82" charset="0"/>
              </a:rPr>
              <a:t>Athens</a:t>
            </a:r>
            <a:endParaRPr lang="en-US" sz="5400" u="sng" dirty="0">
              <a:solidFill>
                <a:schemeClr val="tx2">
                  <a:lumMod val="60000"/>
                  <a:lumOff val="40000"/>
                </a:schemeClr>
              </a:solidFill>
              <a:latin typeface="Algerian" pitchFamily="82" charset="0"/>
            </a:endParaRPr>
          </a:p>
        </p:txBody>
      </p:sp>
      <p:sp>
        <p:nvSpPr>
          <p:cNvPr id="4" name="TextBox 3"/>
          <p:cNvSpPr txBox="1"/>
          <p:nvPr/>
        </p:nvSpPr>
        <p:spPr>
          <a:xfrm>
            <a:off x="0" y="1196975"/>
            <a:ext cx="9251950" cy="5724644"/>
          </a:xfrm>
          <a:prstGeom prst="rect">
            <a:avLst/>
          </a:prstGeom>
          <a:noFill/>
        </p:spPr>
        <p:txBody>
          <a:bodyPr>
            <a:spAutoFit/>
          </a:bodyPr>
          <a:lstStyle/>
          <a:p>
            <a:pPr>
              <a:defRPr/>
            </a:pPr>
            <a:r>
              <a:rPr lang="en-US" b="1" i="1" u="sng" dirty="0" smtClean="0"/>
              <a:t>Life </a:t>
            </a:r>
            <a:r>
              <a:rPr lang="en-US" b="1" i="1" u="sng" dirty="0"/>
              <a:t>for men</a:t>
            </a:r>
          </a:p>
          <a:p>
            <a:pPr>
              <a:defRPr/>
            </a:pPr>
            <a:r>
              <a:rPr lang="en-US" dirty="0"/>
              <a:t> </a:t>
            </a:r>
            <a:r>
              <a:rPr lang="en-US" dirty="0" smtClean="0"/>
              <a:t>Boys </a:t>
            </a:r>
            <a:r>
              <a:rPr lang="en-US" dirty="0"/>
              <a:t>age 6 would be tutored then would be off to primary only leaving once reaching the age of fourteen. </a:t>
            </a:r>
            <a:r>
              <a:rPr lang="en-US" dirty="0"/>
              <a:t>In ancient Greek, Athens was the main place for learning as it was the intellectual center of Greece. At school in Athens you would learn music, Grammata (like English) and physical education. The boys would then do jobs until their 16</a:t>
            </a:r>
            <a:r>
              <a:rPr lang="en-US" baseline="30000" dirty="0"/>
              <a:t>th</a:t>
            </a:r>
            <a:r>
              <a:rPr lang="en-US" dirty="0"/>
              <a:t> , when they would’ve had the choice to either learn science and philosophy or do more jobs. Two years later all men their age would have to take military training then join the army.  </a:t>
            </a:r>
          </a:p>
          <a:p>
            <a:pPr>
              <a:defRPr/>
            </a:pPr>
            <a:endParaRPr lang="en-US" dirty="0"/>
          </a:p>
          <a:p>
            <a:pPr>
              <a:defRPr/>
            </a:pPr>
            <a:r>
              <a:rPr lang="en-US" b="1" i="1" u="sng" dirty="0">
                <a:solidFill>
                  <a:prstClr val="white"/>
                </a:solidFill>
              </a:rPr>
              <a:t>Life for women</a:t>
            </a:r>
          </a:p>
          <a:p>
            <a:pPr>
              <a:defRPr/>
            </a:pPr>
            <a:endParaRPr lang="en-US" b="1" i="1" u="sng" dirty="0">
              <a:solidFill>
                <a:prstClr val="white"/>
              </a:solidFill>
            </a:endParaRPr>
          </a:p>
          <a:p>
            <a:pPr>
              <a:defRPr/>
            </a:pPr>
            <a:r>
              <a:rPr lang="en-US" dirty="0">
                <a:solidFill>
                  <a:prstClr val="white"/>
                </a:solidFill>
              </a:rPr>
              <a:t>Girls had a very simple life and, as children they very rarely left their home. They would be tutored by their mother in order to encourage them to do the same with their children. The reason girls were tutored and didn’t often leave their home was, to make them a better house cleaner when they grew up.</a:t>
            </a:r>
          </a:p>
          <a:p>
            <a:pPr>
              <a:defRPr/>
            </a:pPr>
            <a:endParaRPr lang="en-US" dirty="0">
              <a:solidFill>
                <a:prstClr val="white"/>
              </a:solidFill>
            </a:endParaRPr>
          </a:p>
          <a:p>
            <a:pPr>
              <a:defRPr/>
            </a:pPr>
            <a:r>
              <a:rPr lang="en-US" dirty="0">
                <a:solidFill>
                  <a:prstClr val="white"/>
                </a:solidFill>
              </a:rPr>
              <a:t>Would you have liked to live a Athean life? You would have a controlled life but would you sacrifice that to see the first democracy and some of the most beautiful buildings in the world its your choice…   </a:t>
            </a:r>
          </a:p>
          <a:p>
            <a:pPr>
              <a:defRPr/>
            </a:pPr>
            <a:endParaRPr lang="en-US" dirty="0"/>
          </a:p>
          <a:p>
            <a:pPr>
              <a:defRPr/>
            </a:pPr>
            <a:r>
              <a:rPr lang="en-US" sz="2400" dirty="0"/>
              <a:t>        </a:t>
            </a:r>
            <a:endParaRPr lang="en-GB" sz="2400" dirty="0"/>
          </a:p>
        </p:txBody>
      </p:sp>
      <p:pic>
        <p:nvPicPr>
          <p:cNvPr id="6" name="Audio 5">
            <a:hlinkClick r:id="" action="ppaction://media"/>
          </p:cNvPr>
          <p:cNvPicPr>
            <a:picLocks noRot="1" noChangeAspect="1"/>
          </p:cNvPicPr>
          <p:nvPr>
            <a:wavAudioFile r:embed="rId2" name="6BEBA163.wav"/>
          </p:nvPr>
        </p:nvPicPr>
        <p:blipFill>
          <a:blip r:embed="rId4" cstate="print"/>
          <a:srcRect/>
          <a:stretch>
            <a:fillRect/>
          </a:stretch>
        </p:blipFill>
        <p:spPr bwMode="auto">
          <a:xfrm>
            <a:off x="7812088" y="6453188"/>
            <a:ext cx="304800" cy="304800"/>
          </a:xfrm>
          <a:prstGeom prst="rect">
            <a:avLst/>
          </a:prstGeom>
          <a:noFill/>
          <a:ln w="9525">
            <a:noFill/>
            <a:miter lim="800000"/>
            <a:headEnd/>
            <a:tailEnd/>
          </a:ln>
        </p:spPr>
      </p:pic>
      <p:sp>
        <p:nvSpPr>
          <p:cNvPr id="7" name="Rectangle 6"/>
          <p:cNvSpPr/>
          <p:nvPr/>
        </p:nvSpPr>
        <p:spPr>
          <a:xfrm>
            <a:off x="0" y="3284984"/>
            <a:ext cx="9144000" cy="2585323"/>
          </a:xfrm>
          <a:prstGeom prst="rect">
            <a:avLst/>
          </a:prstGeom>
        </p:spPr>
        <p:txBody>
          <a:bodyPr wrap="square">
            <a:spAutoFit/>
          </a:bodyPr>
          <a:lstStyle/>
          <a:p>
            <a:pPr>
              <a:defRPr/>
            </a:pPr>
            <a:r>
              <a:rPr lang="en-US" b="1" i="1" u="sng" dirty="0" smtClean="0"/>
              <a:t>Life for women</a:t>
            </a:r>
          </a:p>
          <a:p>
            <a:pPr>
              <a:defRPr/>
            </a:pPr>
            <a:r>
              <a:rPr lang="en-US" dirty="0" smtClean="0"/>
              <a:t>Girls </a:t>
            </a:r>
            <a:r>
              <a:rPr lang="en-US" dirty="0" smtClean="0"/>
              <a:t>had a very simple life and, as children they very rarely left their home. They would be tutored by their mother in order to encourage them to do the same with their children. The reason girls were tutored and didn’t often leave their home was, to make them a better house cleaner when they grew up.</a:t>
            </a:r>
          </a:p>
          <a:p>
            <a:pPr>
              <a:defRPr/>
            </a:pPr>
            <a:endParaRPr lang="en-US" dirty="0" smtClean="0"/>
          </a:p>
          <a:p>
            <a:pPr>
              <a:defRPr/>
            </a:pPr>
            <a:r>
              <a:rPr lang="en-US" dirty="0" smtClean="0"/>
              <a:t>Would you have liked to live </a:t>
            </a:r>
            <a:r>
              <a:rPr lang="en-US" dirty="0" smtClean="0"/>
              <a:t>an Athenian </a:t>
            </a:r>
            <a:r>
              <a:rPr lang="en-US" dirty="0" smtClean="0"/>
              <a:t>life? You would have a controlled life but would you sacrifice that to see the first democracy and some of the most beautiful buildings in the world its your choice…   </a:t>
            </a:r>
            <a:endParaRPr lang="en-US" dirty="0"/>
          </a:p>
        </p:txBody>
      </p:sp>
      <p:sp>
        <p:nvSpPr>
          <p:cNvPr id="8" name="TextBox 7"/>
          <p:cNvSpPr txBox="1"/>
          <p:nvPr/>
        </p:nvSpPr>
        <p:spPr>
          <a:xfrm>
            <a:off x="0" y="5996226"/>
            <a:ext cx="9144000" cy="861774"/>
          </a:xfrm>
          <a:prstGeom prst="rect">
            <a:avLst/>
          </a:prstGeom>
          <a:solidFill>
            <a:srgbClr val="FFFF00"/>
          </a:solidFill>
          <a:ln w="28575">
            <a:solidFill>
              <a:schemeClr val="tx1"/>
            </a:solidFill>
          </a:ln>
        </p:spPr>
        <p:txBody>
          <a:bodyPr wrap="square" rtlCol="0">
            <a:spAutoFit/>
          </a:bodyPr>
          <a:lstStyle/>
          <a:p>
            <a:pPr algn="ctr"/>
            <a:r>
              <a:rPr lang="en-GB" sz="2500" dirty="0" smtClean="0">
                <a:solidFill>
                  <a:srgbClr val="FF0000"/>
                </a:solidFill>
              </a:rPr>
              <a:t>Cameron</a:t>
            </a:r>
            <a:r>
              <a:rPr lang="en-GB" sz="2500" dirty="0" smtClean="0">
                <a:solidFill>
                  <a:srgbClr val="FF0000"/>
                </a:solidFill>
              </a:rPr>
              <a:t>’s been learning about the life of ancient Athenians at school.</a:t>
            </a:r>
            <a:endParaRPr lang="en-GB" sz="2500" dirty="0">
              <a:solidFill>
                <a:srgbClr val="FF0000"/>
              </a:solidFill>
            </a:endParaRPr>
          </a:p>
        </p:txBody>
      </p:sp>
    </p:spTree>
    <p:custDataLst>
      <p:tags r:id="rId1"/>
    </p:custDataLst>
  </p:cSld>
  <p:clrMapOvr>
    <a:masterClrMapping/>
  </p:clrMapOvr>
  <p:transition spd="slow" advTm="78128">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 calcmode="lin" valueType="num">
                                      <p:cBhvr>
                                        <p:cTn id="1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p:cTn id="25"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 calcmode="lin" valueType="num">
                                      <p:cBhvr>
                                        <p:cTn id="32"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33"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34"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9144000" cy="4641862"/>
          </a:xfrm>
          <a:prstGeom prst="rect">
            <a:avLst/>
          </a:prstGeom>
          <a:noFill/>
        </p:spPr>
      </p:pic>
      <p:sp>
        <p:nvSpPr>
          <p:cNvPr id="3" name="Rectangle 2"/>
          <p:cNvSpPr/>
          <p:nvPr/>
        </p:nvSpPr>
        <p:spPr>
          <a:xfrm>
            <a:off x="0" y="4725144"/>
            <a:ext cx="9144000" cy="1754326"/>
          </a:xfrm>
          <a:prstGeom prst="rect">
            <a:avLst/>
          </a:prstGeom>
          <a:solidFill>
            <a:srgbClr val="FFFF00"/>
          </a:solidFill>
          <a:ln w="12700">
            <a:solidFill>
              <a:schemeClr val="tx1"/>
            </a:solidFill>
          </a:ln>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797147" cy="476672"/>
          </a:xfrm>
          <a:prstGeom prst="rect">
            <a:avLst/>
          </a:prstGeom>
          <a:noFill/>
        </p:spPr>
      </p:pic>
      <p:sp>
        <p:nvSpPr>
          <p:cNvPr id="3" name="Rectangle 2"/>
          <p:cNvSpPr/>
          <p:nvPr/>
        </p:nvSpPr>
        <p:spPr>
          <a:xfrm>
            <a:off x="827584" y="0"/>
            <a:ext cx="8316416" cy="507831"/>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07831"/>
            <a:ext cx="3078342" cy="4217313"/>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2" name="TextBox 1"/>
          <p:cNvSpPr txBox="1"/>
          <p:nvPr/>
        </p:nvSpPr>
        <p:spPr>
          <a:xfrm>
            <a:off x="0" y="4725144"/>
            <a:ext cx="3078342" cy="2169825"/>
          </a:xfrm>
          <a:prstGeom prst="rect">
            <a:avLst/>
          </a:prstGeom>
          <a:solidFill>
            <a:srgbClr val="FFFF00"/>
          </a:solidFill>
          <a:ln w="28575">
            <a:solidFill>
              <a:schemeClr val="tx1"/>
            </a:solidFill>
          </a:ln>
        </p:spPr>
        <p:txBody>
          <a:bodyPr wrap="square" rtlCol="0">
            <a:spAutoFit/>
          </a:bodyPr>
          <a:lstStyle/>
          <a:p>
            <a:pPr algn="ctr"/>
            <a:r>
              <a:rPr lang="en-GB" sz="2700" dirty="0" smtClean="0"/>
              <a:t>Amy has been working hard on her understanding of kg/g and km/m today.</a:t>
            </a:r>
            <a:endParaRPr lang="en-GB" sz="2700"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03848" y="534262"/>
            <a:ext cx="1609725" cy="2438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13573" y="534262"/>
            <a:ext cx="1828800" cy="2438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Box 7"/>
          <p:cNvSpPr txBox="1"/>
          <p:nvPr/>
        </p:nvSpPr>
        <p:spPr>
          <a:xfrm>
            <a:off x="3192625" y="2964844"/>
            <a:ext cx="3449747" cy="1754326"/>
          </a:xfrm>
          <a:prstGeom prst="rect">
            <a:avLst/>
          </a:prstGeom>
          <a:solidFill>
            <a:srgbClr val="FFFF00"/>
          </a:solidFill>
          <a:ln w="28575">
            <a:solidFill>
              <a:schemeClr val="tx1"/>
            </a:solidFill>
          </a:ln>
        </p:spPr>
        <p:txBody>
          <a:bodyPr wrap="square" rtlCol="0">
            <a:spAutoFit/>
          </a:bodyPr>
          <a:lstStyle/>
          <a:p>
            <a:pPr algn="ctr"/>
            <a:r>
              <a:rPr lang="en-GB" sz="2700" dirty="0" smtClean="0"/>
              <a:t>Harvey has been working hard on his reflections of shapes in the x-axis and y-axis.</a:t>
            </a:r>
            <a:endParaRPr lang="en-GB" sz="2700" dirty="0"/>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705600" y="3151486"/>
            <a:ext cx="2438400" cy="32531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extBox 9"/>
          <p:cNvSpPr txBox="1"/>
          <p:nvPr/>
        </p:nvSpPr>
        <p:spPr>
          <a:xfrm>
            <a:off x="6705600" y="566163"/>
            <a:ext cx="2438401" cy="2585323"/>
          </a:xfrm>
          <a:prstGeom prst="rect">
            <a:avLst/>
          </a:prstGeom>
          <a:solidFill>
            <a:srgbClr val="FFFF00"/>
          </a:solidFill>
          <a:ln w="28575">
            <a:solidFill>
              <a:schemeClr val="tx1"/>
            </a:solidFill>
          </a:ln>
        </p:spPr>
        <p:txBody>
          <a:bodyPr wrap="square" rtlCol="0">
            <a:spAutoFit/>
          </a:bodyPr>
          <a:lstStyle/>
          <a:p>
            <a:pPr algn="ctr"/>
            <a:r>
              <a:rPr lang="en-GB" sz="2700" dirty="0" smtClean="0"/>
              <a:t>Henry has been working hard on his reflections of shapes in the x-axis and y-axis.</a:t>
            </a:r>
            <a:endParaRPr lang="en-GB" sz="2700" dirty="0"/>
          </a:p>
        </p:txBody>
      </p:sp>
    </p:spTree>
  </p:cSld>
  <p:clrMapOvr>
    <a:masterClrMapping/>
  </p:clrMapOvr>
  <p:transition advClick="0" advTm="6068">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797147" cy="476672"/>
          </a:xfrm>
          <a:prstGeom prst="rect">
            <a:avLst/>
          </a:prstGeom>
          <a:noFill/>
        </p:spPr>
      </p:pic>
      <p:sp>
        <p:nvSpPr>
          <p:cNvPr id="3" name="Rectangle 2"/>
          <p:cNvSpPr/>
          <p:nvPr/>
        </p:nvSpPr>
        <p:spPr>
          <a:xfrm>
            <a:off x="827584" y="0"/>
            <a:ext cx="8316416" cy="507831"/>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p:cNvPicPr>
            <a:picLocks noChangeAspect="1" noChangeArrowheads="1"/>
          </p:cNvPicPr>
          <p:nvPr/>
        </p:nvPicPr>
        <p:blipFill>
          <a:blip r:embed="rId3" cstate="print"/>
          <a:srcRect/>
          <a:stretch>
            <a:fillRect/>
          </a:stretch>
        </p:blipFill>
        <p:spPr bwMode="auto">
          <a:xfrm rot="16200000">
            <a:off x="-867949" y="1416627"/>
            <a:ext cx="6309321" cy="45734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644008" y="548680"/>
            <a:ext cx="2909778" cy="6309320"/>
          </a:xfrm>
          <a:prstGeom prst="rect">
            <a:avLst/>
          </a:prstGeom>
          <a:noFill/>
          <a:ln w="9525">
            <a:noFill/>
            <a:miter lim="800000"/>
            <a:headEnd/>
            <a:tailEnd/>
          </a:ln>
        </p:spPr>
      </p:pic>
      <p:sp>
        <p:nvSpPr>
          <p:cNvPr id="6" name="TextBox 5"/>
          <p:cNvSpPr txBox="1"/>
          <p:nvPr/>
        </p:nvSpPr>
        <p:spPr>
          <a:xfrm>
            <a:off x="7596336" y="566163"/>
            <a:ext cx="1547665" cy="2585323"/>
          </a:xfrm>
          <a:prstGeom prst="rect">
            <a:avLst/>
          </a:prstGeom>
          <a:solidFill>
            <a:srgbClr val="FFFF00"/>
          </a:solidFill>
          <a:ln w="28575">
            <a:solidFill>
              <a:schemeClr val="tx1"/>
            </a:solidFill>
          </a:ln>
        </p:spPr>
        <p:txBody>
          <a:bodyPr wrap="square" rtlCol="0">
            <a:spAutoFit/>
          </a:bodyPr>
          <a:lstStyle/>
          <a:p>
            <a:pPr algn="ctr"/>
            <a:r>
              <a:rPr lang="en-GB" dirty="0" err="1" smtClean="0"/>
              <a:t>Nia</a:t>
            </a:r>
            <a:r>
              <a:rPr lang="en-GB" dirty="0" smtClean="0"/>
              <a:t> has been practising her calculations and then working on her understanding of kg/g and km/m.</a:t>
            </a:r>
            <a:endParaRPr lang="en-GB" dirty="0"/>
          </a:p>
        </p:txBody>
      </p:sp>
    </p:spTree>
  </p:cSld>
  <p:clrMapOvr>
    <a:masterClrMapping/>
  </p:clrMapOvr>
  <p:transition advClick="0" advTm="6068">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797147" cy="476672"/>
          </a:xfrm>
          <a:prstGeom prst="rect">
            <a:avLst/>
          </a:prstGeom>
          <a:noFill/>
        </p:spPr>
      </p:pic>
      <p:sp>
        <p:nvSpPr>
          <p:cNvPr id="3" name="Rectangle 2"/>
          <p:cNvSpPr/>
          <p:nvPr/>
        </p:nvSpPr>
        <p:spPr>
          <a:xfrm>
            <a:off x="827584" y="0"/>
            <a:ext cx="8316416" cy="507831"/>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098" name="Picture 2"/>
          <p:cNvPicPr>
            <a:picLocks noChangeAspect="1" noChangeArrowheads="1"/>
          </p:cNvPicPr>
          <p:nvPr/>
        </p:nvPicPr>
        <p:blipFill>
          <a:blip r:embed="rId3" cstate="print"/>
          <a:srcRect/>
          <a:stretch>
            <a:fillRect/>
          </a:stretch>
        </p:blipFill>
        <p:spPr bwMode="auto">
          <a:xfrm>
            <a:off x="0" y="548680"/>
            <a:ext cx="4202153" cy="6309320"/>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4283968" y="548680"/>
            <a:ext cx="4860032" cy="5207177"/>
          </a:xfrm>
          <a:prstGeom prst="rect">
            <a:avLst/>
          </a:prstGeom>
          <a:noFill/>
          <a:ln w="9525">
            <a:noFill/>
            <a:miter lim="800000"/>
            <a:headEnd/>
            <a:tailEnd/>
          </a:ln>
        </p:spPr>
      </p:pic>
      <p:sp>
        <p:nvSpPr>
          <p:cNvPr id="6" name="TextBox 5"/>
          <p:cNvSpPr txBox="1"/>
          <p:nvPr/>
        </p:nvSpPr>
        <p:spPr>
          <a:xfrm>
            <a:off x="4283968" y="5755857"/>
            <a:ext cx="4860033" cy="646331"/>
          </a:xfrm>
          <a:prstGeom prst="rect">
            <a:avLst/>
          </a:prstGeom>
          <a:solidFill>
            <a:srgbClr val="FFFF00"/>
          </a:solidFill>
          <a:ln w="28575">
            <a:solidFill>
              <a:schemeClr val="tx1"/>
            </a:solidFill>
          </a:ln>
        </p:spPr>
        <p:txBody>
          <a:bodyPr wrap="square" rtlCol="0">
            <a:spAutoFit/>
          </a:bodyPr>
          <a:lstStyle/>
          <a:p>
            <a:pPr algn="ctr"/>
            <a:r>
              <a:rPr lang="en-GB" dirty="0" smtClean="0"/>
              <a:t>Zoe has been practising her calculations and then working on her understanding of kg/g and km/m.</a:t>
            </a:r>
            <a:endParaRPr lang="en-GB" dirty="0"/>
          </a:p>
        </p:txBody>
      </p:sp>
    </p:spTree>
  </p:cSld>
  <p:clrMapOvr>
    <a:masterClrMapping/>
  </p:clrMapOvr>
  <p:transition advClick="0" advTm="6068">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1619672" y="0"/>
            <a:ext cx="5832648"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and at school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4578"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4580" name="Picture 4" descr="16 Ways to Learn English At Home (+ 1-Week Study Plan) - One ..."/>
          <p:cNvPicPr>
            <a:picLocks noChangeAspect="1" noChangeArrowheads="1"/>
          </p:cNvPicPr>
          <p:nvPr/>
        </p:nvPicPr>
        <p:blipFill>
          <a:blip r:embed="rId2" cstate="print"/>
          <a:srcRect/>
          <a:stretch>
            <a:fillRect/>
          </a:stretch>
        </p:blipFill>
        <p:spPr bwMode="auto">
          <a:xfrm>
            <a:off x="0" y="0"/>
            <a:ext cx="1619671" cy="908720"/>
          </a:xfrm>
          <a:prstGeom prst="rect">
            <a:avLst/>
          </a:prstGeom>
          <a:noFill/>
          <a:ln w="6350">
            <a:solidFill>
              <a:schemeClr val="tx1"/>
            </a:solidFill>
          </a:ln>
        </p:spPr>
      </p:pic>
      <p:pic>
        <p:nvPicPr>
          <p:cNvPr id="7" name="Picture 2" descr="Athens vs Sparta (Peloponnesian War explained in 6 minutes) - YouTube"/>
          <p:cNvPicPr>
            <a:picLocks noChangeAspect="1" noChangeArrowheads="1"/>
          </p:cNvPicPr>
          <p:nvPr/>
        </p:nvPicPr>
        <p:blipFill>
          <a:blip r:embed="rId3" cstate="print"/>
          <a:srcRect/>
          <a:stretch>
            <a:fillRect/>
          </a:stretch>
        </p:blipFill>
        <p:spPr bwMode="auto">
          <a:xfrm>
            <a:off x="7452320" y="0"/>
            <a:ext cx="1691680" cy="951570"/>
          </a:xfrm>
          <a:prstGeom prst="rect">
            <a:avLst/>
          </a:prstGeom>
          <a:noFill/>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41" y="951570"/>
            <a:ext cx="2920157" cy="23334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87824" y="973598"/>
            <a:ext cx="3078837" cy="23113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182575" y="974521"/>
            <a:ext cx="3077609" cy="23104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TextBox 10"/>
          <p:cNvSpPr txBox="1"/>
          <p:nvPr/>
        </p:nvSpPr>
        <p:spPr>
          <a:xfrm>
            <a:off x="0" y="3327292"/>
            <a:ext cx="9144000" cy="2677656"/>
          </a:xfrm>
          <a:prstGeom prst="rect">
            <a:avLst/>
          </a:prstGeom>
          <a:solidFill>
            <a:srgbClr val="FFFF00"/>
          </a:solidFill>
          <a:ln w="28575">
            <a:solidFill>
              <a:schemeClr val="tx1"/>
            </a:solidFill>
          </a:ln>
        </p:spPr>
        <p:txBody>
          <a:bodyPr wrap="square" rtlCol="0">
            <a:spAutoFit/>
          </a:bodyPr>
          <a:lstStyle/>
          <a:p>
            <a:pPr algn="ctr"/>
            <a:r>
              <a:rPr lang="en-GB" sz="4200" dirty="0" smtClean="0"/>
              <a:t>Amy has been gathering her researching for what life was like for the young Athenian children at school and growing up in Ancient Greece.</a:t>
            </a:r>
            <a:endParaRPr lang="en-GB" sz="4200" dirty="0"/>
          </a:p>
        </p:txBody>
      </p:sp>
    </p:spTree>
  </p:cSld>
  <p:clrMapOvr>
    <a:masterClrMapping/>
  </p:clrMapOvr>
  <p:transition advClick="0" advTm="6255">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515114"/>
            <a:ext cx="3702077" cy="49361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descr="Maths at Home (KS1) - Goose Green Primary School"/>
          <p:cNvPicPr>
            <a:picLocks noChangeAspect="1" noChangeArrowheads="1"/>
          </p:cNvPicPr>
          <p:nvPr/>
        </p:nvPicPr>
        <p:blipFill>
          <a:blip r:embed="rId3" cstate="print"/>
          <a:srcRect/>
          <a:stretch>
            <a:fillRect/>
          </a:stretch>
        </p:blipFill>
        <p:spPr bwMode="auto">
          <a:xfrm>
            <a:off x="0" y="0"/>
            <a:ext cx="797147" cy="476672"/>
          </a:xfrm>
          <a:prstGeom prst="rect">
            <a:avLst/>
          </a:prstGeom>
          <a:noFill/>
        </p:spPr>
      </p:pic>
      <p:sp>
        <p:nvSpPr>
          <p:cNvPr id="4" name="Rectangle 3"/>
          <p:cNvSpPr/>
          <p:nvPr/>
        </p:nvSpPr>
        <p:spPr>
          <a:xfrm>
            <a:off x="827584" y="0"/>
            <a:ext cx="8316416" cy="507831"/>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TextBox 4"/>
          <p:cNvSpPr txBox="1"/>
          <p:nvPr/>
        </p:nvSpPr>
        <p:spPr>
          <a:xfrm>
            <a:off x="-1" y="5451217"/>
            <a:ext cx="7596337" cy="1384995"/>
          </a:xfrm>
          <a:prstGeom prst="rect">
            <a:avLst/>
          </a:prstGeom>
          <a:solidFill>
            <a:srgbClr val="FFFF00"/>
          </a:solidFill>
          <a:ln w="28575">
            <a:solidFill>
              <a:schemeClr val="tx1"/>
            </a:solidFill>
          </a:ln>
        </p:spPr>
        <p:txBody>
          <a:bodyPr wrap="square" rtlCol="0">
            <a:spAutoFit/>
          </a:bodyPr>
          <a:lstStyle/>
          <a:p>
            <a:pPr algn="ctr"/>
            <a:r>
              <a:rPr lang="en-GB" sz="2800" dirty="0" smtClean="0"/>
              <a:t>Henry has been thinking about the meaning of the co-ordinates and whether the x-axis or y-axis changes after reflection.</a:t>
            </a:r>
            <a:endParaRPr lang="en-GB" sz="2800" dirty="0"/>
          </a:p>
        </p:txBody>
      </p:sp>
      <p:pic>
        <p:nvPicPr>
          <p:cNvPr id="3481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23928" y="520585"/>
            <a:ext cx="3672408" cy="48965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10289387"/>
      </p:ext>
    </p:extLst>
  </p:cSld>
  <p:clrMapOvr>
    <a:masterClrMapping/>
  </p:clrMapOvr>
  <p:transition advClick="0" advTm="8000">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ths at Home (KS1) - Goose Green Primary School"/>
          <p:cNvPicPr>
            <a:picLocks noChangeAspect="1" noChangeArrowheads="1"/>
          </p:cNvPicPr>
          <p:nvPr/>
        </p:nvPicPr>
        <p:blipFill>
          <a:blip r:embed="rId2" cstate="print"/>
          <a:srcRect/>
          <a:stretch>
            <a:fillRect/>
          </a:stretch>
        </p:blipFill>
        <p:spPr bwMode="auto">
          <a:xfrm>
            <a:off x="0" y="0"/>
            <a:ext cx="797147" cy="476672"/>
          </a:xfrm>
          <a:prstGeom prst="rect">
            <a:avLst/>
          </a:prstGeom>
          <a:noFill/>
        </p:spPr>
      </p:pic>
      <p:sp>
        <p:nvSpPr>
          <p:cNvPr id="4" name="Rectangle 3"/>
          <p:cNvSpPr/>
          <p:nvPr/>
        </p:nvSpPr>
        <p:spPr>
          <a:xfrm>
            <a:off x="827584" y="0"/>
            <a:ext cx="8316416" cy="507831"/>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098" name="Picture 2"/>
          <p:cNvPicPr>
            <a:picLocks noChangeAspect="1" noChangeArrowheads="1"/>
          </p:cNvPicPr>
          <p:nvPr/>
        </p:nvPicPr>
        <p:blipFill>
          <a:blip r:embed="rId3" cstate="print"/>
          <a:srcRect/>
          <a:stretch>
            <a:fillRect/>
          </a:stretch>
        </p:blipFill>
        <p:spPr bwMode="auto">
          <a:xfrm>
            <a:off x="0" y="548680"/>
            <a:ext cx="3059568" cy="3960440"/>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3131840" y="548681"/>
            <a:ext cx="3212154" cy="3960440"/>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6444208" y="548680"/>
            <a:ext cx="2706341" cy="2304256"/>
          </a:xfrm>
          <a:prstGeom prst="rect">
            <a:avLst/>
          </a:prstGeom>
          <a:noFill/>
          <a:ln w="9525">
            <a:noFill/>
            <a:miter lim="800000"/>
            <a:headEnd/>
            <a:tailEnd/>
          </a:ln>
        </p:spPr>
      </p:pic>
      <p:sp>
        <p:nvSpPr>
          <p:cNvPr id="7" name="TextBox 6"/>
          <p:cNvSpPr txBox="1"/>
          <p:nvPr/>
        </p:nvSpPr>
        <p:spPr>
          <a:xfrm>
            <a:off x="-1" y="4581128"/>
            <a:ext cx="9144001" cy="1846659"/>
          </a:xfrm>
          <a:prstGeom prst="rect">
            <a:avLst/>
          </a:prstGeom>
          <a:solidFill>
            <a:srgbClr val="FFFF00"/>
          </a:solidFill>
          <a:ln w="28575">
            <a:solidFill>
              <a:schemeClr val="tx1"/>
            </a:solidFill>
          </a:ln>
        </p:spPr>
        <p:txBody>
          <a:bodyPr wrap="square" rtlCol="0">
            <a:spAutoFit/>
          </a:bodyPr>
          <a:lstStyle/>
          <a:p>
            <a:pPr algn="ctr"/>
            <a:r>
              <a:rPr lang="en-GB" sz="3800" dirty="0" smtClean="0"/>
              <a:t>Harvey </a:t>
            </a:r>
            <a:r>
              <a:rPr lang="en-GB" sz="3800" dirty="0" smtClean="0"/>
              <a:t>has been thinking about the meaning of the co-ordinates and whether the x-axis or y-axis changes after reflection.</a:t>
            </a:r>
            <a:endParaRPr lang="en-GB" sz="3800" dirty="0"/>
          </a:p>
        </p:txBody>
      </p:sp>
    </p:spTree>
    <p:extLst>
      <p:ext uri="{BB962C8B-B14F-4D97-AF65-F5344CB8AC3E}">
        <p14:creationId xmlns:p14="http://schemas.microsoft.com/office/powerpoint/2010/main" xmlns="" val="847978541"/>
      </p:ext>
    </p:extLst>
  </p:cSld>
  <p:clrMapOvr>
    <a:masterClrMapping/>
  </p:clrMapOvr>
  <p:transition advClick="0" advTm="8000">
    <p:wipe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ths at Home (KS1) - Goose Green Primary School"/>
          <p:cNvPicPr>
            <a:picLocks noChangeAspect="1" noChangeArrowheads="1"/>
          </p:cNvPicPr>
          <p:nvPr/>
        </p:nvPicPr>
        <p:blipFill>
          <a:blip r:embed="rId2" cstate="print"/>
          <a:srcRect/>
          <a:stretch>
            <a:fillRect/>
          </a:stretch>
        </p:blipFill>
        <p:spPr bwMode="auto">
          <a:xfrm>
            <a:off x="0" y="0"/>
            <a:ext cx="797147" cy="476672"/>
          </a:xfrm>
          <a:prstGeom prst="rect">
            <a:avLst/>
          </a:prstGeom>
          <a:noFill/>
        </p:spPr>
      </p:pic>
      <p:sp>
        <p:nvSpPr>
          <p:cNvPr id="4" name="Rectangle 3"/>
          <p:cNvSpPr/>
          <p:nvPr/>
        </p:nvSpPr>
        <p:spPr>
          <a:xfrm>
            <a:off x="827584" y="0"/>
            <a:ext cx="8316416" cy="507831"/>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146" name="Picture 2"/>
          <p:cNvPicPr>
            <a:picLocks noChangeAspect="1" noChangeArrowheads="1"/>
          </p:cNvPicPr>
          <p:nvPr/>
        </p:nvPicPr>
        <p:blipFill>
          <a:blip r:embed="rId3" cstate="print"/>
          <a:srcRect/>
          <a:stretch>
            <a:fillRect/>
          </a:stretch>
        </p:blipFill>
        <p:spPr bwMode="auto">
          <a:xfrm>
            <a:off x="0" y="5286375"/>
            <a:ext cx="3248025" cy="1571625"/>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0" y="548680"/>
            <a:ext cx="3276600" cy="4695825"/>
          </a:xfrm>
          <a:prstGeom prst="rect">
            <a:avLst/>
          </a:prstGeom>
          <a:noFill/>
          <a:ln w="9525">
            <a:noFill/>
            <a:miter lim="800000"/>
            <a:headEnd/>
            <a:tailEnd/>
          </a:ln>
        </p:spPr>
      </p:pic>
      <p:pic>
        <p:nvPicPr>
          <p:cNvPr id="6148" name="Picture 4"/>
          <p:cNvPicPr>
            <a:picLocks noChangeAspect="1" noChangeArrowheads="1"/>
          </p:cNvPicPr>
          <p:nvPr/>
        </p:nvPicPr>
        <p:blipFill>
          <a:blip r:embed="rId5" cstate="print"/>
          <a:srcRect/>
          <a:stretch>
            <a:fillRect/>
          </a:stretch>
        </p:blipFill>
        <p:spPr bwMode="auto">
          <a:xfrm>
            <a:off x="3347864" y="548680"/>
            <a:ext cx="4139988" cy="4680520"/>
          </a:xfrm>
          <a:prstGeom prst="rect">
            <a:avLst/>
          </a:prstGeom>
          <a:noFill/>
          <a:ln w="9525">
            <a:noFill/>
            <a:miter lim="800000"/>
            <a:headEnd/>
            <a:tailEnd/>
          </a:ln>
        </p:spPr>
      </p:pic>
      <p:sp>
        <p:nvSpPr>
          <p:cNvPr id="7" name="TextBox 6"/>
          <p:cNvSpPr txBox="1"/>
          <p:nvPr/>
        </p:nvSpPr>
        <p:spPr>
          <a:xfrm>
            <a:off x="3347864" y="5196007"/>
            <a:ext cx="5796136" cy="1661993"/>
          </a:xfrm>
          <a:prstGeom prst="rect">
            <a:avLst/>
          </a:prstGeom>
          <a:solidFill>
            <a:srgbClr val="FFFF00"/>
          </a:solidFill>
          <a:ln w="28575">
            <a:solidFill>
              <a:schemeClr val="tx1"/>
            </a:solidFill>
          </a:ln>
        </p:spPr>
        <p:txBody>
          <a:bodyPr wrap="square" rtlCol="0">
            <a:spAutoFit/>
          </a:bodyPr>
          <a:lstStyle/>
          <a:p>
            <a:pPr algn="ctr"/>
            <a:r>
              <a:rPr lang="en-GB" sz="3400" dirty="0" smtClean="0"/>
              <a:t>Zoe has continued to develop her understanding of kg/g and km/m.</a:t>
            </a:r>
            <a:endParaRPr lang="en-GB" sz="3400" dirty="0"/>
          </a:p>
        </p:txBody>
      </p:sp>
    </p:spTree>
    <p:extLst>
      <p:ext uri="{BB962C8B-B14F-4D97-AF65-F5344CB8AC3E}">
        <p14:creationId xmlns:p14="http://schemas.microsoft.com/office/powerpoint/2010/main" xmlns="" val="847978541"/>
      </p:ext>
    </p:extLst>
  </p:cSld>
  <p:clrMapOvr>
    <a:masterClrMapping/>
  </p:clrMapOvr>
  <p:transition advClick="0" advTm="8000">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ths at Home (KS1) - Goose Green Primary School"/>
          <p:cNvPicPr>
            <a:picLocks noChangeAspect="1" noChangeArrowheads="1"/>
          </p:cNvPicPr>
          <p:nvPr/>
        </p:nvPicPr>
        <p:blipFill>
          <a:blip r:embed="rId2" cstate="print"/>
          <a:srcRect/>
          <a:stretch>
            <a:fillRect/>
          </a:stretch>
        </p:blipFill>
        <p:spPr bwMode="auto">
          <a:xfrm>
            <a:off x="0" y="0"/>
            <a:ext cx="797147" cy="476672"/>
          </a:xfrm>
          <a:prstGeom prst="rect">
            <a:avLst/>
          </a:prstGeom>
          <a:noFill/>
        </p:spPr>
      </p:pic>
      <p:sp>
        <p:nvSpPr>
          <p:cNvPr id="4" name="Rectangle 3"/>
          <p:cNvSpPr/>
          <p:nvPr/>
        </p:nvSpPr>
        <p:spPr>
          <a:xfrm>
            <a:off x="827584" y="0"/>
            <a:ext cx="8316416" cy="507831"/>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9218" name="Picture 2"/>
          <p:cNvPicPr>
            <a:picLocks noChangeAspect="1" noChangeArrowheads="1"/>
          </p:cNvPicPr>
          <p:nvPr/>
        </p:nvPicPr>
        <p:blipFill>
          <a:blip r:embed="rId3" cstate="print"/>
          <a:srcRect/>
          <a:stretch>
            <a:fillRect/>
          </a:stretch>
        </p:blipFill>
        <p:spPr bwMode="auto">
          <a:xfrm>
            <a:off x="-1" y="548680"/>
            <a:ext cx="4855219" cy="6309320"/>
          </a:xfrm>
          <a:prstGeom prst="rect">
            <a:avLst/>
          </a:prstGeom>
          <a:noFill/>
          <a:ln w="9525">
            <a:noFill/>
            <a:miter lim="800000"/>
            <a:headEnd/>
            <a:tailEnd/>
          </a:ln>
        </p:spPr>
      </p:pic>
      <p:sp>
        <p:nvSpPr>
          <p:cNvPr id="5" name="TextBox 4"/>
          <p:cNvSpPr txBox="1"/>
          <p:nvPr/>
        </p:nvSpPr>
        <p:spPr>
          <a:xfrm>
            <a:off x="4860032" y="548680"/>
            <a:ext cx="4283968" cy="4524315"/>
          </a:xfrm>
          <a:prstGeom prst="rect">
            <a:avLst/>
          </a:prstGeom>
          <a:solidFill>
            <a:srgbClr val="FFFF00"/>
          </a:solidFill>
          <a:ln w="28575">
            <a:solidFill>
              <a:schemeClr val="tx1"/>
            </a:solidFill>
          </a:ln>
        </p:spPr>
        <p:txBody>
          <a:bodyPr wrap="square" rtlCol="0">
            <a:spAutoFit/>
          </a:bodyPr>
          <a:lstStyle/>
          <a:p>
            <a:pPr algn="ctr"/>
            <a:r>
              <a:rPr lang="en-GB" sz="4800" dirty="0" smtClean="0"/>
              <a:t>Amy</a:t>
            </a:r>
            <a:r>
              <a:rPr lang="en-GB" sz="4800" dirty="0" smtClean="0"/>
              <a:t> has continued to develop her understanding of kg/g and km/m.</a:t>
            </a:r>
            <a:endParaRPr lang="en-GB" sz="4800" dirty="0"/>
          </a:p>
        </p:txBody>
      </p:sp>
    </p:spTree>
    <p:extLst>
      <p:ext uri="{BB962C8B-B14F-4D97-AF65-F5344CB8AC3E}">
        <p14:creationId xmlns:p14="http://schemas.microsoft.com/office/powerpoint/2010/main" xmlns="" val="847978541"/>
      </p:ext>
    </p:extLst>
  </p:cSld>
  <p:clrMapOvr>
    <a:masterClrMapping/>
  </p:clrMapOvr>
  <p:transition advClick="0" advTm="8000">
    <p:wipe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ths at Home (KS1) - Goose Green Primary School"/>
          <p:cNvPicPr>
            <a:picLocks noChangeAspect="1" noChangeArrowheads="1"/>
          </p:cNvPicPr>
          <p:nvPr/>
        </p:nvPicPr>
        <p:blipFill>
          <a:blip r:embed="rId2" cstate="print"/>
          <a:srcRect/>
          <a:stretch>
            <a:fillRect/>
          </a:stretch>
        </p:blipFill>
        <p:spPr bwMode="auto">
          <a:xfrm>
            <a:off x="0" y="0"/>
            <a:ext cx="797147" cy="476672"/>
          </a:xfrm>
          <a:prstGeom prst="rect">
            <a:avLst/>
          </a:prstGeom>
          <a:noFill/>
        </p:spPr>
      </p:pic>
      <p:sp>
        <p:nvSpPr>
          <p:cNvPr id="4" name="Rectangle 3"/>
          <p:cNvSpPr/>
          <p:nvPr/>
        </p:nvSpPr>
        <p:spPr>
          <a:xfrm>
            <a:off x="827584" y="0"/>
            <a:ext cx="8316416" cy="507831"/>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42" name="Picture 2"/>
          <p:cNvPicPr>
            <a:picLocks noChangeAspect="1" noChangeArrowheads="1"/>
          </p:cNvPicPr>
          <p:nvPr/>
        </p:nvPicPr>
        <p:blipFill>
          <a:blip r:embed="rId3" cstate="print"/>
          <a:srcRect/>
          <a:stretch>
            <a:fillRect/>
          </a:stretch>
        </p:blipFill>
        <p:spPr bwMode="auto">
          <a:xfrm>
            <a:off x="0" y="548680"/>
            <a:ext cx="4397773" cy="3024336"/>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a:off x="4499992" y="548680"/>
            <a:ext cx="1368152" cy="3005257"/>
          </a:xfrm>
          <a:prstGeom prst="rect">
            <a:avLst/>
          </a:prstGeom>
          <a:noFill/>
          <a:ln w="9525">
            <a:noFill/>
            <a:miter lim="800000"/>
            <a:headEnd/>
            <a:tailEnd/>
          </a:ln>
        </p:spPr>
      </p:pic>
      <p:pic>
        <p:nvPicPr>
          <p:cNvPr id="10244" name="Picture 4"/>
          <p:cNvPicPr>
            <a:picLocks noChangeAspect="1" noChangeArrowheads="1"/>
          </p:cNvPicPr>
          <p:nvPr/>
        </p:nvPicPr>
        <p:blipFill>
          <a:blip r:embed="rId5" cstate="print"/>
          <a:srcRect/>
          <a:stretch>
            <a:fillRect/>
          </a:stretch>
        </p:blipFill>
        <p:spPr bwMode="auto">
          <a:xfrm>
            <a:off x="5940152" y="3818592"/>
            <a:ext cx="2376264" cy="3039408"/>
          </a:xfrm>
          <a:prstGeom prst="rect">
            <a:avLst/>
          </a:prstGeom>
          <a:noFill/>
          <a:ln w="9525">
            <a:noFill/>
            <a:miter lim="800000"/>
            <a:headEnd/>
            <a:tailEnd/>
          </a:ln>
        </p:spPr>
      </p:pic>
      <p:sp>
        <p:nvSpPr>
          <p:cNvPr id="7" name="TextBox 6"/>
          <p:cNvSpPr txBox="1"/>
          <p:nvPr/>
        </p:nvSpPr>
        <p:spPr>
          <a:xfrm>
            <a:off x="0" y="3645024"/>
            <a:ext cx="5868144" cy="2862322"/>
          </a:xfrm>
          <a:prstGeom prst="rect">
            <a:avLst/>
          </a:prstGeom>
          <a:solidFill>
            <a:srgbClr val="FFFF00"/>
          </a:solidFill>
          <a:ln w="28575">
            <a:solidFill>
              <a:schemeClr val="tx1"/>
            </a:solidFill>
          </a:ln>
        </p:spPr>
        <p:txBody>
          <a:bodyPr wrap="square" rtlCol="0">
            <a:spAutoFit/>
          </a:bodyPr>
          <a:lstStyle/>
          <a:p>
            <a:pPr algn="ctr"/>
            <a:r>
              <a:rPr lang="en-GB" sz="3600" dirty="0" err="1" smtClean="0"/>
              <a:t>Nia</a:t>
            </a:r>
            <a:r>
              <a:rPr lang="en-GB" sz="3600" dirty="0" smtClean="0"/>
              <a:t> has continued to develop her understanding of kg/g and km/m, as well as practising and showing excellent progress in her calculations.</a:t>
            </a:r>
            <a:endParaRPr lang="en-GB" sz="3600" dirty="0"/>
          </a:p>
        </p:txBody>
      </p:sp>
      <p:pic>
        <p:nvPicPr>
          <p:cNvPr id="10245" name="Picture 5"/>
          <p:cNvPicPr>
            <a:picLocks noChangeAspect="1" noChangeArrowheads="1"/>
          </p:cNvPicPr>
          <p:nvPr/>
        </p:nvPicPr>
        <p:blipFill>
          <a:blip r:embed="rId6" cstate="print"/>
          <a:srcRect/>
          <a:stretch>
            <a:fillRect/>
          </a:stretch>
        </p:blipFill>
        <p:spPr bwMode="auto">
          <a:xfrm>
            <a:off x="5940152" y="2564904"/>
            <a:ext cx="2590800" cy="1152525"/>
          </a:xfrm>
          <a:prstGeom prst="rect">
            <a:avLst/>
          </a:prstGeom>
          <a:noFill/>
          <a:ln w="9525">
            <a:noFill/>
            <a:miter lim="800000"/>
            <a:headEnd/>
            <a:tailEnd/>
          </a:ln>
        </p:spPr>
      </p:pic>
      <p:pic>
        <p:nvPicPr>
          <p:cNvPr id="10246" name="Picture 6"/>
          <p:cNvPicPr>
            <a:picLocks noChangeAspect="1" noChangeArrowheads="1"/>
          </p:cNvPicPr>
          <p:nvPr/>
        </p:nvPicPr>
        <p:blipFill>
          <a:blip r:embed="rId7" cstate="print"/>
          <a:srcRect/>
          <a:stretch>
            <a:fillRect/>
          </a:stretch>
        </p:blipFill>
        <p:spPr bwMode="auto">
          <a:xfrm>
            <a:off x="5940152" y="548680"/>
            <a:ext cx="2590800" cy="1924050"/>
          </a:xfrm>
          <a:prstGeom prst="rect">
            <a:avLst/>
          </a:prstGeom>
          <a:noFill/>
          <a:ln w="9525">
            <a:noFill/>
            <a:miter lim="800000"/>
            <a:headEnd/>
            <a:tailEnd/>
          </a:ln>
        </p:spPr>
      </p:pic>
    </p:spTree>
    <p:extLst>
      <p:ext uri="{BB962C8B-B14F-4D97-AF65-F5344CB8AC3E}">
        <p14:creationId xmlns:p14="http://schemas.microsoft.com/office/powerpoint/2010/main" xmlns="" val="847978541"/>
      </p:ext>
    </p:extLst>
  </p:cSld>
  <p:clrMapOvr>
    <a:masterClrMapping/>
  </p:clrMapOvr>
  <p:transition advClick="0" advTm="8000">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ths at Home (KS1) - Goose Green Primary School"/>
          <p:cNvPicPr>
            <a:picLocks noChangeAspect="1" noChangeArrowheads="1"/>
          </p:cNvPicPr>
          <p:nvPr/>
        </p:nvPicPr>
        <p:blipFill>
          <a:blip r:embed="rId2" cstate="print"/>
          <a:srcRect/>
          <a:stretch>
            <a:fillRect/>
          </a:stretch>
        </p:blipFill>
        <p:spPr bwMode="auto">
          <a:xfrm>
            <a:off x="0" y="0"/>
            <a:ext cx="797147" cy="476672"/>
          </a:xfrm>
          <a:prstGeom prst="rect">
            <a:avLst/>
          </a:prstGeom>
          <a:noFill/>
        </p:spPr>
      </p:pic>
      <p:sp>
        <p:nvSpPr>
          <p:cNvPr id="4" name="Rectangle 3"/>
          <p:cNvSpPr/>
          <p:nvPr/>
        </p:nvSpPr>
        <p:spPr>
          <a:xfrm>
            <a:off x="827584" y="0"/>
            <a:ext cx="8316416" cy="507831"/>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2290" name="Picture 2"/>
          <p:cNvPicPr>
            <a:picLocks noChangeAspect="1" noChangeArrowheads="1"/>
          </p:cNvPicPr>
          <p:nvPr/>
        </p:nvPicPr>
        <p:blipFill>
          <a:blip r:embed="rId3" cstate="print"/>
          <a:srcRect/>
          <a:stretch>
            <a:fillRect/>
          </a:stretch>
        </p:blipFill>
        <p:spPr bwMode="auto">
          <a:xfrm>
            <a:off x="0" y="548680"/>
            <a:ext cx="3779912" cy="1656184"/>
          </a:xfrm>
          <a:prstGeom prst="rect">
            <a:avLst/>
          </a:prstGeom>
          <a:noFill/>
          <a:ln w="9525">
            <a:noFill/>
            <a:miter lim="800000"/>
            <a:headEnd/>
            <a:tailEnd/>
          </a:ln>
        </p:spPr>
      </p:pic>
      <p:pic>
        <p:nvPicPr>
          <p:cNvPr id="12291" name="Picture 3"/>
          <p:cNvPicPr>
            <a:picLocks noChangeAspect="1" noChangeArrowheads="1"/>
          </p:cNvPicPr>
          <p:nvPr/>
        </p:nvPicPr>
        <p:blipFill>
          <a:blip r:embed="rId4" cstate="print"/>
          <a:srcRect/>
          <a:stretch>
            <a:fillRect/>
          </a:stretch>
        </p:blipFill>
        <p:spPr bwMode="auto">
          <a:xfrm>
            <a:off x="0" y="2255136"/>
            <a:ext cx="2987824" cy="4602864"/>
          </a:xfrm>
          <a:prstGeom prst="rect">
            <a:avLst/>
          </a:prstGeom>
          <a:noFill/>
          <a:ln w="9525">
            <a:noFill/>
            <a:miter lim="800000"/>
            <a:headEnd/>
            <a:tailEnd/>
          </a:ln>
        </p:spPr>
      </p:pic>
      <p:pic>
        <p:nvPicPr>
          <p:cNvPr id="12292" name="Picture 4"/>
          <p:cNvPicPr>
            <a:picLocks noChangeAspect="1" noChangeArrowheads="1"/>
          </p:cNvPicPr>
          <p:nvPr/>
        </p:nvPicPr>
        <p:blipFill>
          <a:blip r:embed="rId5" cstate="print"/>
          <a:srcRect/>
          <a:stretch>
            <a:fillRect/>
          </a:stretch>
        </p:blipFill>
        <p:spPr bwMode="auto">
          <a:xfrm>
            <a:off x="3059833" y="2276872"/>
            <a:ext cx="3442220" cy="4581128"/>
          </a:xfrm>
          <a:prstGeom prst="rect">
            <a:avLst/>
          </a:prstGeom>
          <a:noFill/>
          <a:ln w="9525">
            <a:noFill/>
            <a:miter lim="800000"/>
            <a:headEnd/>
            <a:tailEnd/>
          </a:ln>
        </p:spPr>
      </p:pic>
      <p:pic>
        <p:nvPicPr>
          <p:cNvPr id="12293" name="Picture 5"/>
          <p:cNvPicPr>
            <a:picLocks noChangeAspect="1" noChangeArrowheads="1"/>
          </p:cNvPicPr>
          <p:nvPr/>
        </p:nvPicPr>
        <p:blipFill>
          <a:blip r:embed="rId6" cstate="print"/>
          <a:srcRect/>
          <a:stretch>
            <a:fillRect/>
          </a:stretch>
        </p:blipFill>
        <p:spPr bwMode="auto">
          <a:xfrm>
            <a:off x="3851920" y="548680"/>
            <a:ext cx="5292080" cy="1656184"/>
          </a:xfrm>
          <a:prstGeom prst="rect">
            <a:avLst/>
          </a:prstGeom>
          <a:noFill/>
          <a:ln w="9525">
            <a:noFill/>
            <a:miter lim="800000"/>
            <a:headEnd/>
            <a:tailEnd/>
          </a:ln>
        </p:spPr>
      </p:pic>
      <p:pic>
        <p:nvPicPr>
          <p:cNvPr id="12294" name="Picture 6"/>
          <p:cNvPicPr>
            <a:picLocks noChangeAspect="1" noChangeArrowheads="1"/>
          </p:cNvPicPr>
          <p:nvPr/>
        </p:nvPicPr>
        <p:blipFill>
          <a:blip r:embed="rId7" cstate="print"/>
          <a:srcRect/>
          <a:stretch>
            <a:fillRect/>
          </a:stretch>
        </p:blipFill>
        <p:spPr bwMode="auto">
          <a:xfrm>
            <a:off x="6588225" y="2276872"/>
            <a:ext cx="2555776" cy="3359076"/>
          </a:xfrm>
          <a:prstGeom prst="rect">
            <a:avLst/>
          </a:prstGeom>
          <a:noFill/>
          <a:ln w="9525">
            <a:noFill/>
            <a:miter lim="800000"/>
            <a:headEnd/>
            <a:tailEnd/>
          </a:ln>
        </p:spPr>
      </p:pic>
      <p:sp>
        <p:nvSpPr>
          <p:cNvPr id="9" name="TextBox 8"/>
          <p:cNvSpPr txBox="1"/>
          <p:nvPr/>
        </p:nvSpPr>
        <p:spPr>
          <a:xfrm>
            <a:off x="6588224" y="5534561"/>
            <a:ext cx="2555776" cy="1323439"/>
          </a:xfrm>
          <a:prstGeom prst="rect">
            <a:avLst/>
          </a:prstGeom>
          <a:solidFill>
            <a:srgbClr val="FFFF00"/>
          </a:solidFill>
          <a:ln w="28575">
            <a:solidFill>
              <a:schemeClr val="tx1"/>
            </a:solidFill>
          </a:ln>
        </p:spPr>
        <p:txBody>
          <a:bodyPr wrap="square" rtlCol="0">
            <a:spAutoFit/>
          </a:bodyPr>
          <a:lstStyle/>
          <a:p>
            <a:pPr algn="ctr"/>
            <a:r>
              <a:rPr lang="en-GB" sz="2000" dirty="0" smtClean="0"/>
              <a:t>Cameron has (once again,) worked really hard on his maths today.</a:t>
            </a:r>
            <a:endParaRPr lang="en-GB" sz="2000" dirty="0"/>
          </a:p>
        </p:txBody>
      </p:sp>
    </p:spTree>
    <p:extLst>
      <p:ext uri="{BB962C8B-B14F-4D97-AF65-F5344CB8AC3E}">
        <p14:creationId xmlns:p14="http://schemas.microsoft.com/office/powerpoint/2010/main" xmlns="" val="847978541"/>
      </p:ext>
    </p:extLst>
  </p:cSld>
  <p:clrMapOvr>
    <a:masterClrMapping/>
  </p:clrMapOvr>
  <p:transition advClick="0" advTm="8000">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Carol Hughes\AppData\Local\Temp\20200623_145402.jpg"/>
          <p:cNvPicPr>
            <a:picLocks noChangeAspect="1" noChangeArrowheads="1"/>
          </p:cNvPicPr>
          <p:nvPr/>
        </p:nvPicPr>
        <p:blipFill>
          <a:blip r:embed="rId2" cstate="print"/>
          <a:srcRect/>
          <a:stretch>
            <a:fillRect/>
          </a:stretch>
        </p:blipFill>
        <p:spPr bwMode="auto">
          <a:xfrm>
            <a:off x="0" y="134634"/>
            <a:ext cx="9144000" cy="6723366"/>
          </a:xfrm>
          <a:prstGeom prst="rect">
            <a:avLst/>
          </a:prstGeom>
          <a:noFill/>
        </p:spPr>
      </p:pic>
      <p:pic>
        <p:nvPicPr>
          <p:cNvPr id="5" name="Picture 4" descr="Maths at Home (KS1) - Goose Green Primary School"/>
          <p:cNvPicPr>
            <a:picLocks noChangeAspect="1" noChangeArrowheads="1"/>
          </p:cNvPicPr>
          <p:nvPr/>
        </p:nvPicPr>
        <p:blipFill>
          <a:blip r:embed="rId3" cstate="print"/>
          <a:srcRect/>
          <a:stretch>
            <a:fillRect/>
          </a:stretch>
        </p:blipFill>
        <p:spPr bwMode="auto">
          <a:xfrm>
            <a:off x="0" y="0"/>
            <a:ext cx="797147" cy="476672"/>
          </a:xfrm>
          <a:prstGeom prst="rect">
            <a:avLst/>
          </a:prstGeom>
          <a:noFill/>
        </p:spPr>
      </p:pic>
      <p:sp>
        <p:nvSpPr>
          <p:cNvPr id="6" name="Rectangle 5"/>
          <p:cNvSpPr/>
          <p:nvPr/>
        </p:nvSpPr>
        <p:spPr>
          <a:xfrm>
            <a:off x="827584" y="0"/>
            <a:ext cx="8316416" cy="507831"/>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TextBox 6"/>
          <p:cNvSpPr txBox="1"/>
          <p:nvPr/>
        </p:nvSpPr>
        <p:spPr>
          <a:xfrm>
            <a:off x="0" y="5534561"/>
            <a:ext cx="9144000" cy="1323439"/>
          </a:xfrm>
          <a:prstGeom prst="rect">
            <a:avLst/>
          </a:prstGeom>
          <a:solidFill>
            <a:srgbClr val="FFFF00"/>
          </a:solidFill>
          <a:ln w="28575">
            <a:solidFill>
              <a:schemeClr val="tx1"/>
            </a:solidFill>
          </a:ln>
        </p:spPr>
        <p:txBody>
          <a:bodyPr wrap="square" rtlCol="0">
            <a:spAutoFit/>
          </a:bodyPr>
          <a:lstStyle/>
          <a:p>
            <a:pPr algn="ctr"/>
            <a:r>
              <a:rPr lang="en-GB" sz="4000" dirty="0" smtClean="0"/>
              <a:t>Lucy</a:t>
            </a:r>
            <a:r>
              <a:rPr lang="en-GB" sz="4000" dirty="0" smtClean="0"/>
              <a:t> has (once again,) worked really hard on her maths today</a:t>
            </a:r>
            <a:r>
              <a:rPr lang="en-GB" sz="2000" dirty="0" smtClean="0"/>
              <a:t>.</a:t>
            </a:r>
            <a:endParaRPr lang="en-GB" sz="2000" dirty="0"/>
          </a:p>
        </p:txBody>
      </p:sp>
    </p:spTree>
  </p:cSld>
  <p:clrMapOvr>
    <a:masterClrMapping/>
  </p:clrMapOvr>
  <p:transition advClick="0" advTm="8000">
    <p:wipe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Carol Hughes\AppData\Local\Temp\20200623_143434.jpg"/>
          <p:cNvPicPr>
            <a:picLocks noChangeAspect="1" noChangeArrowheads="1"/>
          </p:cNvPicPr>
          <p:nvPr/>
        </p:nvPicPr>
        <p:blipFill>
          <a:blip r:embed="rId2" cstate="print"/>
          <a:srcRect/>
          <a:stretch>
            <a:fillRect/>
          </a:stretch>
        </p:blipFill>
        <p:spPr bwMode="auto">
          <a:xfrm>
            <a:off x="0" y="548680"/>
            <a:ext cx="4608512" cy="3456384"/>
          </a:xfrm>
          <a:prstGeom prst="rect">
            <a:avLst/>
          </a:prstGeom>
          <a:noFill/>
        </p:spPr>
      </p:pic>
      <p:pic>
        <p:nvPicPr>
          <p:cNvPr id="3" name="Picture 2" descr="Maths at Home (KS1) - Goose Green Primary School"/>
          <p:cNvPicPr>
            <a:picLocks noChangeAspect="1" noChangeArrowheads="1"/>
          </p:cNvPicPr>
          <p:nvPr/>
        </p:nvPicPr>
        <p:blipFill>
          <a:blip r:embed="rId3" cstate="print"/>
          <a:srcRect/>
          <a:stretch>
            <a:fillRect/>
          </a:stretch>
        </p:blipFill>
        <p:spPr bwMode="auto">
          <a:xfrm>
            <a:off x="0" y="0"/>
            <a:ext cx="797147" cy="476672"/>
          </a:xfrm>
          <a:prstGeom prst="rect">
            <a:avLst/>
          </a:prstGeom>
          <a:noFill/>
        </p:spPr>
      </p:pic>
      <p:sp>
        <p:nvSpPr>
          <p:cNvPr id="4" name="Rectangle 3"/>
          <p:cNvSpPr/>
          <p:nvPr/>
        </p:nvSpPr>
        <p:spPr>
          <a:xfrm>
            <a:off x="827584" y="0"/>
            <a:ext cx="8316416" cy="507831"/>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483" name="Picture 3" descr="C:\Users\Carol Hughes\AppData\Local\Temp\20200623_143428.jpg"/>
          <p:cNvPicPr>
            <a:picLocks noChangeAspect="1" noChangeArrowheads="1"/>
          </p:cNvPicPr>
          <p:nvPr/>
        </p:nvPicPr>
        <p:blipFill>
          <a:blip r:embed="rId4" cstate="print"/>
          <a:srcRect/>
          <a:stretch>
            <a:fillRect/>
          </a:stretch>
        </p:blipFill>
        <p:spPr bwMode="auto">
          <a:xfrm>
            <a:off x="4644009" y="548680"/>
            <a:ext cx="4499992" cy="3456384"/>
          </a:xfrm>
          <a:prstGeom prst="rect">
            <a:avLst/>
          </a:prstGeom>
          <a:noFill/>
        </p:spPr>
      </p:pic>
      <p:sp>
        <p:nvSpPr>
          <p:cNvPr id="6" name="TextBox 5"/>
          <p:cNvSpPr txBox="1"/>
          <p:nvPr/>
        </p:nvSpPr>
        <p:spPr>
          <a:xfrm>
            <a:off x="0" y="4077072"/>
            <a:ext cx="9144000" cy="2862322"/>
          </a:xfrm>
          <a:prstGeom prst="rect">
            <a:avLst/>
          </a:prstGeom>
          <a:solidFill>
            <a:srgbClr val="FFFF00"/>
          </a:solidFill>
          <a:ln w="28575">
            <a:solidFill>
              <a:schemeClr val="tx1"/>
            </a:solidFill>
          </a:ln>
        </p:spPr>
        <p:txBody>
          <a:bodyPr wrap="square" rtlCol="0">
            <a:spAutoFit/>
          </a:bodyPr>
          <a:lstStyle/>
          <a:p>
            <a:pPr algn="ctr"/>
            <a:r>
              <a:rPr lang="en-GB" sz="6000" dirty="0" smtClean="0"/>
              <a:t>Katie has (once again,) worked really hard on her maths today.</a:t>
            </a:r>
            <a:endParaRPr lang="en-GB" sz="6000" dirty="0"/>
          </a:p>
        </p:txBody>
      </p:sp>
    </p:spTree>
  </p:cSld>
  <p:clrMapOvr>
    <a:masterClrMapping/>
  </p:clrMapOvr>
  <p:transition advClick="0" advTm="8000">
    <p:wipe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 little November catch up — Katie the Creative Lady"/>
          <p:cNvPicPr>
            <a:picLocks noChangeAspect="1" noChangeArrowheads="1"/>
          </p:cNvPicPr>
          <p:nvPr/>
        </p:nvPicPr>
        <p:blipFill>
          <a:blip r:embed="rId2" cstate="print"/>
          <a:srcRect/>
          <a:stretch>
            <a:fillRect/>
          </a:stretch>
        </p:blipFill>
        <p:spPr bwMode="auto">
          <a:xfrm>
            <a:off x="0" y="0"/>
            <a:ext cx="6858000" cy="6858000"/>
          </a:xfrm>
          <a:prstGeom prst="rect">
            <a:avLst/>
          </a:prstGeom>
          <a:noFill/>
        </p:spPr>
      </p:pic>
      <p:sp>
        <p:nvSpPr>
          <p:cNvPr id="4" name="Rectangle 3"/>
          <p:cNvSpPr/>
          <p:nvPr/>
        </p:nvSpPr>
        <p:spPr>
          <a:xfrm>
            <a:off x="6876256" y="0"/>
            <a:ext cx="2267744" cy="4524315"/>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some of last week’s work that has been produced recently at home.</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000">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a: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recently?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1265" name="Picture 1"/>
          <p:cNvPicPr>
            <a:picLocks noChangeAspect="1" noChangeArrowheads="1"/>
          </p:cNvPicPr>
          <p:nvPr/>
        </p:nvPicPr>
        <p:blipFill>
          <a:blip r:embed="rId2" cstate="print"/>
          <a:srcRect/>
          <a:stretch>
            <a:fillRect/>
          </a:stretch>
        </p:blipFill>
        <p:spPr bwMode="auto">
          <a:xfrm rot="10800000">
            <a:off x="-1" y="692695"/>
            <a:ext cx="4572000" cy="6155070"/>
          </a:xfrm>
          <a:prstGeom prst="rect">
            <a:avLst/>
          </a:prstGeom>
          <a:noFill/>
          <a:ln w="9525">
            <a:noFill/>
            <a:miter lim="800000"/>
            <a:headEnd/>
            <a:tailEnd/>
          </a:ln>
        </p:spPr>
      </p:pic>
      <p:sp>
        <p:nvSpPr>
          <p:cNvPr id="4" name="TextBox 3"/>
          <p:cNvSpPr txBox="1"/>
          <p:nvPr/>
        </p:nvSpPr>
        <p:spPr>
          <a:xfrm>
            <a:off x="4716016" y="764704"/>
            <a:ext cx="4248472" cy="5078313"/>
          </a:xfrm>
          <a:prstGeom prst="rect">
            <a:avLst/>
          </a:prstGeom>
          <a:solidFill>
            <a:schemeClr val="accent3">
              <a:lumMod val="60000"/>
              <a:lumOff val="40000"/>
            </a:schemeClr>
          </a:solidFill>
          <a:ln w="57150">
            <a:solidFill>
              <a:schemeClr val="tx1"/>
            </a:solidFill>
          </a:ln>
        </p:spPr>
        <p:txBody>
          <a:bodyPr wrap="square" rtlCol="0">
            <a:spAutoFit/>
          </a:bodyPr>
          <a:lstStyle/>
          <a:p>
            <a:pPr algn="ctr"/>
            <a:r>
              <a:rPr lang="en-GB" sz="3600" dirty="0" err="1" smtClean="0">
                <a:latin typeface="Lucida Handwriting" pitchFamily="66" charset="0"/>
              </a:rPr>
              <a:t>Nia</a:t>
            </a:r>
            <a:r>
              <a:rPr lang="en-GB" sz="3600" dirty="0" smtClean="0">
                <a:latin typeface="Lucida Handwriting" pitchFamily="66" charset="0"/>
              </a:rPr>
              <a:t> has been learning about the work of Jane </a:t>
            </a:r>
            <a:r>
              <a:rPr lang="en-GB" sz="3600" dirty="0" err="1" smtClean="0">
                <a:latin typeface="Lucida Handwriting" pitchFamily="66" charset="0"/>
              </a:rPr>
              <a:t>Goodall</a:t>
            </a:r>
            <a:r>
              <a:rPr lang="en-GB" sz="3600" dirty="0" smtClean="0">
                <a:latin typeface="Lucida Handwriting" pitchFamily="66" charset="0"/>
              </a:rPr>
              <a:t> and her experiences with chimpanzees in Tanzania.</a:t>
            </a:r>
            <a:endParaRPr lang="en-GB" sz="3600" dirty="0">
              <a:latin typeface="Lucida Handwriting" pitchFamily="66" charset="0"/>
            </a:endParaRPr>
          </a:p>
        </p:txBody>
      </p:sp>
    </p:spTree>
  </p:cSld>
  <p:clrMapOvr>
    <a:masterClrMapping/>
  </p:clrMapOvr>
  <p:transition advClick="0" advTm="5928">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1619672" y="0"/>
            <a:ext cx="5832648"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and at school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4578"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4580" name="Picture 4" descr="16 Ways to Learn English At Home (+ 1-Week Study Plan) - One ..."/>
          <p:cNvPicPr>
            <a:picLocks noChangeAspect="1" noChangeArrowheads="1"/>
          </p:cNvPicPr>
          <p:nvPr/>
        </p:nvPicPr>
        <p:blipFill>
          <a:blip r:embed="rId2" cstate="print"/>
          <a:srcRect/>
          <a:stretch>
            <a:fillRect/>
          </a:stretch>
        </p:blipFill>
        <p:spPr bwMode="auto">
          <a:xfrm>
            <a:off x="0" y="0"/>
            <a:ext cx="1619671" cy="908720"/>
          </a:xfrm>
          <a:prstGeom prst="rect">
            <a:avLst/>
          </a:prstGeom>
          <a:noFill/>
          <a:ln w="6350">
            <a:solidFill>
              <a:schemeClr val="tx1"/>
            </a:solidFill>
          </a:ln>
        </p:spPr>
      </p:pic>
      <p:pic>
        <p:nvPicPr>
          <p:cNvPr id="7" name="Picture 2" descr="Athens vs Sparta (Peloponnesian War explained in 6 minutes) - YouTube"/>
          <p:cNvPicPr>
            <a:picLocks noChangeAspect="1" noChangeArrowheads="1"/>
          </p:cNvPicPr>
          <p:nvPr/>
        </p:nvPicPr>
        <p:blipFill>
          <a:blip r:embed="rId3" cstate="print"/>
          <a:srcRect/>
          <a:stretch>
            <a:fillRect/>
          </a:stretch>
        </p:blipFill>
        <p:spPr bwMode="auto">
          <a:xfrm>
            <a:off x="7452320" y="0"/>
            <a:ext cx="1691680" cy="951570"/>
          </a:xfrm>
          <a:prstGeom prst="rect">
            <a:avLst/>
          </a:prstGeom>
          <a:noFill/>
        </p:spPr>
      </p:pic>
      <p:sp>
        <p:nvSpPr>
          <p:cNvPr id="2" name="AutoShape 2" descr="https://images.classdojo.com/dojophotos/2c5e6919132ae9f260b4be13/2020-06-22/0c1777290111d7f2788866681a088df7e499b38b_af007187fda1/e2ca99be21fd.jpg?h=256"/>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990599"/>
            <a:ext cx="2098831" cy="27984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195736" y="990599"/>
            <a:ext cx="2098831" cy="27984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29947" y="977644"/>
            <a:ext cx="2108547" cy="28113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8"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558046" y="990599"/>
            <a:ext cx="2118409" cy="28245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TextBox 12"/>
          <p:cNvSpPr txBox="1"/>
          <p:nvPr/>
        </p:nvSpPr>
        <p:spPr>
          <a:xfrm>
            <a:off x="0" y="3815144"/>
            <a:ext cx="9144000" cy="2677656"/>
          </a:xfrm>
          <a:prstGeom prst="rect">
            <a:avLst/>
          </a:prstGeom>
          <a:solidFill>
            <a:srgbClr val="FFFF00"/>
          </a:solidFill>
          <a:ln w="28575">
            <a:solidFill>
              <a:schemeClr val="tx1"/>
            </a:solidFill>
          </a:ln>
        </p:spPr>
        <p:txBody>
          <a:bodyPr wrap="square" rtlCol="0">
            <a:spAutoFit/>
          </a:bodyPr>
          <a:lstStyle/>
          <a:p>
            <a:pPr algn="ctr"/>
            <a:r>
              <a:rPr lang="en-GB" sz="4200" dirty="0" smtClean="0"/>
              <a:t>Harvey and Henry have been gathering her researching for what life was like for the young Athenian children at school and growing up in Ancient Greece.</a:t>
            </a:r>
            <a:endParaRPr lang="en-GB" sz="4200" dirty="0"/>
          </a:p>
        </p:txBody>
      </p:sp>
    </p:spTree>
  </p:cSld>
  <p:clrMapOvr>
    <a:masterClrMapping/>
  </p:clrMapOvr>
  <p:transition advClick="0" advTm="6255">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a: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recently?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41" name="Picture 1"/>
          <p:cNvPicPr>
            <a:picLocks noChangeAspect="1" noChangeArrowheads="1"/>
          </p:cNvPicPr>
          <p:nvPr/>
        </p:nvPicPr>
        <p:blipFill>
          <a:blip r:embed="rId2" cstate="print"/>
          <a:srcRect/>
          <a:stretch>
            <a:fillRect/>
          </a:stretch>
        </p:blipFill>
        <p:spPr bwMode="auto">
          <a:xfrm rot="16200000">
            <a:off x="777892" y="-85196"/>
            <a:ext cx="3168352" cy="4724136"/>
          </a:xfrm>
          <a:prstGeom prst="rect">
            <a:avLst/>
          </a:prstGeom>
          <a:noFill/>
          <a:ln w="9525">
            <a:noFill/>
            <a:miter lim="800000"/>
            <a:headEnd/>
            <a:tailEnd/>
          </a:ln>
        </p:spPr>
      </p:pic>
      <p:pic>
        <p:nvPicPr>
          <p:cNvPr id="10242" name="Picture 2"/>
          <p:cNvPicPr>
            <a:picLocks noChangeAspect="1" noChangeArrowheads="1"/>
          </p:cNvPicPr>
          <p:nvPr/>
        </p:nvPicPr>
        <p:blipFill>
          <a:blip r:embed="rId3" cstate="print"/>
          <a:srcRect/>
          <a:stretch>
            <a:fillRect/>
          </a:stretch>
        </p:blipFill>
        <p:spPr bwMode="auto">
          <a:xfrm rot="16200000">
            <a:off x="895537" y="3037517"/>
            <a:ext cx="2924943" cy="4716019"/>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rot="5400000">
            <a:off x="5381835" y="98885"/>
            <a:ext cx="3168352" cy="4355975"/>
          </a:xfrm>
          <a:prstGeom prst="rect">
            <a:avLst/>
          </a:prstGeom>
          <a:noFill/>
          <a:ln w="9525">
            <a:noFill/>
            <a:miter lim="800000"/>
            <a:headEnd/>
            <a:tailEnd/>
          </a:ln>
        </p:spPr>
      </p:pic>
      <p:sp>
        <p:nvSpPr>
          <p:cNvPr id="6" name="TextBox 5"/>
          <p:cNvSpPr txBox="1"/>
          <p:nvPr/>
        </p:nvSpPr>
        <p:spPr>
          <a:xfrm>
            <a:off x="4788024" y="3933056"/>
            <a:ext cx="4355976" cy="2554545"/>
          </a:xfrm>
          <a:prstGeom prst="rect">
            <a:avLst/>
          </a:prstGeom>
          <a:solidFill>
            <a:schemeClr val="accent3">
              <a:lumMod val="60000"/>
              <a:lumOff val="40000"/>
            </a:schemeClr>
          </a:solidFill>
          <a:ln w="57150">
            <a:solidFill>
              <a:schemeClr val="tx1"/>
            </a:solidFill>
          </a:ln>
        </p:spPr>
        <p:txBody>
          <a:bodyPr wrap="square" rtlCol="0">
            <a:spAutoFit/>
          </a:bodyPr>
          <a:lstStyle/>
          <a:p>
            <a:pPr algn="ctr"/>
            <a:r>
              <a:rPr lang="en-GB" sz="3200" dirty="0" err="1" smtClean="0">
                <a:latin typeface="Lucida Handwriting" pitchFamily="66" charset="0"/>
              </a:rPr>
              <a:t>Nia</a:t>
            </a:r>
            <a:r>
              <a:rPr lang="en-GB" sz="3200" dirty="0" smtClean="0">
                <a:latin typeface="Lucida Handwriting" pitchFamily="66" charset="0"/>
              </a:rPr>
              <a:t> has been working on her reflecting and recognising coordinates skills.</a:t>
            </a:r>
            <a:endParaRPr lang="en-GB" sz="3200" dirty="0">
              <a:latin typeface="Lucida Handwriting" pitchFamily="66" charset="0"/>
            </a:endParaRPr>
          </a:p>
        </p:txBody>
      </p:sp>
    </p:spTree>
  </p:cSld>
  <p:clrMapOvr>
    <a:masterClrMapping/>
  </p:clrMapOvr>
  <p:transition advClick="0" advTm="5928">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a: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recently?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4" name="Picture 2"/>
          <p:cNvPicPr>
            <a:picLocks noChangeAspect="1" noChangeArrowheads="1"/>
          </p:cNvPicPr>
          <p:nvPr/>
        </p:nvPicPr>
        <p:blipFill>
          <a:blip r:embed="rId2" cstate="print"/>
          <a:srcRect/>
          <a:stretch>
            <a:fillRect/>
          </a:stretch>
        </p:blipFill>
        <p:spPr bwMode="auto">
          <a:xfrm rot="16200000">
            <a:off x="1529573" y="-836876"/>
            <a:ext cx="6084855" cy="9143999"/>
          </a:xfrm>
          <a:prstGeom prst="rect">
            <a:avLst/>
          </a:prstGeom>
          <a:noFill/>
          <a:ln w="9525">
            <a:noFill/>
            <a:miter lim="800000"/>
            <a:headEnd/>
            <a:tailEnd/>
          </a:ln>
        </p:spPr>
      </p:pic>
      <p:sp>
        <p:nvSpPr>
          <p:cNvPr id="4" name="TextBox 3"/>
          <p:cNvSpPr txBox="1"/>
          <p:nvPr/>
        </p:nvSpPr>
        <p:spPr>
          <a:xfrm>
            <a:off x="0" y="5780782"/>
            <a:ext cx="9144000" cy="1077218"/>
          </a:xfrm>
          <a:prstGeom prst="rect">
            <a:avLst/>
          </a:prstGeom>
          <a:solidFill>
            <a:schemeClr val="accent3">
              <a:lumMod val="60000"/>
              <a:lumOff val="40000"/>
            </a:schemeClr>
          </a:solidFill>
          <a:ln w="57150">
            <a:solidFill>
              <a:schemeClr val="tx1"/>
            </a:solidFill>
          </a:ln>
        </p:spPr>
        <p:txBody>
          <a:bodyPr wrap="square" rtlCol="0">
            <a:spAutoFit/>
          </a:bodyPr>
          <a:lstStyle/>
          <a:p>
            <a:pPr algn="ctr"/>
            <a:r>
              <a:rPr lang="en-GB" sz="3200" dirty="0" err="1" smtClean="0">
                <a:latin typeface="Lucida Handwriting" pitchFamily="66" charset="0"/>
              </a:rPr>
              <a:t>Nia</a:t>
            </a:r>
            <a:r>
              <a:rPr lang="en-GB" sz="3200" dirty="0" smtClean="0">
                <a:latin typeface="Lucida Handwriting" pitchFamily="66" charset="0"/>
              </a:rPr>
              <a:t> has been working really hard creating her mammal life cycles.</a:t>
            </a:r>
            <a:endParaRPr lang="en-GB" sz="3200" dirty="0">
              <a:latin typeface="Lucida Handwriting" pitchFamily="66" charset="0"/>
            </a:endParaRPr>
          </a:p>
        </p:txBody>
      </p:sp>
    </p:spTree>
  </p:cSld>
  <p:clrMapOvr>
    <a:masterClrMapping/>
  </p:clrMapOvr>
  <p:transition advClick="0" advTm="5928">
    <p:wipe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Carol Hughes\AppData\Local\Temp\20200622_134018-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a: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recently?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TextBox 3"/>
          <p:cNvSpPr txBox="1"/>
          <p:nvPr/>
        </p:nvSpPr>
        <p:spPr>
          <a:xfrm>
            <a:off x="0" y="5780782"/>
            <a:ext cx="9144000" cy="1077218"/>
          </a:xfrm>
          <a:prstGeom prst="rect">
            <a:avLst/>
          </a:prstGeom>
          <a:solidFill>
            <a:schemeClr val="accent3">
              <a:lumMod val="60000"/>
              <a:lumOff val="40000"/>
            </a:schemeClr>
          </a:solidFill>
          <a:ln w="57150">
            <a:solidFill>
              <a:schemeClr val="tx1"/>
            </a:solidFill>
          </a:ln>
        </p:spPr>
        <p:txBody>
          <a:bodyPr wrap="square" rtlCol="0">
            <a:spAutoFit/>
          </a:bodyPr>
          <a:lstStyle/>
          <a:p>
            <a:pPr algn="ctr"/>
            <a:r>
              <a:rPr lang="en-GB" sz="3200" dirty="0" smtClean="0">
                <a:latin typeface="Lucida Handwriting" pitchFamily="66" charset="0"/>
              </a:rPr>
              <a:t>Lucy</a:t>
            </a:r>
            <a:r>
              <a:rPr lang="en-GB" sz="3200" dirty="0" smtClean="0">
                <a:latin typeface="Lucida Handwriting" pitchFamily="66" charset="0"/>
              </a:rPr>
              <a:t> </a:t>
            </a:r>
            <a:r>
              <a:rPr lang="en-GB" sz="3200" dirty="0" smtClean="0">
                <a:latin typeface="Lucida Handwriting" pitchFamily="66" charset="0"/>
              </a:rPr>
              <a:t>has been working really hard creating </a:t>
            </a:r>
            <a:r>
              <a:rPr lang="en-GB" sz="3200" dirty="0" smtClean="0">
                <a:latin typeface="Lucida Handwriting" pitchFamily="66" charset="0"/>
              </a:rPr>
              <a:t>her maths this week.</a:t>
            </a:r>
            <a:endParaRPr lang="en-GB" sz="3200" dirty="0">
              <a:latin typeface="Lucida Handwriting" pitchFamily="66" charset="0"/>
            </a:endParaRPr>
          </a:p>
        </p:txBody>
      </p:sp>
    </p:spTree>
  </p:cSld>
  <p:clrMapOvr>
    <a:masterClrMapping/>
  </p:clrMapOvr>
  <p:transition advClick="0" advTm="8000">
    <p:wipe di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Carol Hughes\AppData\Local\Temp\20200622_13400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a: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recently?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TextBox 3"/>
          <p:cNvSpPr txBox="1"/>
          <p:nvPr/>
        </p:nvSpPr>
        <p:spPr>
          <a:xfrm>
            <a:off x="0" y="5965448"/>
            <a:ext cx="9144000" cy="892552"/>
          </a:xfrm>
          <a:prstGeom prst="rect">
            <a:avLst/>
          </a:prstGeom>
          <a:solidFill>
            <a:schemeClr val="accent3">
              <a:lumMod val="60000"/>
              <a:lumOff val="40000"/>
            </a:schemeClr>
          </a:solidFill>
          <a:ln w="57150">
            <a:solidFill>
              <a:schemeClr val="tx1"/>
            </a:solidFill>
          </a:ln>
        </p:spPr>
        <p:txBody>
          <a:bodyPr wrap="square" rtlCol="0">
            <a:spAutoFit/>
          </a:bodyPr>
          <a:lstStyle/>
          <a:p>
            <a:pPr algn="ctr"/>
            <a:r>
              <a:rPr lang="en-GB" sz="2600" dirty="0" smtClean="0">
                <a:latin typeface="Lucida Handwriting" pitchFamily="66" charset="0"/>
              </a:rPr>
              <a:t>Lucy</a:t>
            </a:r>
            <a:r>
              <a:rPr lang="en-GB" sz="2600" dirty="0" smtClean="0">
                <a:latin typeface="Lucida Handwriting" pitchFamily="66" charset="0"/>
              </a:rPr>
              <a:t> has researched some excellent information about Athenian school children.</a:t>
            </a:r>
            <a:endParaRPr lang="en-GB" sz="2600" dirty="0">
              <a:latin typeface="Lucida Handwriting" pitchFamily="66" charset="0"/>
            </a:endParaRPr>
          </a:p>
        </p:txBody>
      </p:sp>
    </p:spTree>
  </p:cSld>
  <p:clrMapOvr>
    <a:masterClrMapping/>
  </p:clrMapOvr>
  <p:transition advClick="0" advTm="8000">
    <p:wipe di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Carol Hughes\AppData\Local\Temp\20200622_134838.jpg"/>
          <p:cNvPicPr>
            <a:picLocks noChangeAspect="1" noChangeArrowheads="1"/>
          </p:cNvPicPr>
          <p:nvPr/>
        </p:nvPicPr>
        <p:blipFill>
          <a:blip r:embed="rId2" cstate="print"/>
          <a:srcRect/>
          <a:stretch>
            <a:fillRect/>
          </a:stretch>
        </p:blipFill>
        <p:spPr bwMode="auto">
          <a:xfrm rot="5400000">
            <a:off x="-580629" y="3433565"/>
            <a:ext cx="4005066" cy="2843808"/>
          </a:xfrm>
          <a:prstGeom prst="rect">
            <a:avLst/>
          </a:prstGeom>
          <a:noFill/>
        </p:spPr>
      </p:pic>
      <p:pic>
        <p:nvPicPr>
          <p:cNvPr id="15363" name="Picture 3" descr="C:\Users\Carol Hughes\AppData\Local\Temp\20200622_134842.jpg"/>
          <p:cNvPicPr>
            <a:picLocks noChangeAspect="1" noChangeArrowheads="1"/>
          </p:cNvPicPr>
          <p:nvPr/>
        </p:nvPicPr>
        <p:blipFill>
          <a:blip r:embed="rId3" cstate="print"/>
          <a:srcRect/>
          <a:stretch>
            <a:fillRect/>
          </a:stretch>
        </p:blipFill>
        <p:spPr bwMode="auto">
          <a:xfrm rot="5400000">
            <a:off x="5658205" y="3372207"/>
            <a:ext cx="3983765" cy="2987824"/>
          </a:xfrm>
          <a:prstGeom prst="rect">
            <a:avLst/>
          </a:prstGeom>
          <a:noFill/>
        </p:spPr>
      </p:pic>
      <p:pic>
        <p:nvPicPr>
          <p:cNvPr id="15364" name="Picture 4" descr="C:\Users\Carol Hughes\AppData\Local\Temp\20200622_134835.jpg"/>
          <p:cNvPicPr>
            <a:picLocks noChangeAspect="1" noChangeArrowheads="1"/>
          </p:cNvPicPr>
          <p:nvPr/>
        </p:nvPicPr>
        <p:blipFill>
          <a:blip r:embed="rId4" cstate="print"/>
          <a:srcRect/>
          <a:stretch>
            <a:fillRect/>
          </a:stretch>
        </p:blipFill>
        <p:spPr bwMode="auto">
          <a:xfrm rot="5400000">
            <a:off x="2497460" y="3343300"/>
            <a:ext cx="4005064" cy="3024336"/>
          </a:xfrm>
          <a:prstGeom prst="rect">
            <a:avLst/>
          </a:prstGeom>
          <a:noFill/>
        </p:spPr>
      </p:pic>
      <p:sp>
        <p:nvSpPr>
          <p:cNvPr id="5" name="TextBox 4"/>
          <p:cNvSpPr txBox="1"/>
          <p:nvPr/>
        </p:nvSpPr>
        <p:spPr>
          <a:xfrm>
            <a:off x="0" y="764704"/>
            <a:ext cx="9144000" cy="1846659"/>
          </a:xfrm>
          <a:prstGeom prst="rect">
            <a:avLst/>
          </a:prstGeom>
          <a:solidFill>
            <a:schemeClr val="accent3">
              <a:lumMod val="60000"/>
              <a:lumOff val="40000"/>
            </a:schemeClr>
          </a:solidFill>
          <a:ln w="57150">
            <a:solidFill>
              <a:schemeClr val="tx1"/>
            </a:solidFill>
          </a:ln>
        </p:spPr>
        <p:txBody>
          <a:bodyPr wrap="square" rtlCol="0">
            <a:spAutoFit/>
          </a:bodyPr>
          <a:lstStyle/>
          <a:p>
            <a:pPr algn="ctr"/>
            <a:r>
              <a:rPr lang="en-GB" sz="3800" dirty="0" smtClean="0">
                <a:latin typeface="Lucida Handwriting" pitchFamily="66" charset="0"/>
              </a:rPr>
              <a:t>Katie has researched some excellent information about Athenian school children.</a:t>
            </a:r>
            <a:endParaRPr lang="en-GB" sz="3800" dirty="0">
              <a:latin typeface="Lucida Handwriting" pitchFamily="66" charset="0"/>
            </a:endParaRPr>
          </a:p>
        </p:txBody>
      </p:sp>
      <p:sp>
        <p:nvSpPr>
          <p:cNvPr id="6" name="Rectangle 5"/>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a: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recently?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000">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Carol Hughes\AppData\Local\Temp\20200622_171230.jpg"/>
          <p:cNvPicPr>
            <a:picLocks noChangeAspect="1" noChangeArrowheads="1"/>
          </p:cNvPicPr>
          <p:nvPr/>
        </p:nvPicPr>
        <p:blipFill>
          <a:blip r:embed="rId2" cstate="print"/>
          <a:srcRect/>
          <a:stretch>
            <a:fillRect/>
          </a:stretch>
        </p:blipFill>
        <p:spPr bwMode="auto">
          <a:xfrm rot="5400000">
            <a:off x="-1869897" y="1928271"/>
            <a:ext cx="6799626" cy="3059832"/>
          </a:xfrm>
          <a:prstGeom prst="rect">
            <a:avLst/>
          </a:prstGeom>
          <a:noFill/>
        </p:spPr>
      </p:pic>
      <p:sp>
        <p:nvSpPr>
          <p:cNvPr id="3" name="TextBox 2"/>
          <p:cNvSpPr txBox="1"/>
          <p:nvPr/>
        </p:nvSpPr>
        <p:spPr>
          <a:xfrm>
            <a:off x="3131840" y="764704"/>
            <a:ext cx="6012160" cy="5355312"/>
          </a:xfrm>
          <a:prstGeom prst="rect">
            <a:avLst/>
          </a:prstGeom>
          <a:solidFill>
            <a:schemeClr val="accent3">
              <a:lumMod val="60000"/>
              <a:lumOff val="40000"/>
            </a:schemeClr>
          </a:solidFill>
          <a:ln w="57150">
            <a:solidFill>
              <a:schemeClr val="tx1"/>
            </a:solidFill>
          </a:ln>
        </p:spPr>
        <p:txBody>
          <a:bodyPr wrap="square" rtlCol="0">
            <a:spAutoFit/>
          </a:bodyPr>
          <a:lstStyle/>
          <a:p>
            <a:pPr algn="ctr"/>
            <a:r>
              <a:rPr lang="en-GB" sz="3800" dirty="0" smtClean="0">
                <a:latin typeface="Lucida Handwriting" pitchFamily="66" charset="0"/>
              </a:rPr>
              <a:t>Toby has been attempting to reflect his shapes in either the x-axis or the y-axis.</a:t>
            </a:r>
          </a:p>
          <a:p>
            <a:pPr algn="ctr"/>
            <a:endParaRPr lang="en-GB" sz="3800" dirty="0" smtClean="0">
              <a:latin typeface="Lucida Handwriting" pitchFamily="66" charset="0"/>
            </a:endParaRPr>
          </a:p>
          <a:p>
            <a:pPr algn="ctr"/>
            <a:r>
              <a:rPr lang="en-GB" sz="3800" dirty="0" smtClean="0">
                <a:latin typeface="Lucida Handwriting" pitchFamily="66" charset="0"/>
              </a:rPr>
              <a:t>Has the final shape been translated or reflected?</a:t>
            </a:r>
            <a:endParaRPr lang="en-GB" sz="3800" dirty="0">
              <a:latin typeface="Lucida Handwriting" pitchFamily="66" charset="0"/>
            </a:endParaRPr>
          </a:p>
        </p:txBody>
      </p:sp>
      <p:sp>
        <p:nvSpPr>
          <p:cNvPr id="4" name="Rectangle 3"/>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a: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recently?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000">
    <p:wipe di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a: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recently?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122" name="Picture 2"/>
          <p:cNvPicPr>
            <a:picLocks noChangeAspect="1" noChangeArrowheads="1"/>
          </p:cNvPicPr>
          <p:nvPr/>
        </p:nvPicPr>
        <p:blipFill>
          <a:blip r:embed="rId2" cstate="print"/>
          <a:srcRect/>
          <a:stretch>
            <a:fillRect/>
          </a:stretch>
        </p:blipFill>
        <p:spPr bwMode="auto">
          <a:xfrm>
            <a:off x="0" y="692696"/>
            <a:ext cx="4644008" cy="6175928"/>
          </a:xfrm>
          <a:prstGeom prst="rect">
            <a:avLst/>
          </a:prstGeom>
          <a:noFill/>
          <a:ln w="9525">
            <a:noFill/>
            <a:miter lim="800000"/>
            <a:headEnd/>
            <a:tailEnd/>
          </a:ln>
        </p:spPr>
      </p:pic>
      <p:sp>
        <p:nvSpPr>
          <p:cNvPr id="4" name="TextBox 3"/>
          <p:cNvSpPr txBox="1"/>
          <p:nvPr/>
        </p:nvSpPr>
        <p:spPr>
          <a:xfrm>
            <a:off x="4716016" y="764704"/>
            <a:ext cx="4427984" cy="2554545"/>
          </a:xfrm>
          <a:prstGeom prst="rect">
            <a:avLst/>
          </a:prstGeom>
          <a:solidFill>
            <a:schemeClr val="accent3">
              <a:lumMod val="60000"/>
              <a:lumOff val="40000"/>
            </a:schemeClr>
          </a:solidFill>
          <a:ln w="57150">
            <a:solidFill>
              <a:schemeClr val="tx1"/>
            </a:solidFill>
          </a:ln>
        </p:spPr>
        <p:txBody>
          <a:bodyPr wrap="square" rtlCol="0">
            <a:spAutoFit/>
          </a:bodyPr>
          <a:lstStyle/>
          <a:p>
            <a:pPr algn="ctr"/>
            <a:r>
              <a:rPr lang="en-GB" sz="3200" dirty="0" smtClean="0">
                <a:latin typeface="Lucida Handwriting" pitchFamily="66" charset="0"/>
              </a:rPr>
              <a:t>I went for a lovely, afternoon walk up </a:t>
            </a:r>
            <a:r>
              <a:rPr lang="en-GB" sz="3200" dirty="0" err="1" smtClean="0">
                <a:latin typeface="Lucida Handwriting" pitchFamily="66" charset="0"/>
              </a:rPr>
              <a:t>Haughmond</a:t>
            </a:r>
            <a:r>
              <a:rPr lang="en-GB" sz="3200" dirty="0" smtClean="0">
                <a:latin typeface="Lucida Handwriting" pitchFamily="66" charset="0"/>
              </a:rPr>
              <a:t> Hill today.</a:t>
            </a:r>
            <a:endParaRPr lang="en-GB" sz="3200" dirty="0">
              <a:latin typeface="Lucida Handwriting" pitchFamily="66" charset="0"/>
            </a:endParaRPr>
          </a:p>
        </p:txBody>
      </p:sp>
    </p:spTree>
  </p:cSld>
  <p:clrMapOvr>
    <a:masterClrMapping/>
  </p:clrMapOvr>
  <p:transition advClick="0" advTm="5928">
    <p:wipe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 y="752822"/>
            <a:ext cx="7020273" cy="6105179"/>
          </a:xfrm>
          <a:prstGeom prst="rect">
            <a:avLst/>
          </a:prstGeom>
          <a:noFill/>
          <a:ln w="9525">
            <a:noFill/>
            <a:miter lim="800000"/>
            <a:headEnd/>
            <a:tailEnd/>
          </a:ln>
        </p:spPr>
      </p:pic>
      <p:sp>
        <p:nvSpPr>
          <p:cNvPr id="3" name="Rectangle 2"/>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a: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recently?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TextBox 3"/>
          <p:cNvSpPr txBox="1"/>
          <p:nvPr/>
        </p:nvSpPr>
        <p:spPr>
          <a:xfrm>
            <a:off x="7020272" y="764704"/>
            <a:ext cx="2123728" cy="2092881"/>
          </a:xfrm>
          <a:prstGeom prst="rect">
            <a:avLst/>
          </a:prstGeom>
          <a:solidFill>
            <a:schemeClr val="accent3">
              <a:lumMod val="60000"/>
              <a:lumOff val="40000"/>
            </a:schemeClr>
          </a:solidFill>
          <a:ln w="57150">
            <a:solidFill>
              <a:schemeClr val="tx1"/>
            </a:solidFill>
          </a:ln>
        </p:spPr>
        <p:txBody>
          <a:bodyPr wrap="square" rtlCol="0">
            <a:spAutoFit/>
          </a:bodyPr>
          <a:lstStyle/>
          <a:p>
            <a:pPr algn="ctr"/>
            <a:r>
              <a:rPr lang="en-GB" sz="2600" dirty="0" smtClean="0">
                <a:latin typeface="Lucida Handwriting" pitchFamily="66" charset="0"/>
              </a:rPr>
              <a:t>I’m being an instructor for my brother.</a:t>
            </a:r>
            <a:endParaRPr lang="en-GB" sz="2600" dirty="0">
              <a:latin typeface="Lucida Handwriting" pitchFamily="66" charset="0"/>
            </a:endParaRPr>
          </a:p>
        </p:txBody>
      </p:sp>
    </p:spTree>
  </p:cSld>
  <p:clrMapOvr>
    <a:masterClrMapping/>
  </p:clrMapOvr>
  <p:transition advClick="0" advTm="8000">
    <p:wipe dir="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762000"/>
            <a:ext cx="4572000" cy="6096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2"/>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a: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recently?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TextBox 3"/>
          <p:cNvSpPr txBox="1"/>
          <p:nvPr/>
        </p:nvSpPr>
        <p:spPr>
          <a:xfrm>
            <a:off x="4716016" y="764704"/>
            <a:ext cx="4427984" cy="3400931"/>
          </a:xfrm>
          <a:prstGeom prst="rect">
            <a:avLst/>
          </a:prstGeom>
          <a:solidFill>
            <a:schemeClr val="accent3">
              <a:lumMod val="60000"/>
              <a:lumOff val="40000"/>
            </a:schemeClr>
          </a:solidFill>
          <a:ln w="57150">
            <a:solidFill>
              <a:schemeClr val="tx1"/>
            </a:solidFill>
          </a:ln>
        </p:spPr>
        <p:txBody>
          <a:bodyPr wrap="square" rtlCol="0">
            <a:spAutoFit/>
          </a:bodyPr>
          <a:lstStyle/>
          <a:p>
            <a:pPr algn="ctr"/>
            <a:r>
              <a:rPr lang="en-GB" sz="4300" dirty="0" smtClean="0">
                <a:latin typeface="Lucida Handwriting" pitchFamily="66" charset="0"/>
              </a:rPr>
              <a:t>Henry has been playing cricket in the back garden with his dad.</a:t>
            </a:r>
            <a:endParaRPr lang="en-GB" sz="4300" dirty="0">
              <a:latin typeface="Lucida Handwriting" pitchFamily="66" charset="0"/>
            </a:endParaRPr>
          </a:p>
        </p:txBody>
      </p:sp>
    </p:spTree>
    <p:extLst>
      <p:ext uri="{BB962C8B-B14F-4D97-AF65-F5344CB8AC3E}">
        <p14:creationId xmlns:p14="http://schemas.microsoft.com/office/powerpoint/2010/main" xmlns="" val="4236439106"/>
      </p:ext>
    </p:extLst>
  </p:cSld>
  <p:clrMapOvr>
    <a:masterClrMapping/>
  </p:clrMapOvr>
  <p:transition advClick="0" advTm="8000">
    <p:wipe di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658275"/>
            <a:ext cx="4788024" cy="6199726"/>
          </a:xfrm>
          <a:prstGeom prst="rect">
            <a:avLst/>
          </a:prstGeom>
          <a:noFill/>
          <a:ln w="9525">
            <a:noFill/>
            <a:miter lim="800000"/>
            <a:headEnd/>
            <a:tailEnd/>
          </a:ln>
        </p:spPr>
      </p:pic>
      <p:sp>
        <p:nvSpPr>
          <p:cNvPr id="3" name="Rectangle 2"/>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a: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recently?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TextBox 3"/>
          <p:cNvSpPr txBox="1"/>
          <p:nvPr/>
        </p:nvSpPr>
        <p:spPr>
          <a:xfrm>
            <a:off x="4860032" y="764704"/>
            <a:ext cx="4283968" cy="4724370"/>
          </a:xfrm>
          <a:prstGeom prst="rect">
            <a:avLst/>
          </a:prstGeom>
          <a:solidFill>
            <a:schemeClr val="accent3">
              <a:lumMod val="60000"/>
              <a:lumOff val="40000"/>
            </a:schemeClr>
          </a:solidFill>
          <a:ln w="57150">
            <a:solidFill>
              <a:schemeClr val="tx1"/>
            </a:solidFill>
          </a:ln>
        </p:spPr>
        <p:txBody>
          <a:bodyPr wrap="square" rtlCol="0">
            <a:spAutoFit/>
          </a:bodyPr>
          <a:lstStyle/>
          <a:p>
            <a:pPr algn="ctr"/>
            <a:r>
              <a:rPr lang="en-GB" sz="4300" dirty="0" smtClean="0">
                <a:latin typeface="Lucida Handwriting" pitchFamily="66" charset="0"/>
              </a:rPr>
              <a:t>Heidi has produced a superb piece of art work with her Spartan soldier.</a:t>
            </a:r>
            <a:endParaRPr lang="en-GB" sz="4300" dirty="0">
              <a:latin typeface="Lucida Handwriting" pitchFamily="66" charset="0"/>
            </a:endParaRPr>
          </a:p>
        </p:txBody>
      </p:sp>
    </p:spTree>
  </p:cSld>
  <p:clrMapOvr>
    <a:masterClrMapping/>
  </p:clrMapOvr>
  <p:transition advClick="0" advTm="8000">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1619672" y="0"/>
            <a:ext cx="5832648"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and at school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4578" name="AutoShape 2" descr="English at home - Posts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4580" name="Picture 4" descr="16 Ways to Learn English At Home (+ 1-Week Study Plan) - One ..."/>
          <p:cNvPicPr>
            <a:picLocks noChangeAspect="1" noChangeArrowheads="1"/>
          </p:cNvPicPr>
          <p:nvPr/>
        </p:nvPicPr>
        <p:blipFill>
          <a:blip r:embed="rId2" cstate="print"/>
          <a:srcRect/>
          <a:stretch>
            <a:fillRect/>
          </a:stretch>
        </p:blipFill>
        <p:spPr bwMode="auto">
          <a:xfrm>
            <a:off x="0" y="0"/>
            <a:ext cx="1619671" cy="908720"/>
          </a:xfrm>
          <a:prstGeom prst="rect">
            <a:avLst/>
          </a:prstGeom>
          <a:noFill/>
          <a:ln w="6350">
            <a:solidFill>
              <a:schemeClr val="tx1"/>
            </a:solidFill>
          </a:ln>
        </p:spPr>
      </p:pic>
      <p:pic>
        <p:nvPicPr>
          <p:cNvPr id="7" name="Picture 2" descr="Athens vs Sparta (Peloponnesian War explained in 6 minutes) - YouTube"/>
          <p:cNvPicPr>
            <a:picLocks noChangeAspect="1" noChangeArrowheads="1"/>
          </p:cNvPicPr>
          <p:nvPr/>
        </p:nvPicPr>
        <p:blipFill>
          <a:blip r:embed="rId3" cstate="print"/>
          <a:srcRect/>
          <a:stretch>
            <a:fillRect/>
          </a:stretch>
        </p:blipFill>
        <p:spPr bwMode="auto">
          <a:xfrm>
            <a:off x="7452320" y="0"/>
            <a:ext cx="1691680" cy="951570"/>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rot="16200000">
            <a:off x="-831276" y="1812003"/>
            <a:ext cx="5877272" cy="4214719"/>
          </a:xfrm>
          <a:prstGeom prst="rect">
            <a:avLst/>
          </a:prstGeom>
          <a:noFill/>
          <a:ln w="9525">
            <a:noFill/>
            <a:miter lim="800000"/>
            <a:headEnd/>
            <a:tailEnd/>
          </a:ln>
        </p:spPr>
      </p:pic>
      <p:sp>
        <p:nvSpPr>
          <p:cNvPr id="9" name="TextBox 8"/>
          <p:cNvSpPr txBox="1"/>
          <p:nvPr/>
        </p:nvSpPr>
        <p:spPr>
          <a:xfrm>
            <a:off x="4283968" y="980728"/>
            <a:ext cx="4860032" cy="2677656"/>
          </a:xfrm>
          <a:prstGeom prst="rect">
            <a:avLst/>
          </a:prstGeom>
          <a:solidFill>
            <a:srgbClr val="FFFF00"/>
          </a:solidFill>
          <a:ln w="28575">
            <a:solidFill>
              <a:schemeClr val="tx1"/>
            </a:solidFill>
          </a:ln>
        </p:spPr>
        <p:txBody>
          <a:bodyPr wrap="square" rtlCol="0">
            <a:spAutoFit/>
          </a:bodyPr>
          <a:lstStyle/>
          <a:p>
            <a:pPr algn="ctr"/>
            <a:r>
              <a:rPr lang="en-GB" sz="4200" dirty="0" err="1" smtClean="0"/>
              <a:t>Nia</a:t>
            </a:r>
            <a:r>
              <a:rPr lang="en-GB" sz="4200" dirty="0" smtClean="0"/>
              <a:t> has been matching and finding adjectives and adverbs.</a:t>
            </a:r>
            <a:endParaRPr lang="en-GB" sz="4200" dirty="0"/>
          </a:p>
        </p:txBody>
      </p:sp>
    </p:spTree>
  </p:cSld>
  <p:clrMapOvr>
    <a:masterClrMapping/>
  </p:clrMapOvr>
  <p:transition advClick="0" advTm="6255">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692696"/>
            <a:ext cx="2952750" cy="4743450"/>
          </a:xfrm>
          <a:prstGeom prst="rect">
            <a:avLst/>
          </a:prstGeom>
          <a:noFill/>
          <a:ln w="9525">
            <a:noFill/>
            <a:miter lim="800000"/>
            <a:headEnd/>
            <a:tailEnd/>
          </a:ln>
        </p:spPr>
      </p:pic>
      <p:sp>
        <p:nvSpPr>
          <p:cNvPr id="3" name="Rectangle 2"/>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a: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recently?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0" y="5445224"/>
            <a:ext cx="9144000" cy="1477328"/>
          </a:xfrm>
          <a:prstGeom prst="rect">
            <a:avLst/>
          </a:prstGeom>
          <a:solidFill>
            <a:srgbClr val="FFFF00"/>
          </a:solidFill>
          <a:ln w="38100">
            <a:solidFill>
              <a:schemeClr val="tx1"/>
            </a:solidFill>
          </a:ln>
        </p:spPr>
        <p:txBody>
          <a:bodyPr wrap="square">
            <a:spAutoFit/>
          </a:bodyPr>
          <a:lstStyle/>
          <a:p>
            <a:r>
              <a:rPr lang="en-GB" sz="3000" dirty="0" smtClean="0"/>
              <a:t>Amy says </a:t>
            </a:r>
            <a:r>
              <a:rPr lang="en-GB" sz="3000" dirty="0" smtClean="0"/>
              <a:t>her soldier </a:t>
            </a:r>
            <a:r>
              <a:rPr lang="en-GB" sz="3000" dirty="0" smtClean="0"/>
              <a:t>is Achilles, as his armour was all gold because his original one broke so </a:t>
            </a:r>
            <a:r>
              <a:rPr lang="en-GB" sz="3000" dirty="0" err="1" smtClean="0"/>
              <a:t>Hephestus</a:t>
            </a:r>
            <a:r>
              <a:rPr lang="en-GB" sz="3000" dirty="0" smtClean="0"/>
              <a:t> gave him some solid gold </a:t>
            </a:r>
            <a:r>
              <a:rPr lang="en-GB" sz="3000" dirty="0" smtClean="0"/>
              <a:t>armour.</a:t>
            </a:r>
            <a:endParaRPr lang="en-GB" sz="3000" dirty="0"/>
          </a:p>
        </p:txBody>
      </p:sp>
      <p:pic>
        <p:nvPicPr>
          <p:cNvPr id="8195" name="Picture 3"/>
          <p:cNvPicPr>
            <a:picLocks noChangeAspect="1" noChangeArrowheads="1"/>
          </p:cNvPicPr>
          <p:nvPr/>
        </p:nvPicPr>
        <p:blipFill>
          <a:blip r:embed="rId3" cstate="print"/>
          <a:srcRect/>
          <a:stretch>
            <a:fillRect/>
          </a:stretch>
        </p:blipFill>
        <p:spPr bwMode="auto">
          <a:xfrm>
            <a:off x="3059831" y="692696"/>
            <a:ext cx="3410061" cy="4752528"/>
          </a:xfrm>
          <a:prstGeom prst="rect">
            <a:avLst/>
          </a:prstGeom>
          <a:noFill/>
          <a:ln w="9525">
            <a:noFill/>
            <a:miter lim="800000"/>
            <a:headEnd/>
            <a:tailEnd/>
          </a:ln>
        </p:spPr>
      </p:pic>
    </p:spTree>
  </p:cSld>
  <p:clrMapOvr>
    <a:masterClrMapping/>
  </p:clrMapOvr>
  <p:transition advClick="0" advTm="8000">
    <p:wipe di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0" y="699161"/>
            <a:ext cx="3851920" cy="6158839"/>
          </a:xfrm>
          <a:prstGeom prst="rect">
            <a:avLst/>
          </a:prstGeom>
          <a:noFill/>
          <a:ln w="9525">
            <a:noFill/>
            <a:miter lim="800000"/>
            <a:headEnd/>
            <a:tailEnd/>
          </a:ln>
        </p:spPr>
      </p:pic>
      <p:sp>
        <p:nvSpPr>
          <p:cNvPr id="3" name="Rectangle 2"/>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a: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recently?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TextBox 3"/>
          <p:cNvSpPr txBox="1"/>
          <p:nvPr/>
        </p:nvSpPr>
        <p:spPr>
          <a:xfrm>
            <a:off x="3995936" y="764704"/>
            <a:ext cx="5148064" cy="4062651"/>
          </a:xfrm>
          <a:prstGeom prst="rect">
            <a:avLst/>
          </a:prstGeom>
          <a:solidFill>
            <a:schemeClr val="accent3">
              <a:lumMod val="60000"/>
              <a:lumOff val="40000"/>
            </a:schemeClr>
          </a:solidFill>
          <a:ln w="57150">
            <a:solidFill>
              <a:schemeClr val="tx1"/>
            </a:solidFill>
          </a:ln>
        </p:spPr>
        <p:txBody>
          <a:bodyPr wrap="square" rtlCol="0">
            <a:spAutoFit/>
          </a:bodyPr>
          <a:lstStyle/>
          <a:p>
            <a:pPr algn="ctr"/>
            <a:r>
              <a:rPr lang="en-GB" sz="4300" dirty="0" smtClean="0">
                <a:latin typeface="Lucida Handwriting" pitchFamily="66" charset="0"/>
              </a:rPr>
              <a:t>Dante has also produced a </a:t>
            </a:r>
            <a:r>
              <a:rPr lang="en-GB" sz="4300" dirty="0" smtClean="0">
                <a:latin typeface="Lucida Handwriting" pitchFamily="66" charset="0"/>
              </a:rPr>
              <a:t>very good </a:t>
            </a:r>
            <a:r>
              <a:rPr lang="en-GB" sz="4300" dirty="0" smtClean="0">
                <a:latin typeface="Lucida Handwriting" pitchFamily="66" charset="0"/>
              </a:rPr>
              <a:t>piece of art work with his Spartan soldier.</a:t>
            </a:r>
            <a:endParaRPr lang="en-GB" sz="4300" dirty="0">
              <a:latin typeface="Lucida Handwriting" pitchFamily="66" charset="0"/>
            </a:endParaRPr>
          </a:p>
        </p:txBody>
      </p:sp>
    </p:spTree>
  </p:cSld>
  <p:clrMapOvr>
    <a:masterClrMapping/>
  </p:clrMapOvr>
  <p:transition advClick="0" advTm="8000">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sz="half" idx="1"/>
          </p:nvPr>
        </p:nvSpPr>
        <p:spPr>
          <a:xfrm>
            <a:off x="0" y="939532"/>
            <a:ext cx="9144000" cy="4525962"/>
          </a:xfrm>
        </p:spPr>
        <p:txBody>
          <a:bodyPr/>
          <a:lstStyle/>
          <a:p>
            <a:r>
              <a:rPr lang="en-GB" altLang="en-US" sz="4000" dirty="0" smtClean="0"/>
              <a:t>As girls didn’t attend school, they were taught (at home) by their mother or private tutor. While they were there, they were educated on being a good mother and how to do the housework. How would you like to have been a Athenian girl in Ancient Greece? </a:t>
            </a:r>
          </a:p>
        </p:txBody>
      </p:sp>
      <p:sp>
        <p:nvSpPr>
          <p:cNvPr id="5" name="Rectangle 4"/>
          <p:cNvSpPr/>
          <p:nvPr/>
        </p:nvSpPr>
        <p:spPr>
          <a:xfrm>
            <a:off x="285338" y="0"/>
            <a:ext cx="8725722" cy="923330"/>
          </a:xfrm>
          <a:prstGeom prst="rect">
            <a:avLst/>
          </a:prstGeom>
          <a:noFill/>
        </p:spPr>
        <p:txBody>
          <a:bodyPr wrap="none">
            <a:spAutoFit/>
          </a:bodyPr>
          <a:lstStyle/>
          <a:p>
            <a:pPr algn="ctr" eaLnBrk="1" hangingPunct="1">
              <a:defRPr/>
            </a:pPr>
            <a:r>
              <a:rPr lang="en-US" sz="5400" dirty="0">
                <a:ln w="0"/>
                <a:solidFill>
                  <a:srgbClr val="FFFF00"/>
                </a:solidFill>
                <a:effectLst>
                  <a:reflection blurRad="6350" stA="53000" endA="300" endPos="35500" dir="5400000" sy="-90000" algn="bl" rotWithShape="0"/>
                </a:effectLst>
              </a:rPr>
              <a:t>School life for Athenian girls</a:t>
            </a:r>
          </a:p>
        </p:txBody>
      </p:sp>
      <p:sp>
        <p:nvSpPr>
          <p:cNvPr id="4" name="TextBox 3"/>
          <p:cNvSpPr txBox="1"/>
          <p:nvPr/>
        </p:nvSpPr>
        <p:spPr>
          <a:xfrm>
            <a:off x="0" y="5473005"/>
            <a:ext cx="9144000" cy="1384995"/>
          </a:xfrm>
          <a:prstGeom prst="rect">
            <a:avLst/>
          </a:prstGeom>
          <a:solidFill>
            <a:srgbClr val="FFFF00"/>
          </a:solidFill>
          <a:ln w="28575">
            <a:solidFill>
              <a:schemeClr val="tx1"/>
            </a:solidFill>
          </a:ln>
        </p:spPr>
        <p:txBody>
          <a:bodyPr wrap="square" rtlCol="0">
            <a:spAutoFit/>
          </a:bodyPr>
          <a:lstStyle/>
          <a:p>
            <a:pPr algn="ctr"/>
            <a:r>
              <a:rPr lang="en-GB" sz="4200" dirty="0" smtClean="0"/>
              <a:t>Bethany has been learning about the Athenian children at school.</a:t>
            </a:r>
            <a:endParaRPr lang="en-GB" sz="4200" dirty="0"/>
          </a:p>
        </p:txBody>
      </p:sp>
    </p:spTree>
    <p:extLst>
      <p:ext uri="{BB962C8B-B14F-4D97-AF65-F5344CB8AC3E}">
        <p14:creationId xmlns:p14="http://schemas.microsoft.com/office/powerpoint/2010/main" xmlns="" val="2584029842"/>
      </p:ext>
    </p:extLst>
  </p:cSld>
  <p:clrMapOvr>
    <a:masterClrMapping/>
  </p:clrMapOvr>
  <p:transition advClick="0" advTm="8000">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5"/>
          <p:cNvPicPr>
            <a:picLocks noGrp="1" noChangeAspect="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a:xfrm>
            <a:off x="434975" y="981075"/>
            <a:ext cx="2381250" cy="1924050"/>
          </a:xfrm>
        </p:spPr>
      </p:pic>
      <p:sp>
        <p:nvSpPr>
          <p:cNvPr id="11267" name="Content Placeholder 2"/>
          <p:cNvSpPr>
            <a:spLocks noGrp="1"/>
          </p:cNvSpPr>
          <p:nvPr>
            <p:ph sz="half" idx="2"/>
          </p:nvPr>
        </p:nvSpPr>
        <p:spPr>
          <a:xfrm>
            <a:off x="2816225" y="836613"/>
            <a:ext cx="6148388" cy="1387475"/>
          </a:xfrm>
        </p:spPr>
        <p:txBody>
          <a:bodyPr>
            <a:normAutofit fontScale="92500" lnSpcReduction="20000"/>
          </a:bodyPr>
          <a:lstStyle/>
          <a:p>
            <a:r>
              <a:rPr lang="en-GB" altLang="en-US" smtClean="0"/>
              <a:t>Boys were taught at home until around the age of 6;  then they went to school where they learned how to read and write.</a:t>
            </a:r>
          </a:p>
        </p:txBody>
      </p:sp>
      <p:sp>
        <p:nvSpPr>
          <p:cNvPr id="5" name="Rectangle 4"/>
          <p:cNvSpPr/>
          <p:nvPr/>
        </p:nvSpPr>
        <p:spPr>
          <a:xfrm>
            <a:off x="1" y="-99392"/>
            <a:ext cx="9144000" cy="738664"/>
          </a:xfrm>
          <a:prstGeom prst="rect">
            <a:avLst/>
          </a:prstGeom>
          <a:noFill/>
        </p:spPr>
        <p:txBody>
          <a:bodyPr>
            <a:spAutoFit/>
          </a:bodyPr>
          <a:lstStyle/>
          <a:p>
            <a:pPr algn="ctr" eaLnBrk="1" hangingPunct="1">
              <a:defRPr/>
            </a:pPr>
            <a:r>
              <a:rPr lang="en-US" sz="4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School life for Athenian Boys</a:t>
            </a:r>
          </a:p>
        </p:txBody>
      </p:sp>
      <p:sp>
        <p:nvSpPr>
          <p:cNvPr id="3" name="TextBox 2"/>
          <p:cNvSpPr txBox="1"/>
          <p:nvPr/>
        </p:nvSpPr>
        <p:spPr>
          <a:xfrm>
            <a:off x="107950" y="3049588"/>
            <a:ext cx="8856663" cy="3538537"/>
          </a:xfrm>
          <a:prstGeom prst="rect">
            <a:avLst/>
          </a:prstGeom>
          <a:noFill/>
        </p:spPr>
        <p:txBody>
          <a:bodyPr>
            <a:spAutoFit/>
          </a:bodyPr>
          <a:lstStyle/>
          <a:p>
            <a:pPr>
              <a:defRPr/>
            </a:pPr>
            <a:r>
              <a:rPr lang="en-GB" sz="2800" dirty="0">
                <a:latin typeface="+mn-lt"/>
              </a:rPr>
              <a:t>They also learned: the poetry of Homer, how to debate, how to give a persuasive speech, math, science and how to play a musical instrument (usually the flute or the lyre.)  The boys had physical education where they learned sports and gymnastics. They ended school at 14. After high school, boys attended military school where they learned  to be good warriors.  </a:t>
            </a:r>
          </a:p>
        </p:txBody>
      </p:sp>
      <p:sp>
        <p:nvSpPr>
          <p:cNvPr id="6" name="TextBox 5"/>
          <p:cNvSpPr txBox="1"/>
          <p:nvPr/>
        </p:nvSpPr>
        <p:spPr>
          <a:xfrm>
            <a:off x="0" y="6387405"/>
            <a:ext cx="9144000" cy="461665"/>
          </a:xfrm>
          <a:prstGeom prst="rect">
            <a:avLst/>
          </a:prstGeom>
          <a:solidFill>
            <a:srgbClr val="FFFF00"/>
          </a:solidFill>
          <a:ln w="28575">
            <a:solidFill>
              <a:schemeClr val="tx1"/>
            </a:solidFill>
          </a:ln>
        </p:spPr>
        <p:txBody>
          <a:bodyPr wrap="square" rtlCol="0">
            <a:spAutoFit/>
          </a:bodyPr>
          <a:lstStyle/>
          <a:p>
            <a:pPr algn="ctr"/>
            <a:r>
              <a:rPr lang="en-GB" sz="2400" dirty="0" smtClean="0"/>
              <a:t>Bethany has been learning about the Athenian children at school.</a:t>
            </a:r>
            <a:endParaRPr lang="en-GB" sz="2400" dirty="0"/>
          </a:p>
        </p:txBody>
      </p:sp>
    </p:spTree>
    <p:extLst>
      <p:ext uri="{BB962C8B-B14F-4D97-AF65-F5344CB8AC3E}">
        <p14:creationId xmlns:p14="http://schemas.microsoft.com/office/powerpoint/2010/main" xmlns="" val="2102274967"/>
      </p:ext>
    </p:extLst>
  </p:cSld>
  <p:clrMapOvr>
    <a:masterClrMapping/>
  </p:clrMapOvr>
  <p:transition advClick="0" advTm="8000">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sz="half" idx="2"/>
          </p:nvPr>
        </p:nvSpPr>
        <p:spPr>
          <a:xfrm>
            <a:off x="3314700" y="763588"/>
            <a:ext cx="5578475" cy="5689600"/>
          </a:xfrm>
        </p:spPr>
        <p:txBody>
          <a:bodyPr/>
          <a:lstStyle/>
          <a:p>
            <a:r>
              <a:rPr lang="en-GB" altLang="en-US" sz="4400" smtClean="0"/>
              <a:t>When they left school most boys went into politics and may have gone to war. Girls stayed at home doing housework and looking after children.</a:t>
            </a:r>
          </a:p>
        </p:txBody>
      </p:sp>
      <p:sp>
        <p:nvSpPr>
          <p:cNvPr id="6" name="Rectangle 5"/>
          <p:cNvSpPr/>
          <p:nvPr/>
        </p:nvSpPr>
        <p:spPr>
          <a:xfrm>
            <a:off x="0" y="44450"/>
            <a:ext cx="9036050" cy="831850"/>
          </a:xfrm>
          <a:prstGeom prst="rect">
            <a:avLst/>
          </a:prstGeom>
          <a:noFill/>
        </p:spPr>
        <p:txBody>
          <a:bodyPr>
            <a:spAutoFit/>
          </a:bodyPr>
          <a:lstStyle/>
          <a:p>
            <a:pPr algn="ctr" eaLnBrk="1" hangingPunct="1">
              <a:defRPr/>
            </a:pPr>
            <a:r>
              <a:rPr lang="en-US" sz="4800" dirty="0">
                <a:ln w="0"/>
                <a:solidFill>
                  <a:schemeClr val="accent2">
                    <a:lumMod val="60000"/>
                    <a:lumOff val="40000"/>
                  </a:schemeClr>
                </a:solidFill>
              </a:rPr>
              <a:t>Jobs of Athenian boys and girls</a:t>
            </a:r>
          </a:p>
        </p:txBody>
      </p:sp>
      <p:sp>
        <p:nvSpPr>
          <p:cNvPr id="12292" name="AutoShape 2" descr="https://encrypted-tbn0.gstatic.com/images?q=tbn:ANd9GcSJNxMsP8csfkKRKjiI-xIoK-PxG2e_3mgRa9XXdEa97x6CBXJgpEdhRaf9gQ8:https://upload.wikimedia.org/wikipedia/commons/thumb/f/f1/Discurso_funebre_pericles.PNG/340px-Discurso_funebre_pericles.PNG&amp;s"/>
          <p:cNvSpPr>
            <a:spLocks noChangeAspect="1" noChangeArrowheads="1"/>
          </p:cNvSpPr>
          <p:nvPr/>
        </p:nvSpPr>
        <p:spPr bwMode="auto">
          <a:xfrm>
            <a:off x="155575" y="-144463"/>
            <a:ext cx="909638" cy="909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GB" altLang="en-US"/>
          </a:p>
        </p:txBody>
      </p:sp>
      <p:pic>
        <p:nvPicPr>
          <p:cNvPr id="12293" name="Picture 7"/>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5575" y="842963"/>
            <a:ext cx="315912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0" y="5473005"/>
            <a:ext cx="9144000" cy="1384995"/>
          </a:xfrm>
          <a:prstGeom prst="rect">
            <a:avLst/>
          </a:prstGeom>
          <a:solidFill>
            <a:srgbClr val="FFFF00"/>
          </a:solidFill>
          <a:ln w="28575">
            <a:solidFill>
              <a:schemeClr val="tx1"/>
            </a:solidFill>
          </a:ln>
        </p:spPr>
        <p:txBody>
          <a:bodyPr wrap="square" rtlCol="0">
            <a:spAutoFit/>
          </a:bodyPr>
          <a:lstStyle/>
          <a:p>
            <a:pPr algn="ctr"/>
            <a:r>
              <a:rPr lang="en-GB" sz="4200" dirty="0" smtClean="0"/>
              <a:t>Bethany has been learning about the Athenian children at school.</a:t>
            </a:r>
            <a:endParaRPr lang="en-GB" sz="4200" dirty="0"/>
          </a:p>
        </p:txBody>
      </p:sp>
    </p:spTree>
    <p:extLst>
      <p:ext uri="{BB962C8B-B14F-4D97-AF65-F5344CB8AC3E}">
        <p14:creationId xmlns:p14="http://schemas.microsoft.com/office/powerpoint/2010/main" xmlns="" val="2836396101"/>
      </p:ext>
    </p:extLst>
  </p:cSld>
  <p:clrMapOvr>
    <a:masterClrMapping/>
  </p:clrMapOvr>
  <p:transition advClick="0" advTm="8000">
    <p:wipe dir="d"/>
  </p:transition>
</p:sld>
</file>

<file path=ppt/tags/tag1.xml><?xml version="1.0" encoding="utf-8"?>
<p:tagLst xmlns:a="http://schemas.openxmlformats.org/drawingml/2006/main" xmlns:r="http://schemas.openxmlformats.org/officeDocument/2006/relationships" xmlns:p="http://schemas.openxmlformats.org/presentationml/2006/main">
  <p:tag name="TIMING" val="|1.7|3.2|37.4|1.9|3.4"/>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otalTime>2471</TotalTime>
  <Words>3098</Words>
  <Application>Microsoft Office PowerPoint</Application>
  <PresentationFormat>On-screen Show (4:3)</PresentationFormat>
  <Paragraphs>217</Paragraphs>
  <Slides>61</Slides>
  <Notes>0</Notes>
  <HiddenSlides>0</HiddenSlides>
  <MMClips>1</MMClips>
  <ScaleCrop>false</ScaleCrop>
  <HeadingPairs>
    <vt:vector size="4" baseType="variant">
      <vt:variant>
        <vt:lpstr>Theme</vt:lpstr>
      </vt:variant>
      <vt:variant>
        <vt:i4>2</vt:i4>
      </vt:variant>
      <vt:variant>
        <vt:lpstr>Slide Titles</vt:lpstr>
      </vt:variant>
      <vt:variant>
        <vt:i4>61</vt:i4>
      </vt:variant>
    </vt:vector>
  </HeadingPairs>
  <TitlesOfParts>
    <vt:vector size="63" baseType="lpstr">
      <vt:lpstr>Office Theme</vt:lpstr>
      <vt:lpstr>Concourse</vt:lpstr>
      <vt:lpstr>Slide 1</vt:lpstr>
      <vt:lpstr>Slide 2</vt:lpstr>
      <vt:lpstr>Slide 3</vt:lpstr>
      <vt:lpstr>Slide 4</vt:lpstr>
      <vt:lpstr>Slide 5</vt:lpstr>
      <vt:lpstr>Slide 6</vt:lpstr>
      <vt:lpstr>Slide 7</vt:lpstr>
      <vt:lpstr>Slide 8</vt:lpstr>
      <vt:lpstr>Slide 9</vt:lpstr>
      <vt:lpstr>Athens</vt:lpstr>
      <vt:lpstr>Athens</vt:lpstr>
      <vt:lpstr>Athens</vt:lpstr>
      <vt:lpstr>Slide 13</vt:lpstr>
      <vt:lpstr>Slide 14</vt:lpstr>
      <vt:lpstr>Education for girls </vt:lpstr>
      <vt:lpstr>School life for boys</vt:lpstr>
      <vt:lpstr>Athens</vt:lpstr>
      <vt:lpstr>Athens</vt:lpstr>
      <vt:lpstr>               GIRLS</vt:lpstr>
      <vt:lpstr>Slide 20</vt:lpstr>
      <vt:lpstr>School life for boys and girls </vt:lpstr>
      <vt:lpstr>Jobs</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Athens</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 Hughes</dc:creator>
  <cp:lastModifiedBy>Carol Hughes</cp:lastModifiedBy>
  <cp:revision>114</cp:revision>
  <dcterms:created xsi:type="dcterms:W3CDTF">2020-04-20T08:59:27Z</dcterms:created>
  <dcterms:modified xsi:type="dcterms:W3CDTF">2020-06-23T21:18:43Z</dcterms:modified>
</cp:coreProperties>
</file>