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514" r:id="rId3"/>
    <p:sldId id="515" r:id="rId4"/>
    <p:sldId id="506" r:id="rId5"/>
    <p:sldId id="470" r:id="rId6"/>
    <p:sldId id="507" r:id="rId7"/>
    <p:sldId id="508" r:id="rId8"/>
    <p:sldId id="510" r:id="rId9"/>
    <p:sldId id="494" r:id="rId10"/>
    <p:sldId id="511" r:id="rId11"/>
    <p:sldId id="513" r:id="rId12"/>
  </p:sldIdLst>
  <p:sldSz cx="9144000" cy="6858000" type="screen4x3"/>
  <p:notesSz cx="6858000" cy="9144000"/>
  <p:embeddedFontLst>
    <p:embeddedFont>
      <p:font typeface="Sassoon Infant Md" panose="02000603050000020003" charset="0"/>
      <p:regular r:id="rId15"/>
    </p:embeddedFont>
    <p:embeddedFont>
      <p:font typeface="Sassoon Infant Rg" panose="02000503030000020003" charset="0"/>
      <p:regular r:id="rId16"/>
      <p:bold r:id="rId17"/>
    </p:embeddedFont>
    <p:embeddedFont>
      <p:font typeface="Calibri" panose="020F0502020204030204" pitchFamily="34" charset="0"/>
      <p:regular r:id="rId18"/>
      <p:bold r:id="rId19"/>
      <p:italic r:id="rId20"/>
      <p:boldItalic r:id="rId21"/>
    </p:embeddedFont>
    <p:embeddedFont>
      <p:font typeface="Comic Sans MS" panose="030F0702030302020204" pitchFamily="66" charset="0"/>
      <p:regular r:id="rId22"/>
      <p:bold r:id="rId23"/>
    </p:embeddedFont>
    <p:embeddedFont>
      <p:font typeface="Twinkl" panose="020B0604020202020204" charset="0"/>
      <p:regular r:id="rId24"/>
      <p:bold r:id="rId25"/>
    </p:embeddedFont>
    <p:embeddedFont>
      <p:font typeface="BPreplay" panose="02000503000000020004"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50"/>
    <a:srgbClr val="F8A9A9"/>
    <a:srgbClr val="D04847"/>
    <a:srgbClr val="FFA44B"/>
    <a:srgbClr val="6588D3"/>
    <a:srgbClr val="FFFFFF"/>
    <a:srgbClr val="FAEDED"/>
    <a:srgbClr val="D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9" autoAdjust="0"/>
    <p:restoredTop sz="94660"/>
  </p:normalViewPr>
  <p:slideViewPr>
    <p:cSldViewPr snapToGrid="0" showGuides="1">
      <p:cViewPr varScale="1">
        <p:scale>
          <a:sx n="69" d="100"/>
          <a:sy n="69" d="100"/>
        </p:scale>
        <p:origin x="-1482" y="-96"/>
      </p:cViewPr>
      <p:guideLst>
        <p:guide orient="horz" pos="2183"/>
        <p:guide orient="horz" pos="3997"/>
        <p:guide orient="horz" pos="1502"/>
        <p:guide orient="horz" pos="459"/>
        <p:guide orient="horz" pos="3884"/>
        <p:guide pos="2880"/>
        <p:guide pos="5307"/>
        <p:guide pos="521"/>
        <p:guide pos="52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6D3E807-CAD6-48A9-8639-26680B71B2B8}" type="datetimeFigureOut">
              <a:rPr lang="en-GB"/>
              <a:pPr>
                <a:defRPr/>
              </a:pPr>
              <a:t>02/06/2020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79A1CAC-EE3D-4672-8870-8DC36AF2CFB2}" type="slidenum">
              <a:rPr lang="en-GB"/>
              <a:pPr>
                <a:defRPr/>
              </a:pPr>
              <a:t>‹#›</a:t>
            </a:fld>
            <a:endParaRPr lang="en-GB"/>
          </a:p>
        </p:txBody>
      </p:sp>
    </p:spTree>
    <p:extLst>
      <p:ext uri="{BB962C8B-B14F-4D97-AF65-F5344CB8AC3E}">
        <p14:creationId xmlns:p14="http://schemas.microsoft.com/office/powerpoint/2010/main" val="732061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8EB93DA-F9A8-42AC-BEE0-C8FDF39D93D7}" type="datetimeFigureOut">
              <a:rPr lang="en-GB"/>
              <a:pPr>
                <a:defRPr/>
              </a:pPr>
              <a:t>02/06/2020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F46A1D2-4CF6-478D-8B51-68BD80A9A98F}" type="slidenum">
              <a:rPr lang="en-GB"/>
              <a:pPr>
                <a:defRPr/>
              </a:pPr>
              <a:t>‹#›</a:t>
            </a:fld>
            <a:endParaRPr lang="en-GB"/>
          </a:p>
        </p:txBody>
      </p:sp>
    </p:spTree>
    <p:extLst>
      <p:ext uri="{BB962C8B-B14F-4D97-AF65-F5344CB8AC3E}">
        <p14:creationId xmlns:p14="http://schemas.microsoft.com/office/powerpoint/2010/main" val="217288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9D9146B-7897-4F8A-A0D9-1ED4DA4FF955}"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1446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5974125A-9A8F-4AEA-AE28-9DEB8C6F8F2A}" type="slidenum">
              <a:rPr lang="en-GB" altLang="en-US" smtClean="0">
                <a:latin typeface="Calibri" panose="020F0502020204030204" pitchFamily="34" charset="0"/>
              </a:rPr>
              <a:pPr fontAlgn="base">
                <a:spcBef>
                  <a:spcPct val="0"/>
                </a:spcBef>
                <a:spcAft>
                  <a:spcPct val="0"/>
                </a:spcAft>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4425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E4EE7E09-C708-4590-9A8C-F47ABAD958DD}"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37301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AEEB489-0268-42FC-ACA2-0E67D7427032}"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9398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0D4A48D-927D-4480-BDDD-8395DF3C52B2}"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5772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6088A59E-27A3-4092-BDD8-C0088D01721A}"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59782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3112E915-1B57-4B6E-9123-4BE81403531E}" type="slidenum">
              <a:rPr lang="en-GB" altLang="en-US" smtClean="0">
                <a:latin typeface="Calibri" panose="020F0502020204030204" pitchFamily="34" charset="0"/>
              </a:rPr>
              <a:pPr fontAlgn="base">
                <a:spcBef>
                  <a:spcPct val="0"/>
                </a:spcBef>
                <a:spcAft>
                  <a:spcPct val="0"/>
                </a:spcAft>
              </a:pPr>
              <a:t>10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98924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9D9146B-7897-4F8A-A0D9-1ED4DA4FF955}"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14467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852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131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211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smtClean="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274565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95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970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1" r:id="rId4"/>
    <p:sldLayoutId id="2147483882" r:id="rId5"/>
    <p:sldLayoutId id="214748388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88" y="5186363"/>
          <a:ext cx="9145833" cy="1693901"/>
        </p:xfrm>
        <a:graphic>
          <a:graphicData uri="http://schemas.openxmlformats.org/drawingml/2006/table">
            <a:tbl>
              <a:tblPr/>
              <a:tblGrid>
                <a:gridCol w="9145833">
                  <a:extLst>
                    <a:ext uri="{9D8B030D-6E8A-4147-A177-3AD203B41FA5}"/>
                  </a:extLst>
                </a:gridCol>
              </a:tblGrid>
              <a:tr h="637598">
                <a:tc>
                  <a:txBody>
                    <a:bodyPr/>
                    <a:lstStyle/>
                    <a:p>
                      <a:pPr algn="ctr">
                        <a:lnSpc>
                          <a:spcPct val="115000"/>
                        </a:lnSpc>
                        <a:spcAft>
                          <a:spcPts val="0"/>
                        </a:spcAft>
                      </a:pPr>
                      <a:r>
                        <a:rPr lang="en-GB" sz="1900" b="1" u="sng" dirty="0" smtClean="0">
                          <a:latin typeface="Comic Sans MS" pitchFamily="66" charset="0"/>
                          <a:ea typeface="Calibri"/>
                          <a:cs typeface="Times New Roman"/>
                        </a:rPr>
                        <a:t>Science – Human</a:t>
                      </a:r>
                      <a:r>
                        <a:rPr lang="en-GB" sz="1900" b="1" u="sng" baseline="0" dirty="0" smtClean="0">
                          <a:latin typeface="Comic Sans MS" pitchFamily="66" charset="0"/>
                          <a:ea typeface="Calibri"/>
                          <a:cs typeface="Times New Roman"/>
                        </a:rPr>
                        <a:t> Body (Healthy Lifestyle Part 1)</a:t>
                      </a:r>
                      <a:endParaRPr lang="en-GB" sz="1900" dirty="0">
                        <a:latin typeface="Comic Sans MS" pitchFamily="66" charset="0"/>
                        <a:ea typeface="Calibri"/>
                        <a:cs typeface="Times New Roman"/>
                      </a:endParaRPr>
                    </a:p>
                    <a:p>
                      <a:pPr>
                        <a:lnSpc>
                          <a:spcPct val="115000"/>
                        </a:lnSpc>
                        <a:spcAft>
                          <a:spcPts val="0"/>
                        </a:spcAft>
                      </a:pPr>
                      <a:r>
                        <a:rPr lang="en-GB" sz="1900" b="1" u="sng" dirty="0">
                          <a:latin typeface="Comic Sans MS" pitchFamily="66" charset="0"/>
                          <a:ea typeface="Calibri"/>
                          <a:cs typeface="Times New Roman"/>
                        </a:rPr>
                        <a:t>Date</a:t>
                      </a:r>
                      <a:r>
                        <a:rPr lang="en-GB" sz="1900" dirty="0">
                          <a:latin typeface="Comic Sans MS" pitchFamily="66" charset="0"/>
                          <a:ea typeface="Calibri"/>
                          <a:cs typeface="Times New Roman"/>
                        </a:rPr>
                        <a:t>: </a:t>
                      </a:r>
                      <a:r>
                        <a:rPr lang="en-GB" sz="1900" dirty="0" smtClean="0">
                          <a:latin typeface="Comic Sans MS" pitchFamily="66" charset="0"/>
                          <a:ea typeface="Calibri"/>
                          <a:cs typeface="Times New Roman"/>
                        </a:rPr>
                        <a:t>Wednesday</a:t>
                      </a:r>
                      <a:r>
                        <a:rPr lang="en-GB" sz="1900" baseline="0" dirty="0" smtClean="0">
                          <a:latin typeface="Comic Sans MS" pitchFamily="66" charset="0"/>
                          <a:ea typeface="Calibri"/>
                          <a:cs typeface="Times New Roman"/>
                        </a:rPr>
                        <a:t> 3rd June 2020</a:t>
                      </a:r>
                      <a:endParaRPr lang="en-GB" sz="1900"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617030">
                <a:tc>
                  <a:txBody>
                    <a:bodyPr/>
                    <a:lstStyle/>
                    <a:p>
                      <a:pPr>
                        <a:lnSpc>
                          <a:spcPct val="115000"/>
                        </a:lnSpc>
                        <a:spcAft>
                          <a:spcPts val="0"/>
                        </a:spcAft>
                      </a:pPr>
                      <a:r>
                        <a:rPr lang="en-GB" sz="1900" b="1" u="sng" dirty="0" err="1">
                          <a:latin typeface="Comic Sans MS" pitchFamily="66" charset="0"/>
                          <a:ea typeface="Calibri"/>
                          <a:cs typeface="Times New Roman"/>
                        </a:rPr>
                        <a:t>L.Obj</a:t>
                      </a:r>
                      <a:r>
                        <a:rPr lang="en-GB" sz="1900" b="1" u="sng" dirty="0">
                          <a:latin typeface="Comic Sans MS" pitchFamily="66" charset="0"/>
                          <a:ea typeface="Calibri"/>
                          <a:cs typeface="Times New Roman"/>
                        </a:rPr>
                        <a:t>:  </a:t>
                      </a:r>
                      <a:endParaRPr lang="en-GB" sz="1900" b="1" dirty="0">
                        <a:latin typeface="Comic Sans MS" pitchFamily="66" charset="0"/>
                        <a:ea typeface="Calibri"/>
                        <a:cs typeface="Times New Roman"/>
                      </a:endParaRPr>
                    </a:p>
                    <a:p>
                      <a:r>
                        <a:rPr lang="en-GB" sz="1900" b="1" i="0" dirty="0" smtClean="0">
                          <a:latin typeface="Comic Sans MS" pitchFamily="66" charset="0"/>
                          <a:ea typeface="Calibri"/>
                          <a:cs typeface="Times New Roman"/>
                        </a:rPr>
                        <a:t>*</a:t>
                      </a:r>
                      <a:r>
                        <a:rPr lang="en-GB" altLang="en-US" sz="1900" b="1" dirty="0" smtClean="0">
                          <a:solidFill>
                            <a:srgbClr val="1C1C1C"/>
                          </a:solidFill>
                          <a:latin typeface="Comic Sans MS" pitchFamily="66" charset="0"/>
                          <a:ea typeface="Sassoon Infant Rg" pitchFamily="50" charset="0"/>
                          <a:cs typeface="Sassoon Infant Rg" pitchFamily="50" charset="0"/>
                        </a:rPr>
                        <a:t>I can describe</a:t>
                      </a:r>
                      <a:r>
                        <a:rPr lang="en-GB" altLang="en-US" sz="1900" b="1" baseline="0" dirty="0" smtClean="0">
                          <a:solidFill>
                            <a:srgbClr val="1C1C1C"/>
                          </a:solidFill>
                          <a:latin typeface="Comic Sans MS" pitchFamily="66" charset="0"/>
                          <a:ea typeface="Sassoon Infant Rg" pitchFamily="50" charset="0"/>
                          <a:cs typeface="Sassoon Infant Rg" pitchFamily="50" charset="0"/>
                        </a:rPr>
                        <a:t> the effect that exercise and diet have on human lifestyle.</a:t>
                      </a:r>
                      <a:endParaRPr lang="en-GB" sz="1900" b="1"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5359">
                <a:tc>
                  <a:txBody>
                    <a:bodyPr/>
                    <a:lstStyle/>
                    <a:p>
                      <a:r>
                        <a:rPr lang="en-GB" sz="1900" b="1" i="0" kern="1200" dirty="0" smtClean="0">
                          <a:solidFill>
                            <a:schemeClr val="tx1"/>
                          </a:solidFill>
                          <a:latin typeface="Comic Sans MS" pitchFamily="66" charset="0"/>
                          <a:ea typeface="+mn-ea"/>
                          <a:cs typeface="+mn-cs"/>
                        </a:rPr>
                        <a:t>*I know</a:t>
                      </a:r>
                      <a:r>
                        <a:rPr lang="en-GB" sz="1900" b="1" i="0" kern="1200" baseline="0" dirty="0" smtClean="0">
                          <a:solidFill>
                            <a:schemeClr val="tx1"/>
                          </a:solidFill>
                          <a:latin typeface="Comic Sans MS" pitchFamily="66" charset="0"/>
                          <a:ea typeface="+mn-ea"/>
                          <a:cs typeface="+mn-cs"/>
                        </a:rPr>
                        <a:t> what a healthy lifestyle consists of.</a:t>
                      </a:r>
                      <a:endParaRPr lang="en-GB" sz="1900" b="1"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Title 5"/>
          <p:cNvSpPr>
            <a:spLocks noGrp="1"/>
          </p:cNvSpPr>
          <p:nvPr>
            <p:ph type="title"/>
          </p:nvPr>
        </p:nvSpPr>
        <p:spPr>
          <a:xfrm>
            <a:off x="152400" y="617538"/>
            <a:ext cx="8721725" cy="631825"/>
          </a:xfrm>
          <a:prstGeom prst="roundRect">
            <a:avLst>
              <a:gd name="adj" fmla="val 0"/>
            </a:avLst>
          </a:prstGeom>
        </p:spPr>
        <p:txBody>
          <a:bodyPr>
            <a:normAutofit fontScale="90000"/>
          </a:bodyPr>
          <a:lstStyle/>
          <a:p>
            <a:pPr algn="ctr" eaLnBrk="1" hangingPunct="1">
              <a:defRPr/>
            </a:pPr>
            <a:r>
              <a:rPr lang="en-GB" altLang="en-US" sz="3300" smtClean="0"/>
              <a:t>What Is the Impact of Regular Exercise?</a:t>
            </a:r>
          </a:p>
        </p:txBody>
      </p:sp>
      <p:sp>
        <p:nvSpPr>
          <p:cNvPr id="2" name="Rectangle 1"/>
          <p:cNvSpPr/>
          <p:nvPr/>
        </p:nvSpPr>
        <p:spPr>
          <a:xfrm>
            <a:off x="768350" y="1712913"/>
            <a:ext cx="1981200" cy="739775"/>
          </a:xfrm>
          <a:prstGeom prst="rect">
            <a:avLst/>
          </a:prstGeom>
        </p:spPr>
        <p:txBody>
          <a:bodyPr>
            <a:spAutoFit/>
          </a:bodyPr>
          <a:lstStyle/>
          <a:p>
            <a:pPr>
              <a:spcAft>
                <a:spcPts val="600"/>
              </a:spcAft>
              <a:defRPr/>
            </a:pPr>
            <a:r>
              <a:rPr lang="en-GB" sz="1400" dirty="0">
                <a:latin typeface="+mn-lt"/>
              </a:rPr>
              <a:t>Helps you fall asleep faster and deeper so you are better rested. </a:t>
            </a:r>
          </a:p>
        </p:txBody>
      </p:sp>
      <p:sp>
        <p:nvSpPr>
          <p:cNvPr id="13" name="Rectangle 12"/>
          <p:cNvSpPr/>
          <p:nvPr/>
        </p:nvSpPr>
        <p:spPr>
          <a:xfrm>
            <a:off x="768350" y="4237038"/>
            <a:ext cx="2566988" cy="738187"/>
          </a:xfrm>
          <a:prstGeom prst="rect">
            <a:avLst/>
          </a:prstGeom>
        </p:spPr>
        <p:txBody>
          <a:bodyPr>
            <a:spAutoFit/>
          </a:bodyPr>
          <a:lstStyle/>
          <a:p>
            <a:pPr>
              <a:spcAft>
                <a:spcPts val="600"/>
              </a:spcAft>
              <a:defRPr/>
            </a:pPr>
            <a:r>
              <a:rPr lang="en-GB" sz="1400" dirty="0">
                <a:latin typeface="+mn-lt"/>
              </a:rPr>
              <a:t>Increases the amount of oxygen delivered to and carbon dioxide removed from the body.</a:t>
            </a:r>
          </a:p>
        </p:txBody>
      </p:sp>
      <p:sp>
        <p:nvSpPr>
          <p:cNvPr id="15" name="Rectangle 14"/>
          <p:cNvSpPr/>
          <p:nvPr/>
        </p:nvSpPr>
        <p:spPr>
          <a:xfrm>
            <a:off x="5778500" y="4048125"/>
            <a:ext cx="2571750" cy="1384300"/>
          </a:xfrm>
          <a:prstGeom prst="rect">
            <a:avLst/>
          </a:prstGeom>
        </p:spPr>
        <p:txBody>
          <a:bodyPr>
            <a:spAutoFit/>
          </a:bodyPr>
          <a:lstStyle/>
          <a:p>
            <a:pPr algn="r">
              <a:spcAft>
                <a:spcPts val="600"/>
              </a:spcAft>
              <a:defRPr/>
            </a:pPr>
            <a:r>
              <a:rPr lang="en-GB" sz="1400" dirty="0">
                <a:latin typeface="+mn-lt"/>
              </a:rPr>
              <a:t>When you exercise your body increases the circulation of blood – this means that nutrients are delivered and waste taken away faster which improves parts of the body like skin.</a:t>
            </a:r>
          </a:p>
        </p:txBody>
      </p:sp>
      <p:sp>
        <p:nvSpPr>
          <p:cNvPr id="16" name="Rectangle 15"/>
          <p:cNvSpPr/>
          <p:nvPr/>
        </p:nvSpPr>
        <p:spPr>
          <a:xfrm>
            <a:off x="6024563" y="3629025"/>
            <a:ext cx="2325687" cy="3079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muscles</a:t>
            </a:r>
            <a:r>
              <a:rPr lang="en-GB" sz="1400" dirty="0">
                <a:latin typeface="+mn-lt"/>
              </a:rPr>
              <a:t>.</a:t>
            </a:r>
          </a:p>
        </p:txBody>
      </p:sp>
      <p:sp>
        <p:nvSpPr>
          <p:cNvPr id="17" name="Rectangle 16"/>
          <p:cNvSpPr/>
          <p:nvPr/>
        </p:nvSpPr>
        <p:spPr>
          <a:xfrm>
            <a:off x="5611813" y="5543550"/>
            <a:ext cx="2738437" cy="523875"/>
          </a:xfrm>
          <a:prstGeom prst="rect">
            <a:avLst/>
          </a:prstGeom>
        </p:spPr>
        <p:txBody>
          <a:bodyPr>
            <a:spAutoFit/>
          </a:bodyPr>
          <a:lstStyle/>
          <a:p>
            <a:pPr algn="r">
              <a:spcAft>
                <a:spcPts val="600"/>
              </a:spcAft>
              <a:defRPr/>
            </a:pPr>
            <a:r>
              <a:rPr lang="en-GB" sz="1400" dirty="0">
                <a:latin typeface="+mn-lt"/>
              </a:rPr>
              <a:t>Increases the volume of blood and red blood cells. </a:t>
            </a:r>
          </a:p>
        </p:txBody>
      </p:sp>
      <p:sp>
        <p:nvSpPr>
          <p:cNvPr id="18" name="Rectangle 17"/>
          <p:cNvSpPr/>
          <p:nvPr/>
        </p:nvSpPr>
        <p:spPr>
          <a:xfrm>
            <a:off x="746125" y="5343525"/>
            <a:ext cx="2449513" cy="739775"/>
          </a:xfrm>
          <a:prstGeom prst="rect">
            <a:avLst/>
          </a:prstGeom>
        </p:spPr>
        <p:txBody>
          <a:bodyPr>
            <a:spAutoFit/>
          </a:bodyPr>
          <a:lstStyle/>
          <a:p>
            <a:pPr>
              <a:spcAft>
                <a:spcPts val="600"/>
              </a:spcAft>
              <a:defRPr/>
            </a:pPr>
            <a:r>
              <a:rPr lang="en-GB" sz="1400" dirty="0">
                <a:latin typeface="+mj-lt"/>
              </a:rPr>
              <a:t>Bones</a:t>
            </a:r>
            <a:r>
              <a:rPr lang="en-GB" sz="1400" dirty="0">
                <a:latin typeface="+mn-lt"/>
              </a:rPr>
              <a:t> increase in width and density (The denser the bone, the stronger it is).</a:t>
            </a:r>
          </a:p>
        </p:txBody>
      </p:sp>
      <p:sp>
        <p:nvSpPr>
          <p:cNvPr id="19" name="Rectangle 18"/>
          <p:cNvSpPr/>
          <p:nvPr/>
        </p:nvSpPr>
        <p:spPr>
          <a:xfrm>
            <a:off x="6088063" y="2994025"/>
            <a:ext cx="2262187" cy="5238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diaphragm</a:t>
            </a:r>
            <a:r>
              <a:rPr lang="en-GB" sz="1400" dirty="0">
                <a:latin typeface="+mn-lt"/>
              </a:rPr>
              <a:t> and </a:t>
            </a:r>
            <a:r>
              <a:rPr lang="en-GB" sz="1400" dirty="0">
                <a:latin typeface="+mj-lt"/>
              </a:rPr>
              <a:t>intercostal muscles</a:t>
            </a:r>
            <a:r>
              <a:rPr lang="en-GB" sz="1400" dirty="0">
                <a:latin typeface="+mn-lt"/>
              </a:rPr>
              <a:t>.</a:t>
            </a:r>
          </a:p>
        </p:txBody>
      </p:sp>
      <p:pic>
        <p:nvPicPr>
          <p:cNvPr id="2253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438" y="1741488"/>
            <a:ext cx="2701925"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a:xfrm flipV="1">
            <a:off x="3084513" y="5159375"/>
            <a:ext cx="1390650" cy="4349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924550" y="2139950"/>
            <a:ext cx="889000" cy="12223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8350" y="2482850"/>
            <a:ext cx="2960688" cy="1169988"/>
          </a:xfrm>
          <a:prstGeom prst="rect">
            <a:avLst/>
          </a:prstGeom>
        </p:spPr>
        <p:txBody>
          <a:bodyPr>
            <a:spAutoFit/>
          </a:bodyPr>
          <a:lstStyle/>
          <a:p>
            <a:pPr>
              <a:spcAft>
                <a:spcPts val="600"/>
              </a:spcAft>
              <a:defRPr/>
            </a:pPr>
            <a:r>
              <a:rPr lang="en-GB" sz="1400" dirty="0">
                <a:latin typeface="+mn-lt"/>
              </a:rPr>
              <a:t>Stimulates and releases </a:t>
            </a:r>
            <a:r>
              <a:rPr lang="en-GB" sz="1400" dirty="0">
                <a:latin typeface="+mj-lt"/>
              </a:rPr>
              <a:t>brain</a:t>
            </a:r>
            <a:r>
              <a:rPr lang="en-GB" sz="1400" dirty="0">
                <a:latin typeface="+mn-lt"/>
              </a:rPr>
              <a:t> chemicals – for example endorphins leave you feeling happier and serotonin helps keep your mood calm and leaves you feeling relaxed.</a:t>
            </a:r>
          </a:p>
        </p:txBody>
      </p:sp>
      <p:sp>
        <p:nvSpPr>
          <p:cNvPr id="27" name="Rectangle 26"/>
          <p:cNvSpPr/>
          <p:nvPr/>
        </p:nvSpPr>
        <p:spPr>
          <a:xfrm>
            <a:off x="5099050" y="2576513"/>
            <a:ext cx="3251200" cy="307975"/>
          </a:xfrm>
          <a:prstGeom prst="rect">
            <a:avLst/>
          </a:prstGeom>
        </p:spPr>
        <p:txBody>
          <a:bodyPr>
            <a:spAutoFit/>
          </a:bodyPr>
          <a:lstStyle/>
          <a:p>
            <a:pPr algn="r">
              <a:spcAft>
                <a:spcPts val="600"/>
              </a:spcAft>
              <a:defRPr/>
            </a:pPr>
            <a:r>
              <a:rPr lang="en-GB" sz="1400" dirty="0">
                <a:latin typeface="+mn-lt"/>
              </a:rPr>
              <a:t>Strengthens </a:t>
            </a:r>
            <a:r>
              <a:rPr lang="en-GB" sz="1400" dirty="0">
                <a:latin typeface="+mj-lt"/>
              </a:rPr>
              <a:t>heart</a:t>
            </a:r>
            <a:r>
              <a:rPr lang="en-GB" sz="1400" dirty="0">
                <a:latin typeface="+mn-lt"/>
              </a:rPr>
              <a:t> muscle.</a:t>
            </a:r>
          </a:p>
        </p:txBody>
      </p:sp>
      <p:sp>
        <p:nvSpPr>
          <p:cNvPr id="28" name="Rectangle 27"/>
          <p:cNvSpPr/>
          <p:nvPr/>
        </p:nvSpPr>
        <p:spPr>
          <a:xfrm>
            <a:off x="768350" y="3683000"/>
            <a:ext cx="3101975" cy="522288"/>
          </a:xfrm>
          <a:prstGeom prst="rect">
            <a:avLst/>
          </a:prstGeom>
        </p:spPr>
        <p:txBody>
          <a:bodyPr>
            <a:spAutoFit/>
          </a:bodyPr>
          <a:lstStyle/>
          <a:p>
            <a:pPr>
              <a:spcAft>
                <a:spcPts val="600"/>
              </a:spcAft>
              <a:defRPr/>
            </a:pPr>
            <a:r>
              <a:rPr lang="en-GB" sz="1400" dirty="0">
                <a:latin typeface="+mn-lt"/>
              </a:rPr>
              <a:t>Increases the number of air sacs (alveoli).</a:t>
            </a:r>
          </a:p>
        </p:txBody>
      </p:sp>
      <p:cxnSp>
        <p:nvCxnSpPr>
          <p:cNvPr id="32" name="Straight Arrow Connector 31"/>
          <p:cNvCxnSpPr/>
          <p:nvPr/>
        </p:nvCxnSpPr>
        <p:spPr>
          <a:xfrm flipV="1">
            <a:off x="4733925" y="2698750"/>
            <a:ext cx="1550988" cy="1381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284913" y="1725613"/>
            <a:ext cx="2065337" cy="739775"/>
          </a:xfrm>
          <a:prstGeom prst="rect">
            <a:avLst/>
          </a:prstGeom>
        </p:spPr>
        <p:txBody>
          <a:bodyPr>
            <a:spAutoFit/>
          </a:bodyPr>
          <a:lstStyle/>
          <a:p>
            <a:pPr algn="r">
              <a:spcAft>
                <a:spcPts val="600"/>
              </a:spcAft>
              <a:defRPr/>
            </a:pPr>
            <a:r>
              <a:rPr lang="en-GB" sz="1400" dirty="0">
                <a:latin typeface="+mn-lt"/>
              </a:rPr>
              <a:t>Increases the number of </a:t>
            </a:r>
            <a:r>
              <a:rPr lang="en-GB" sz="1400" dirty="0">
                <a:latin typeface="+mj-lt"/>
              </a:rPr>
              <a:t>capillaries</a:t>
            </a:r>
            <a:r>
              <a:rPr lang="en-GB" sz="1400" dirty="0">
                <a:latin typeface="+mn-lt"/>
              </a:rPr>
              <a:t> in the </a:t>
            </a:r>
            <a:r>
              <a:rPr lang="en-GB" sz="1400" dirty="0">
                <a:latin typeface="+mj-lt"/>
              </a:rPr>
              <a:t>muscles</a:t>
            </a:r>
            <a:r>
              <a:rPr lang="en-GB" sz="1400" dirty="0">
                <a:latin typeface="+mn-lt"/>
              </a:rPr>
              <a:t>.</a:t>
            </a:r>
          </a:p>
        </p:txBody>
      </p:sp>
      <p:sp>
        <p:nvSpPr>
          <p:cNvPr id="30" name="Rectangle 29"/>
          <p:cNvSpPr/>
          <p:nvPr/>
        </p:nvSpPr>
        <p:spPr>
          <a:xfrm>
            <a:off x="768350" y="5005388"/>
            <a:ext cx="3251200" cy="307975"/>
          </a:xfrm>
          <a:prstGeom prst="rect">
            <a:avLst/>
          </a:prstGeom>
        </p:spPr>
        <p:txBody>
          <a:bodyPr>
            <a:spAutoFit/>
          </a:bodyPr>
          <a:lstStyle/>
          <a:p>
            <a:pPr>
              <a:spcAft>
                <a:spcPts val="600"/>
              </a:spcAft>
              <a:defRPr/>
            </a:pPr>
            <a:r>
              <a:rPr lang="en-GB" sz="1400" dirty="0">
                <a:latin typeface="+mj-lt"/>
              </a:rPr>
              <a:t>Joints</a:t>
            </a:r>
            <a:r>
              <a:rPr lang="en-GB" sz="1400" dirty="0">
                <a:latin typeface="+mn-lt"/>
              </a:rPr>
              <a:t> are more stable.</a:t>
            </a:r>
          </a:p>
        </p:txBody>
      </p:sp>
      <p:cxnSp>
        <p:nvCxnSpPr>
          <p:cNvPr id="36" name="Straight Arrow Connector 35"/>
          <p:cNvCxnSpPr/>
          <p:nvPr/>
        </p:nvCxnSpPr>
        <p:spPr>
          <a:xfrm>
            <a:off x="4733925" y="3128963"/>
            <a:ext cx="1482725" cy="2159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026025" y="2947988"/>
            <a:ext cx="1190625" cy="3937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370513" y="3497263"/>
            <a:ext cx="1228725" cy="265112"/>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11813" y="4070350"/>
            <a:ext cx="244475" cy="552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954588" y="5005388"/>
            <a:ext cx="671512" cy="7778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649538" y="4878388"/>
            <a:ext cx="1778000" cy="2428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298825" y="3090863"/>
            <a:ext cx="1087438" cy="14922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279775" y="2947988"/>
            <a:ext cx="1147763" cy="9747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562350" y="1931988"/>
            <a:ext cx="987425" cy="101600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719388" y="1952625"/>
            <a:ext cx="1830387" cy="2603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998805"/>
            <a:ext cx="9144000" cy="5859195"/>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0" y="0"/>
            <a:ext cx="9144000" cy="914400"/>
          </a:xfrm>
          <a:solidFill>
            <a:schemeClr val="accent2">
              <a:lumMod val="60000"/>
              <a:lumOff val="40000"/>
            </a:schemeClr>
          </a:solidFill>
          <a:ln w="57150"/>
        </p:spPr>
        <p:txBody>
          <a:bodyPr>
            <a:noAutofit/>
          </a:bodyPr>
          <a:lstStyle/>
          <a:p>
            <a:pPr algn="ctr" eaLnBrk="1" hangingPunct="1">
              <a:defRPr/>
            </a:pPr>
            <a:r>
              <a:rPr lang="en-GB" sz="5000" u="sng" dirty="0" smtClean="0">
                <a:latin typeface="Twinkl" pitchFamily="2" charset="0"/>
              </a:rPr>
              <a:t>A Healthy Lifestyle</a:t>
            </a:r>
            <a:endParaRPr lang="en-GB" altLang="en-US" sz="5000" u="sng" dirty="0" smtClean="0">
              <a:latin typeface="Twinkl" pitchFamily="2" charset="0"/>
            </a:endParaRPr>
          </a:p>
        </p:txBody>
      </p:sp>
      <p:sp>
        <p:nvSpPr>
          <p:cNvPr id="12292" name="Rectangle 3"/>
          <p:cNvSpPr>
            <a:spLocks noChangeArrowheads="1"/>
          </p:cNvSpPr>
          <p:nvPr/>
        </p:nvSpPr>
        <p:spPr bwMode="auto">
          <a:xfrm>
            <a:off x="182881" y="1139483"/>
            <a:ext cx="877824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GB" altLang="en-US" sz="3000" dirty="0" smtClean="0">
                <a:solidFill>
                  <a:schemeClr val="bg1"/>
                </a:solidFill>
                <a:latin typeface="Comic Sans MS" pitchFamily="66" charset="0"/>
              </a:rPr>
              <a:t>Meet James.</a:t>
            </a:r>
          </a:p>
          <a:p>
            <a:endParaRPr lang="en-GB" altLang="en-US" sz="3000" dirty="0" smtClean="0">
              <a:solidFill>
                <a:schemeClr val="bg1"/>
              </a:solidFill>
              <a:latin typeface="Comic Sans MS" pitchFamily="66" charset="0"/>
            </a:endParaRPr>
          </a:p>
          <a:p>
            <a:r>
              <a:rPr lang="en-GB" altLang="en-US" sz="3000" dirty="0" smtClean="0">
                <a:solidFill>
                  <a:schemeClr val="bg1"/>
                </a:solidFill>
                <a:latin typeface="Comic Sans MS" pitchFamily="66" charset="0"/>
              </a:rPr>
              <a:t>He is fed up of being unhealthy </a:t>
            </a:r>
          </a:p>
          <a:p>
            <a:r>
              <a:rPr lang="en-GB" altLang="en-US" sz="3000" dirty="0" smtClean="0">
                <a:solidFill>
                  <a:schemeClr val="bg1"/>
                </a:solidFill>
                <a:latin typeface="Comic Sans MS" pitchFamily="66" charset="0"/>
              </a:rPr>
              <a:t>and unfit.</a:t>
            </a:r>
          </a:p>
          <a:p>
            <a:endParaRPr lang="en-GB" altLang="en-US" sz="3000" dirty="0" smtClean="0">
              <a:solidFill>
                <a:schemeClr val="bg1"/>
              </a:solidFill>
              <a:latin typeface="Comic Sans MS" pitchFamily="66" charset="0"/>
            </a:endParaRPr>
          </a:p>
          <a:p>
            <a:r>
              <a:rPr lang="en-GB" altLang="en-US" sz="3000" dirty="0" smtClean="0">
                <a:solidFill>
                  <a:schemeClr val="bg1"/>
                </a:solidFill>
                <a:latin typeface="Comic Sans MS" pitchFamily="66" charset="0"/>
              </a:rPr>
              <a:t>Can you produce a brochure that helps him to learn about how he can become a much healthier person? </a:t>
            </a:r>
          </a:p>
          <a:p>
            <a:endParaRPr lang="en-GB" altLang="en-US" sz="3000" dirty="0" smtClean="0">
              <a:solidFill>
                <a:schemeClr val="bg1"/>
              </a:solidFill>
              <a:latin typeface="Comic Sans MS" pitchFamily="66" charset="0"/>
            </a:endParaRPr>
          </a:p>
          <a:p>
            <a:pPr>
              <a:buFont typeface="Arial" pitchFamily="34" charset="0"/>
              <a:buChar char="•"/>
            </a:pPr>
            <a:r>
              <a:rPr lang="en-GB" altLang="en-US" sz="3000" dirty="0" smtClean="0">
                <a:solidFill>
                  <a:schemeClr val="bg1"/>
                </a:solidFill>
                <a:latin typeface="Comic Sans MS" pitchFamily="66" charset="0"/>
              </a:rPr>
              <a:t>What tips can you offer him?</a:t>
            </a:r>
          </a:p>
          <a:p>
            <a:pPr>
              <a:buFont typeface="Arial" pitchFamily="34" charset="0"/>
              <a:buChar char="•"/>
            </a:pPr>
            <a:r>
              <a:rPr lang="en-GB" altLang="en-US" sz="3000" dirty="0" smtClean="0">
                <a:solidFill>
                  <a:schemeClr val="bg1"/>
                </a:solidFill>
                <a:latin typeface="Comic Sans MS" pitchFamily="66" charset="0"/>
              </a:rPr>
              <a:t>How will it help him in the future?</a:t>
            </a:r>
          </a:p>
        </p:txBody>
      </p:sp>
      <p:pic>
        <p:nvPicPr>
          <p:cNvPr id="2050" name="Picture 2" descr="Survey reveals why most Indians are unfit | Arijit's Workout"/>
          <p:cNvPicPr>
            <a:picLocks noChangeAspect="1" noChangeArrowheads="1"/>
          </p:cNvPicPr>
          <p:nvPr/>
        </p:nvPicPr>
        <p:blipFill>
          <a:blip r:embed="rId3" cstate="print"/>
          <a:srcRect/>
          <a:stretch>
            <a:fillRect/>
          </a:stretch>
        </p:blipFill>
        <p:spPr bwMode="auto">
          <a:xfrm>
            <a:off x="6049108" y="1153552"/>
            <a:ext cx="3094892" cy="21277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2"/>
          <p:cNvPicPr>
            <a:picLocks noChangeAspect="1"/>
          </p:cNvPicPr>
          <p:nvPr/>
        </p:nvPicPr>
        <p:blipFill>
          <a:blip r:embed="rId2" cstate="print"/>
          <a:srcRect b="24033"/>
          <a:stretch>
            <a:fillRect/>
          </a:stretch>
        </p:blipFill>
        <p:spPr bwMode="auto">
          <a:xfrm>
            <a:off x="4235450" y="5177913"/>
            <a:ext cx="673100" cy="381000"/>
          </a:xfrm>
          <a:prstGeom prst="rect">
            <a:avLst/>
          </a:prstGeom>
          <a:noFill/>
          <a:ln w="9525">
            <a:noFill/>
            <a:miter lim="800000"/>
            <a:headEnd/>
            <a:tailEnd/>
          </a:ln>
        </p:spPr>
      </p:pic>
      <p:sp>
        <p:nvSpPr>
          <p:cNvPr id="6" name="Rectangle 5"/>
          <p:cNvSpPr/>
          <p:nvPr/>
        </p:nvSpPr>
        <p:spPr>
          <a:xfrm>
            <a:off x="0" y="0"/>
            <a:ext cx="9144000" cy="923330"/>
          </a:xfrm>
          <a:prstGeom prst="rect">
            <a:avLst/>
          </a:prstGeom>
          <a:solidFill>
            <a:srgbClr val="FFFF00"/>
          </a:solidFill>
          <a:ln w="57150">
            <a:solidFill>
              <a:schemeClr val="tx1"/>
            </a:solidFill>
          </a:ln>
        </p:spPr>
        <p:txBody>
          <a:bodyPr wrap="square" lIns="91440" tIns="45720" rIns="91440" bIns="45720">
            <a:spAutoFit/>
          </a:bodyPr>
          <a:lstStyle/>
          <a:p>
            <a:pPr algn="ctr"/>
            <a:r>
              <a:rPr lang="en-US" sz="5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Science </a:t>
            </a:r>
            <a:r>
              <a:rPr lang="en-US" sz="5400" b="1" u="sng"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54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54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0" y="970669"/>
            <a:ext cx="9144000" cy="830997"/>
          </a:xfrm>
          <a:prstGeom prst="rect">
            <a:avLst/>
          </a:prstGeom>
          <a:solidFill>
            <a:schemeClr val="bg1"/>
          </a:solidFill>
          <a:ln w="57150">
            <a:solidFill>
              <a:schemeClr val="tx1"/>
            </a:solidFill>
          </a:ln>
        </p:spPr>
        <p:txBody>
          <a:bodyPr wrap="square" rtlCol="0">
            <a:spAutoFit/>
          </a:bodyPr>
          <a:lstStyle/>
          <a:p>
            <a:pPr algn="ctr"/>
            <a:r>
              <a:rPr lang="en-GB" sz="2400" dirty="0" smtClean="0">
                <a:latin typeface="Comic Sans MS" pitchFamily="66" charset="0"/>
              </a:rPr>
              <a:t>Read this sentence below. </a:t>
            </a:r>
          </a:p>
          <a:p>
            <a:pPr algn="ctr"/>
            <a:r>
              <a:rPr lang="en-GB" sz="2400" dirty="0" smtClean="0">
                <a:latin typeface="Comic Sans MS" pitchFamily="66" charset="0"/>
              </a:rPr>
              <a:t>Can you match the types of grammar to each word? </a:t>
            </a:r>
            <a:endParaRPr lang="en-GB" sz="2400" dirty="0">
              <a:latin typeface="Comic Sans MS" pitchFamily="66" charset="0"/>
            </a:endParaRPr>
          </a:p>
        </p:txBody>
      </p:sp>
      <p:sp>
        <p:nvSpPr>
          <p:cNvPr id="8" name="TextBox 7"/>
          <p:cNvSpPr txBox="1"/>
          <p:nvPr/>
        </p:nvSpPr>
        <p:spPr>
          <a:xfrm>
            <a:off x="0" y="1953063"/>
            <a:ext cx="9144000" cy="1292662"/>
          </a:xfrm>
          <a:prstGeom prst="rect">
            <a:avLst/>
          </a:prstGeom>
          <a:solidFill>
            <a:schemeClr val="bg1"/>
          </a:solidFill>
          <a:ln w="57150">
            <a:solidFill>
              <a:schemeClr val="tx1"/>
            </a:solidFill>
          </a:ln>
        </p:spPr>
        <p:txBody>
          <a:bodyPr wrap="square" rtlCol="0">
            <a:spAutoFit/>
          </a:bodyPr>
          <a:lstStyle/>
          <a:p>
            <a:pPr algn="ctr"/>
            <a:r>
              <a:rPr lang="en-GB" altLang="en-US" sz="3800" b="1" dirty="0" smtClean="0">
                <a:solidFill>
                  <a:srgbClr val="FF0000"/>
                </a:solidFill>
                <a:latin typeface="Twinkl" pitchFamily="2" charset="0"/>
              </a:rPr>
              <a:t>A</a:t>
            </a:r>
            <a:r>
              <a:rPr lang="en-GB" altLang="en-US" sz="3800" b="1" dirty="0" smtClean="0">
                <a:latin typeface="Twinkl" pitchFamily="2" charset="0"/>
              </a:rPr>
              <a:t> </a:t>
            </a:r>
            <a:r>
              <a:rPr lang="en-GB" altLang="en-US" sz="3800" b="1" dirty="0" smtClean="0">
                <a:solidFill>
                  <a:schemeClr val="accent2">
                    <a:lumMod val="60000"/>
                    <a:lumOff val="40000"/>
                  </a:schemeClr>
                </a:solidFill>
                <a:latin typeface="Twinkl" pitchFamily="2" charset="0"/>
              </a:rPr>
              <a:t>healthy</a:t>
            </a:r>
            <a:r>
              <a:rPr lang="en-GB" altLang="en-US" sz="3800" b="1" dirty="0" smtClean="0">
                <a:latin typeface="Twinkl" pitchFamily="2" charset="0"/>
              </a:rPr>
              <a:t> </a:t>
            </a:r>
            <a:r>
              <a:rPr lang="en-GB" altLang="en-US" sz="3800" b="1" dirty="0" smtClean="0">
                <a:solidFill>
                  <a:srgbClr val="FFFF00"/>
                </a:solidFill>
                <a:latin typeface="Twinkl" pitchFamily="2" charset="0"/>
              </a:rPr>
              <a:t>diet </a:t>
            </a:r>
            <a:r>
              <a:rPr lang="en-GB" altLang="en-US" sz="3800" b="1" dirty="0" smtClean="0">
                <a:solidFill>
                  <a:srgbClr val="7030A0"/>
                </a:solidFill>
                <a:latin typeface="Twinkl" pitchFamily="2" charset="0"/>
              </a:rPr>
              <a:t>involves eating </a:t>
            </a:r>
            <a:r>
              <a:rPr lang="en-GB" altLang="en-US" sz="3800" b="1" dirty="0" smtClean="0">
                <a:solidFill>
                  <a:srgbClr val="FF0000"/>
                </a:solidFill>
                <a:latin typeface="Twinkl" pitchFamily="2" charset="0"/>
              </a:rPr>
              <a:t>the</a:t>
            </a:r>
            <a:r>
              <a:rPr lang="en-GB" altLang="en-US" sz="3800" b="1" dirty="0" smtClean="0">
                <a:latin typeface="Twinkl" pitchFamily="2" charset="0"/>
              </a:rPr>
              <a:t> </a:t>
            </a:r>
            <a:r>
              <a:rPr lang="en-GB" altLang="en-US" sz="3800" b="1" dirty="0" smtClean="0">
                <a:solidFill>
                  <a:schemeClr val="accent2">
                    <a:lumMod val="60000"/>
                    <a:lumOff val="40000"/>
                  </a:schemeClr>
                </a:solidFill>
                <a:latin typeface="Twinkl" pitchFamily="2" charset="0"/>
              </a:rPr>
              <a:t>right</a:t>
            </a:r>
            <a:r>
              <a:rPr lang="en-GB" altLang="en-US" sz="3800" b="1" dirty="0" smtClean="0">
                <a:latin typeface="Twinkl" pitchFamily="2" charset="0"/>
              </a:rPr>
              <a:t> </a:t>
            </a:r>
            <a:r>
              <a:rPr lang="en-GB" altLang="en-US" sz="3800" b="1" dirty="0" smtClean="0">
                <a:solidFill>
                  <a:srgbClr val="FFFF00"/>
                </a:solidFill>
                <a:latin typeface="Twinkl" pitchFamily="2" charset="0"/>
              </a:rPr>
              <a:t>types</a:t>
            </a:r>
            <a:r>
              <a:rPr lang="en-GB" altLang="en-US" sz="3800" b="1" dirty="0" smtClean="0">
                <a:latin typeface="Twinkl" pitchFamily="2" charset="0"/>
              </a:rPr>
              <a:t> </a:t>
            </a:r>
            <a:r>
              <a:rPr lang="en-GB" altLang="en-US" sz="3800" b="1" dirty="0" smtClean="0">
                <a:solidFill>
                  <a:srgbClr val="00B050"/>
                </a:solidFill>
                <a:latin typeface="Twinkl" pitchFamily="2" charset="0"/>
              </a:rPr>
              <a:t>of</a:t>
            </a:r>
            <a:r>
              <a:rPr lang="en-GB" altLang="en-US" sz="3800" b="1" dirty="0" smtClean="0">
                <a:latin typeface="Twinkl" pitchFamily="2" charset="0"/>
              </a:rPr>
              <a:t> </a:t>
            </a:r>
            <a:r>
              <a:rPr lang="en-GB" altLang="en-US" sz="3800" b="1" dirty="0" smtClean="0">
                <a:solidFill>
                  <a:srgbClr val="FFFF00"/>
                </a:solidFill>
                <a:latin typeface="Twinkl" pitchFamily="2" charset="0"/>
              </a:rPr>
              <a:t>nutrients</a:t>
            </a:r>
            <a:r>
              <a:rPr lang="en-GB" altLang="en-US" sz="3800" b="1" dirty="0" smtClean="0">
                <a:latin typeface="Twinkl" pitchFamily="2" charset="0"/>
              </a:rPr>
              <a:t> </a:t>
            </a:r>
            <a:r>
              <a:rPr lang="en-GB" altLang="en-US" sz="3800" b="1" dirty="0" smtClean="0">
                <a:solidFill>
                  <a:srgbClr val="00B050"/>
                </a:solidFill>
                <a:latin typeface="Twinkl" pitchFamily="2" charset="0"/>
              </a:rPr>
              <a:t>in</a:t>
            </a:r>
            <a:r>
              <a:rPr lang="en-GB" altLang="en-US" sz="3800" b="1" dirty="0" smtClean="0">
                <a:latin typeface="Twinkl" pitchFamily="2" charset="0"/>
              </a:rPr>
              <a:t> </a:t>
            </a:r>
            <a:r>
              <a:rPr lang="en-GB" altLang="en-US" sz="3800" b="1" dirty="0" smtClean="0">
                <a:solidFill>
                  <a:srgbClr val="FF0000"/>
                </a:solidFill>
                <a:latin typeface="Twinkl" pitchFamily="2" charset="0"/>
              </a:rPr>
              <a:t>the</a:t>
            </a:r>
            <a:r>
              <a:rPr lang="en-GB" altLang="en-US" sz="3800" b="1" dirty="0" smtClean="0">
                <a:latin typeface="Twinkl" pitchFamily="2" charset="0"/>
              </a:rPr>
              <a:t> </a:t>
            </a:r>
            <a:r>
              <a:rPr lang="en-GB" altLang="en-US" sz="3800" b="1" dirty="0" smtClean="0">
                <a:solidFill>
                  <a:schemeClr val="accent2">
                    <a:lumMod val="60000"/>
                    <a:lumOff val="40000"/>
                  </a:schemeClr>
                </a:solidFill>
                <a:latin typeface="Twinkl" pitchFamily="2" charset="0"/>
              </a:rPr>
              <a:t>right</a:t>
            </a:r>
            <a:r>
              <a:rPr lang="en-GB" altLang="en-US" sz="3800" b="1" dirty="0" smtClean="0">
                <a:latin typeface="Twinkl" pitchFamily="2" charset="0"/>
              </a:rPr>
              <a:t> </a:t>
            </a:r>
            <a:r>
              <a:rPr lang="en-GB" altLang="en-US" sz="3800" b="1" dirty="0" smtClean="0">
                <a:solidFill>
                  <a:srgbClr val="FFFF00"/>
                </a:solidFill>
                <a:latin typeface="Twinkl" pitchFamily="2" charset="0"/>
              </a:rPr>
              <a:t>amounts</a:t>
            </a:r>
            <a:r>
              <a:rPr lang="en-GB" altLang="en-US" sz="4000" dirty="0" smtClean="0">
                <a:latin typeface="Twinkl" pitchFamily="2" charset="0"/>
              </a:rPr>
              <a:t>.</a:t>
            </a:r>
          </a:p>
        </p:txBody>
      </p:sp>
      <p:sp>
        <p:nvSpPr>
          <p:cNvPr id="10" name="TextBox 9"/>
          <p:cNvSpPr txBox="1"/>
          <p:nvPr/>
        </p:nvSpPr>
        <p:spPr>
          <a:xfrm>
            <a:off x="0" y="4173414"/>
            <a:ext cx="9144000" cy="584775"/>
          </a:xfrm>
          <a:prstGeom prst="rect">
            <a:avLst/>
          </a:prstGeom>
          <a:solidFill>
            <a:schemeClr val="bg1"/>
          </a:solidFill>
          <a:ln w="57150">
            <a:solidFill>
              <a:schemeClr val="tx1"/>
            </a:solidFill>
          </a:ln>
        </p:spPr>
        <p:txBody>
          <a:bodyPr wrap="square" rtlCol="0">
            <a:spAutoFit/>
          </a:bodyPr>
          <a:lstStyle/>
          <a:p>
            <a:r>
              <a:rPr lang="en-GB" sz="3200" dirty="0">
                <a:latin typeface="Comic Sans MS" pitchFamily="66" charset="0"/>
              </a:rPr>
              <a:t>v</a:t>
            </a:r>
            <a:r>
              <a:rPr lang="en-GB" sz="3200" dirty="0" smtClean="0">
                <a:latin typeface="Comic Sans MS" pitchFamily="66" charset="0"/>
              </a:rPr>
              <a:t>erbs = </a:t>
            </a:r>
            <a:endParaRPr lang="en-GB" sz="3200" dirty="0">
              <a:latin typeface="Comic Sans MS" pitchFamily="66" charset="0"/>
            </a:endParaRPr>
          </a:p>
        </p:txBody>
      </p:sp>
      <p:sp>
        <p:nvSpPr>
          <p:cNvPr id="12" name="TextBox 11"/>
          <p:cNvSpPr txBox="1"/>
          <p:nvPr/>
        </p:nvSpPr>
        <p:spPr>
          <a:xfrm>
            <a:off x="0" y="3500510"/>
            <a:ext cx="9144000" cy="584775"/>
          </a:xfrm>
          <a:prstGeom prst="rect">
            <a:avLst/>
          </a:prstGeom>
          <a:solidFill>
            <a:schemeClr val="bg1"/>
          </a:solidFill>
          <a:ln w="57150">
            <a:solidFill>
              <a:schemeClr val="tx1"/>
            </a:solidFill>
          </a:ln>
        </p:spPr>
        <p:txBody>
          <a:bodyPr wrap="square" rtlCol="0">
            <a:spAutoFit/>
          </a:bodyPr>
          <a:lstStyle/>
          <a:p>
            <a:r>
              <a:rPr lang="en-GB" sz="3200" dirty="0">
                <a:latin typeface="Comic Sans MS" pitchFamily="66" charset="0"/>
              </a:rPr>
              <a:t>n</a:t>
            </a:r>
            <a:r>
              <a:rPr lang="en-GB" sz="3200" dirty="0" smtClean="0">
                <a:latin typeface="Comic Sans MS" pitchFamily="66" charset="0"/>
              </a:rPr>
              <a:t>ouns = </a:t>
            </a:r>
            <a:endParaRPr lang="en-GB" sz="3200" dirty="0">
              <a:latin typeface="Comic Sans MS" pitchFamily="66" charset="0"/>
            </a:endParaRPr>
          </a:p>
        </p:txBody>
      </p:sp>
      <p:sp>
        <p:nvSpPr>
          <p:cNvPr id="13" name="TextBox 12"/>
          <p:cNvSpPr txBox="1"/>
          <p:nvPr/>
        </p:nvSpPr>
        <p:spPr>
          <a:xfrm>
            <a:off x="0" y="4866383"/>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prepositions = </a:t>
            </a:r>
            <a:endParaRPr lang="en-GB" sz="3200" dirty="0">
              <a:latin typeface="Comic Sans MS" pitchFamily="66" charset="0"/>
            </a:endParaRPr>
          </a:p>
        </p:txBody>
      </p:sp>
      <p:sp>
        <p:nvSpPr>
          <p:cNvPr id="14" name="TextBox 13"/>
          <p:cNvSpPr txBox="1"/>
          <p:nvPr/>
        </p:nvSpPr>
        <p:spPr>
          <a:xfrm>
            <a:off x="0" y="5527638"/>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adjectives = </a:t>
            </a:r>
            <a:endParaRPr lang="en-GB" sz="3200" dirty="0">
              <a:latin typeface="Comic Sans MS" pitchFamily="66" charset="0"/>
            </a:endParaRPr>
          </a:p>
        </p:txBody>
      </p:sp>
      <p:sp>
        <p:nvSpPr>
          <p:cNvPr id="15" name="TextBox 14"/>
          <p:cNvSpPr txBox="1"/>
          <p:nvPr/>
        </p:nvSpPr>
        <p:spPr>
          <a:xfrm>
            <a:off x="0" y="6273225"/>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determiners = </a:t>
            </a:r>
            <a:endParaRPr lang="en-GB" sz="32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2"/>
          <p:cNvPicPr>
            <a:picLocks noChangeAspect="1"/>
          </p:cNvPicPr>
          <p:nvPr/>
        </p:nvPicPr>
        <p:blipFill>
          <a:blip r:embed="rId2" cstate="print"/>
          <a:srcRect b="24033"/>
          <a:stretch>
            <a:fillRect/>
          </a:stretch>
        </p:blipFill>
        <p:spPr bwMode="auto">
          <a:xfrm>
            <a:off x="4235450" y="5177913"/>
            <a:ext cx="673100" cy="381000"/>
          </a:xfrm>
          <a:prstGeom prst="rect">
            <a:avLst/>
          </a:prstGeom>
          <a:noFill/>
          <a:ln w="9525">
            <a:noFill/>
            <a:miter lim="800000"/>
            <a:headEnd/>
            <a:tailEnd/>
          </a:ln>
        </p:spPr>
      </p:pic>
      <p:sp>
        <p:nvSpPr>
          <p:cNvPr id="6" name="Rectangle 5"/>
          <p:cNvSpPr/>
          <p:nvPr/>
        </p:nvSpPr>
        <p:spPr>
          <a:xfrm>
            <a:off x="0" y="0"/>
            <a:ext cx="9144000" cy="923330"/>
          </a:xfrm>
          <a:prstGeom prst="rect">
            <a:avLst/>
          </a:prstGeom>
          <a:solidFill>
            <a:srgbClr val="FFFF00"/>
          </a:solidFill>
          <a:ln w="57150">
            <a:solidFill>
              <a:schemeClr val="tx1"/>
            </a:solidFill>
          </a:ln>
        </p:spPr>
        <p:txBody>
          <a:bodyPr wrap="square" lIns="91440" tIns="45720" rIns="91440" bIns="45720">
            <a:spAutoFit/>
          </a:bodyPr>
          <a:lstStyle/>
          <a:p>
            <a:pPr algn="ctr"/>
            <a:r>
              <a:rPr lang="en-US" sz="5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Science </a:t>
            </a:r>
            <a:r>
              <a:rPr lang="en-US" sz="5400" b="1" u="sng"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54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54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0" y="970669"/>
            <a:ext cx="9144000" cy="830997"/>
          </a:xfrm>
          <a:prstGeom prst="rect">
            <a:avLst/>
          </a:prstGeom>
          <a:solidFill>
            <a:schemeClr val="bg1"/>
          </a:solidFill>
          <a:ln w="57150">
            <a:solidFill>
              <a:schemeClr val="tx1"/>
            </a:solidFill>
          </a:ln>
        </p:spPr>
        <p:txBody>
          <a:bodyPr wrap="square" rtlCol="0">
            <a:spAutoFit/>
          </a:bodyPr>
          <a:lstStyle/>
          <a:p>
            <a:pPr algn="ctr"/>
            <a:r>
              <a:rPr lang="en-GB" sz="2400" dirty="0" smtClean="0">
                <a:latin typeface="Comic Sans MS" pitchFamily="66" charset="0"/>
              </a:rPr>
              <a:t>Read this sentence below. </a:t>
            </a:r>
          </a:p>
          <a:p>
            <a:pPr algn="ctr"/>
            <a:r>
              <a:rPr lang="en-GB" sz="2400" dirty="0" smtClean="0">
                <a:latin typeface="Comic Sans MS" pitchFamily="66" charset="0"/>
              </a:rPr>
              <a:t>Can you match the types of grammar to each word? </a:t>
            </a:r>
            <a:endParaRPr lang="en-GB" sz="2400" dirty="0">
              <a:latin typeface="Comic Sans MS" pitchFamily="66" charset="0"/>
            </a:endParaRPr>
          </a:p>
        </p:txBody>
      </p:sp>
      <p:sp>
        <p:nvSpPr>
          <p:cNvPr id="8" name="TextBox 7"/>
          <p:cNvSpPr txBox="1"/>
          <p:nvPr/>
        </p:nvSpPr>
        <p:spPr>
          <a:xfrm>
            <a:off x="0" y="1953063"/>
            <a:ext cx="9144000" cy="1292662"/>
          </a:xfrm>
          <a:prstGeom prst="rect">
            <a:avLst/>
          </a:prstGeom>
          <a:solidFill>
            <a:schemeClr val="bg1"/>
          </a:solidFill>
          <a:ln w="57150">
            <a:solidFill>
              <a:schemeClr val="tx1"/>
            </a:solidFill>
          </a:ln>
        </p:spPr>
        <p:txBody>
          <a:bodyPr wrap="square" rtlCol="0">
            <a:spAutoFit/>
          </a:bodyPr>
          <a:lstStyle/>
          <a:p>
            <a:pPr algn="ctr"/>
            <a:r>
              <a:rPr lang="en-GB" altLang="en-US" sz="3800" b="1" dirty="0" smtClean="0">
                <a:solidFill>
                  <a:srgbClr val="FF0000"/>
                </a:solidFill>
                <a:latin typeface="Twinkl" pitchFamily="2" charset="0"/>
              </a:rPr>
              <a:t>A</a:t>
            </a:r>
            <a:r>
              <a:rPr lang="en-GB" altLang="en-US" sz="3800" b="1" dirty="0" smtClean="0">
                <a:latin typeface="Twinkl" pitchFamily="2" charset="0"/>
              </a:rPr>
              <a:t> </a:t>
            </a:r>
            <a:r>
              <a:rPr lang="en-GB" altLang="en-US" sz="3800" b="1" dirty="0" smtClean="0">
                <a:solidFill>
                  <a:schemeClr val="accent2">
                    <a:lumMod val="60000"/>
                    <a:lumOff val="40000"/>
                  </a:schemeClr>
                </a:solidFill>
                <a:latin typeface="Twinkl" pitchFamily="2" charset="0"/>
              </a:rPr>
              <a:t>healthy</a:t>
            </a:r>
            <a:r>
              <a:rPr lang="en-GB" altLang="en-US" sz="3800" b="1" dirty="0" smtClean="0">
                <a:latin typeface="Twinkl" pitchFamily="2" charset="0"/>
              </a:rPr>
              <a:t> </a:t>
            </a:r>
            <a:r>
              <a:rPr lang="en-GB" altLang="en-US" sz="3800" b="1" dirty="0" smtClean="0">
                <a:solidFill>
                  <a:srgbClr val="FFFF00"/>
                </a:solidFill>
                <a:latin typeface="Twinkl" pitchFamily="2" charset="0"/>
              </a:rPr>
              <a:t>diet </a:t>
            </a:r>
            <a:r>
              <a:rPr lang="en-GB" altLang="en-US" sz="3800" b="1" dirty="0" smtClean="0">
                <a:solidFill>
                  <a:srgbClr val="7030A0"/>
                </a:solidFill>
                <a:latin typeface="Twinkl" pitchFamily="2" charset="0"/>
              </a:rPr>
              <a:t>involves eating </a:t>
            </a:r>
            <a:r>
              <a:rPr lang="en-GB" altLang="en-US" sz="3800" b="1" dirty="0" smtClean="0">
                <a:solidFill>
                  <a:srgbClr val="FF0000"/>
                </a:solidFill>
                <a:latin typeface="Twinkl" pitchFamily="2" charset="0"/>
              </a:rPr>
              <a:t>the</a:t>
            </a:r>
            <a:r>
              <a:rPr lang="en-GB" altLang="en-US" sz="3800" b="1" dirty="0" smtClean="0">
                <a:latin typeface="Twinkl" pitchFamily="2" charset="0"/>
              </a:rPr>
              <a:t> </a:t>
            </a:r>
            <a:r>
              <a:rPr lang="en-GB" altLang="en-US" sz="3800" b="1" dirty="0" smtClean="0">
                <a:solidFill>
                  <a:schemeClr val="accent2">
                    <a:lumMod val="60000"/>
                    <a:lumOff val="40000"/>
                  </a:schemeClr>
                </a:solidFill>
                <a:latin typeface="Twinkl" pitchFamily="2" charset="0"/>
              </a:rPr>
              <a:t>right</a:t>
            </a:r>
            <a:r>
              <a:rPr lang="en-GB" altLang="en-US" sz="3800" b="1" dirty="0" smtClean="0">
                <a:latin typeface="Twinkl" pitchFamily="2" charset="0"/>
              </a:rPr>
              <a:t> </a:t>
            </a:r>
            <a:r>
              <a:rPr lang="en-GB" altLang="en-US" sz="3800" b="1" dirty="0" smtClean="0">
                <a:solidFill>
                  <a:srgbClr val="FFFF00"/>
                </a:solidFill>
                <a:latin typeface="Twinkl" pitchFamily="2" charset="0"/>
              </a:rPr>
              <a:t>types</a:t>
            </a:r>
            <a:r>
              <a:rPr lang="en-GB" altLang="en-US" sz="3800" b="1" dirty="0" smtClean="0">
                <a:latin typeface="Twinkl" pitchFamily="2" charset="0"/>
              </a:rPr>
              <a:t> </a:t>
            </a:r>
            <a:r>
              <a:rPr lang="en-GB" altLang="en-US" sz="3800" b="1" dirty="0" smtClean="0">
                <a:solidFill>
                  <a:srgbClr val="00B050"/>
                </a:solidFill>
                <a:latin typeface="Twinkl" pitchFamily="2" charset="0"/>
              </a:rPr>
              <a:t>of</a:t>
            </a:r>
            <a:r>
              <a:rPr lang="en-GB" altLang="en-US" sz="3800" b="1" dirty="0" smtClean="0">
                <a:latin typeface="Twinkl" pitchFamily="2" charset="0"/>
              </a:rPr>
              <a:t> </a:t>
            </a:r>
            <a:r>
              <a:rPr lang="en-GB" altLang="en-US" sz="3800" b="1" dirty="0" smtClean="0">
                <a:solidFill>
                  <a:srgbClr val="FFFF00"/>
                </a:solidFill>
                <a:latin typeface="Twinkl" pitchFamily="2" charset="0"/>
              </a:rPr>
              <a:t>nutrients</a:t>
            </a:r>
            <a:r>
              <a:rPr lang="en-GB" altLang="en-US" sz="3800" b="1" dirty="0" smtClean="0">
                <a:latin typeface="Twinkl" pitchFamily="2" charset="0"/>
              </a:rPr>
              <a:t> </a:t>
            </a:r>
            <a:r>
              <a:rPr lang="en-GB" altLang="en-US" sz="3800" b="1" dirty="0" smtClean="0">
                <a:solidFill>
                  <a:srgbClr val="00B050"/>
                </a:solidFill>
                <a:latin typeface="Twinkl" pitchFamily="2" charset="0"/>
              </a:rPr>
              <a:t>in</a:t>
            </a:r>
            <a:r>
              <a:rPr lang="en-GB" altLang="en-US" sz="3800" b="1" dirty="0" smtClean="0">
                <a:latin typeface="Twinkl" pitchFamily="2" charset="0"/>
              </a:rPr>
              <a:t> </a:t>
            </a:r>
            <a:r>
              <a:rPr lang="en-GB" altLang="en-US" sz="3800" b="1" dirty="0" smtClean="0">
                <a:solidFill>
                  <a:srgbClr val="FF0000"/>
                </a:solidFill>
                <a:latin typeface="Twinkl" pitchFamily="2" charset="0"/>
              </a:rPr>
              <a:t>the</a:t>
            </a:r>
            <a:r>
              <a:rPr lang="en-GB" altLang="en-US" sz="3800" b="1" dirty="0" smtClean="0">
                <a:latin typeface="Twinkl" pitchFamily="2" charset="0"/>
              </a:rPr>
              <a:t> </a:t>
            </a:r>
            <a:r>
              <a:rPr lang="en-GB" altLang="en-US" sz="3800" b="1" dirty="0" smtClean="0">
                <a:solidFill>
                  <a:schemeClr val="accent2">
                    <a:lumMod val="60000"/>
                    <a:lumOff val="40000"/>
                  </a:schemeClr>
                </a:solidFill>
                <a:latin typeface="Twinkl" pitchFamily="2" charset="0"/>
              </a:rPr>
              <a:t>right</a:t>
            </a:r>
            <a:r>
              <a:rPr lang="en-GB" altLang="en-US" sz="3800" b="1" dirty="0" smtClean="0">
                <a:latin typeface="Twinkl" pitchFamily="2" charset="0"/>
              </a:rPr>
              <a:t> </a:t>
            </a:r>
            <a:r>
              <a:rPr lang="en-GB" altLang="en-US" sz="3800" b="1" dirty="0" smtClean="0">
                <a:solidFill>
                  <a:srgbClr val="FFFF00"/>
                </a:solidFill>
                <a:latin typeface="Twinkl" pitchFamily="2" charset="0"/>
              </a:rPr>
              <a:t>amounts</a:t>
            </a:r>
            <a:r>
              <a:rPr lang="en-GB" altLang="en-US" sz="4000" dirty="0" smtClean="0">
                <a:latin typeface="Twinkl" pitchFamily="2" charset="0"/>
              </a:rPr>
              <a:t>.</a:t>
            </a:r>
          </a:p>
        </p:txBody>
      </p:sp>
      <p:sp>
        <p:nvSpPr>
          <p:cNvPr id="10" name="TextBox 9"/>
          <p:cNvSpPr txBox="1"/>
          <p:nvPr/>
        </p:nvSpPr>
        <p:spPr>
          <a:xfrm>
            <a:off x="0" y="4173414"/>
            <a:ext cx="9144000" cy="584775"/>
          </a:xfrm>
          <a:prstGeom prst="rect">
            <a:avLst/>
          </a:prstGeom>
          <a:solidFill>
            <a:schemeClr val="bg1"/>
          </a:solidFill>
          <a:ln w="57150">
            <a:solidFill>
              <a:schemeClr val="tx1"/>
            </a:solidFill>
          </a:ln>
        </p:spPr>
        <p:txBody>
          <a:bodyPr wrap="square" rtlCol="0">
            <a:spAutoFit/>
          </a:bodyPr>
          <a:lstStyle/>
          <a:p>
            <a:r>
              <a:rPr lang="en-GB" sz="3200" dirty="0">
                <a:latin typeface="Comic Sans MS" pitchFamily="66" charset="0"/>
              </a:rPr>
              <a:t>v</a:t>
            </a:r>
            <a:r>
              <a:rPr lang="en-GB" sz="3200" dirty="0" smtClean="0">
                <a:latin typeface="Comic Sans MS" pitchFamily="66" charset="0"/>
              </a:rPr>
              <a:t>erbs </a:t>
            </a:r>
            <a:r>
              <a:rPr lang="en-GB" sz="3200" dirty="0" smtClean="0">
                <a:latin typeface="Comic Sans MS" pitchFamily="66" charset="0"/>
              </a:rPr>
              <a:t>= </a:t>
            </a:r>
            <a:r>
              <a:rPr lang="en-GB" sz="3200" dirty="0" smtClean="0">
                <a:solidFill>
                  <a:srgbClr val="002060"/>
                </a:solidFill>
                <a:latin typeface="Comic Sans MS" pitchFamily="66" charset="0"/>
              </a:rPr>
              <a:t>involves, eating </a:t>
            </a:r>
            <a:endParaRPr lang="en-GB" sz="3200" dirty="0">
              <a:solidFill>
                <a:srgbClr val="002060"/>
              </a:solidFill>
              <a:latin typeface="Comic Sans MS" pitchFamily="66" charset="0"/>
            </a:endParaRPr>
          </a:p>
        </p:txBody>
      </p:sp>
      <p:sp>
        <p:nvSpPr>
          <p:cNvPr id="12" name="TextBox 11"/>
          <p:cNvSpPr txBox="1"/>
          <p:nvPr/>
        </p:nvSpPr>
        <p:spPr>
          <a:xfrm>
            <a:off x="0" y="3500510"/>
            <a:ext cx="9144000" cy="584775"/>
          </a:xfrm>
          <a:prstGeom prst="rect">
            <a:avLst/>
          </a:prstGeom>
          <a:solidFill>
            <a:schemeClr val="bg1"/>
          </a:solidFill>
          <a:ln w="57150">
            <a:solidFill>
              <a:schemeClr val="tx1"/>
            </a:solidFill>
          </a:ln>
        </p:spPr>
        <p:txBody>
          <a:bodyPr wrap="square" rtlCol="0">
            <a:spAutoFit/>
          </a:bodyPr>
          <a:lstStyle/>
          <a:p>
            <a:r>
              <a:rPr lang="en-GB" sz="3200" dirty="0">
                <a:latin typeface="Comic Sans MS" pitchFamily="66" charset="0"/>
              </a:rPr>
              <a:t>n</a:t>
            </a:r>
            <a:r>
              <a:rPr lang="en-GB" sz="3200" dirty="0" smtClean="0">
                <a:latin typeface="Comic Sans MS" pitchFamily="66" charset="0"/>
              </a:rPr>
              <a:t>ouns </a:t>
            </a:r>
            <a:r>
              <a:rPr lang="en-GB" sz="3200" dirty="0" smtClean="0">
                <a:latin typeface="Comic Sans MS" pitchFamily="66" charset="0"/>
              </a:rPr>
              <a:t>= </a:t>
            </a:r>
            <a:r>
              <a:rPr lang="en-GB" sz="3200" dirty="0" smtClean="0">
                <a:solidFill>
                  <a:srgbClr val="FFFF00"/>
                </a:solidFill>
                <a:latin typeface="Comic Sans MS" pitchFamily="66" charset="0"/>
              </a:rPr>
              <a:t>diet, types, nutrients, amounts </a:t>
            </a:r>
            <a:endParaRPr lang="en-GB" sz="3200" dirty="0">
              <a:solidFill>
                <a:srgbClr val="FFFF00"/>
              </a:solidFill>
              <a:latin typeface="Comic Sans MS" pitchFamily="66" charset="0"/>
            </a:endParaRPr>
          </a:p>
        </p:txBody>
      </p:sp>
      <p:sp>
        <p:nvSpPr>
          <p:cNvPr id="13" name="TextBox 12"/>
          <p:cNvSpPr txBox="1"/>
          <p:nvPr/>
        </p:nvSpPr>
        <p:spPr>
          <a:xfrm>
            <a:off x="0" y="4866383"/>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prepositions </a:t>
            </a:r>
            <a:r>
              <a:rPr lang="en-GB" sz="3200" dirty="0" smtClean="0">
                <a:latin typeface="Comic Sans MS" pitchFamily="66" charset="0"/>
              </a:rPr>
              <a:t>= </a:t>
            </a:r>
            <a:r>
              <a:rPr lang="en-GB" sz="3200" dirty="0" smtClean="0">
                <a:solidFill>
                  <a:srgbClr val="00B050"/>
                </a:solidFill>
                <a:latin typeface="Comic Sans MS" pitchFamily="66" charset="0"/>
              </a:rPr>
              <a:t>of, in </a:t>
            </a:r>
            <a:endParaRPr lang="en-GB" sz="3200" dirty="0">
              <a:solidFill>
                <a:srgbClr val="00B050"/>
              </a:solidFill>
              <a:latin typeface="Comic Sans MS" pitchFamily="66" charset="0"/>
            </a:endParaRPr>
          </a:p>
        </p:txBody>
      </p:sp>
      <p:sp>
        <p:nvSpPr>
          <p:cNvPr id="14" name="TextBox 13"/>
          <p:cNvSpPr txBox="1"/>
          <p:nvPr/>
        </p:nvSpPr>
        <p:spPr>
          <a:xfrm>
            <a:off x="0" y="5527638"/>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adjectives </a:t>
            </a:r>
            <a:r>
              <a:rPr lang="en-GB" sz="3200" dirty="0" smtClean="0">
                <a:latin typeface="Comic Sans MS" pitchFamily="66" charset="0"/>
              </a:rPr>
              <a:t>= </a:t>
            </a:r>
            <a:r>
              <a:rPr lang="en-GB" sz="3200" dirty="0" smtClean="0">
                <a:solidFill>
                  <a:schemeClr val="accent2">
                    <a:lumMod val="60000"/>
                    <a:lumOff val="40000"/>
                  </a:schemeClr>
                </a:solidFill>
                <a:latin typeface="Comic Sans MS" pitchFamily="66" charset="0"/>
              </a:rPr>
              <a:t>healthy, right </a:t>
            </a:r>
            <a:endParaRPr lang="en-GB" sz="3200" dirty="0">
              <a:solidFill>
                <a:schemeClr val="accent2">
                  <a:lumMod val="60000"/>
                  <a:lumOff val="40000"/>
                </a:schemeClr>
              </a:solidFill>
              <a:latin typeface="Comic Sans MS" pitchFamily="66" charset="0"/>
            </a:endParaRPr>
          </a:p>
        </p:txBody>
      </p:sp>
      <p:sp>
        <p:nvSpPr>
          <p:cNvPr id="15" name="TextBox 14"/>
          <p:cNvSpPr txBox="1"/>
          <p:nvPr/>
        </p:nvSpPr>
        <p:spPr>
          <a:xfrm>
            <a:off x="0" y="6273225"/>
            <a:ext cx="9144000" cy="584775"/>
          </a:xfrm>
          <a:prstGeom prst="rect">
            <a:avLst/>
          </a:prstGeom>
          <a:solidFill>
            <a:schemeClr val="bg1"/>
          </a:solidFill>
          <a:ln w="57150">
            <a:solidFill>
              <a:schemeClr val="tx1"/>
            </a:solidFill>
          </a:ln>
        </p:spPr>
        <p:txBody>
          <a:bodyPr wrap="square" rtlCol="0">
            <a:spAutoFit/>
          </a:bodyPr>
          <a:lstStyle/>
          <a:p>
            <a:r>
              <a:rPr lang="en-GB" sz="3200" dirty="0" smtClean="0">
                <a:latin typeface="Comic Sans MS" pitchFamily="66" charset="0"/>
              </a:rPr>
              <a:t>determiners </a:t>
            </a:r>
            <a:r>
              <a:rPr lang="en-GB" sz="3200" dirty="0" smtClean="0">
                <a:latin typeface="Comic Sans MS" pitchFamily="66" charset="0"/>
              </a:rPr>
              <a:t>= </a:t>
            </a:r>
            <a:r>
              <a:rPr lang="en-GB" sz="3200" dirty="0">
                <a:solidFill>
                  <a:srgbClr val="FF0000"/>
                </a:solidFill>
                <a:latin typeface="Comic Sans MS" pitchFamily="66" charset="0"/>
              </a:rPr>
              <a:t>A</a:t>
            </a:r>
            <a:r>
              <a:rPr lang="en-GB" sz="3200" dirty="0" smtClean="0">
                <a:solidFill>
                  <a:srgbClr val="FF0000"/>
                </a:solidFill>
                <a:latin typeface="Comic Sans MS" pitchFamily="66" charset="0"/>
              </a:rPr>
              <a:t>, the </a:t>
            </a:r>
            <a:endParaRPr lang="en-GB" sz="3200" dirty="0">
              <a:solidFill>
                <a:srgbClr val="FF0000"/>
              </a:solidFill>
              <a:latin typeface="Comic Sans MS" pitchFamily="66" charset="0"/>
            </a:endParaRPr>
          </a:p>
        </p:txBody>
      </p:sp>
    </p:spTree>
    <p:extLst>
      <p:ext uri="{BB962C8B-B14F-4D97-AF65-F5344CB8AC3E}">
        <p14:creationId xmlns:p14="http://schemas.microsoft.com/office/powerpoint/2010/main" val="3661325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635000" y="1308294"/>
            <a:ext cx="7867650" cy="4873431"/>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6052" y="494934"/>
            <a:ext cx="8220075" cy="631825"/>
          </a:xfrm>
        </p:spPr>
        <p:txBody>
          <a:bodyPr>
            <a:noAutofit/>
          </a:bodyPr>
          <a:lstStyle/>
          <a:p>
            <a:pPr algn="ctr" eaLnBrk="1" hangingPunct="1">
              <a:defRPr/>
            </a:pPr>
            <a:r>
              <a:rPr lang="en-GB" sz="5000" u="sng" dirty="0" smtClean="0">
                <a:latin typeface="Twinkl" pitchFamily="2" charset="0"/>
              </a:rPr>
              <a:t>A Healthy Lifestyle</a:t>
            </a:r>
            <a:endParaRPr lang="en-GB" altLang="en-US" sz="5000" u="sng" dirty="0" smtClean="0">
              <a:latin typeface="Twinkl" pitchFamily="2" charset="0"/>
            </a:endParaRPr>
          </a:p>
        </p:txBody>
      </p:sp>
      <p:sp>
        <p:nvSpPr>
          <p:cNvPr id="12292" name="Rectangle 3"/>
          <p:cNvSpPr>
            <a:spLocks noChangeArrowheads="1"/>
          </p:cNvSpPr>
          <p:nvPr/>
        </p:nvSpPr>
        <p:spPr bwMode="auto">
          <a:xfrm>
            <a:off x="738163" y="1539900"/>
            <a:ext cx="766024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GB" altLang="en-US" sz="3600" dirty="0">
                <a:solidFill>
                  <a:schemeClr val="bg1"/>
                </a:solidFill>
                <a:latin typeface="Comic Sans MS" pitchFamily="66" charset="0"/>
              </a:rPr>
              <a:t>We are going to find out what the body needs to stay </a:t>
            </a:r>
            <a:r>
              <a:rPr lang="en-GB" altLang="en-US" sz="3600" dirty="0" smtClean="0">
                <a:solidFill>
                  <a:schemeClr val="bg1"/>
                </a:solidFill>
                <a:latin typeface="Comic Sans MS" pitchFamily="66" charset="0"/>
              </a:rPr>
              <a:t>healthy.</a:t>
            </a:r>
          </a:p>
          <a:p>
            <a:endParaRPr lang="en-GB" altLang="en-US" sz="3600" dirty="0" smtClean="0">
              <a:solidFill>
                <a:schemeClr val="bg1"/>
              </a:solidFill>
              <a:latin typeface="Comic Sans MS" pitchFamily="66" charset="0"/>
            </a:endParaRPr>
          </a:p>
          <a:p>
            <a:r>
              <a:rPr lang="en-GB" altLang="en-US" sz="3600" dirty="0" smtClean="0">
                <a:solidFill>
                  <a:schemeClr val="bg1"/>
                </a:solidFill>
                <a:latin typeface="Comic Sans MS" pitchFamily="66" charset="0"/>
              </a:rPr>
              <a:t>Read on and learn all about  the importance and impact of a healthy lifestyle.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576388"/>
            <a:ext cx="7867650" cy="4605337"/>
          </a:xfrm>
          <a:prstGeom prst="roundRect">
            <a:avLst>
              <a:gd name="adj" fmla="val 246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0"/>
            <a:ext cx="8220075" cy="631825"/>
          </a:xfrm>
        </p:spPr>
        <p:txBody>
          <a:bodyPr>
            <a:normAutofit fontScale="90000"/>
          </a:bodyPr>
          <a:lstStyle/>
          <a:p>
            <a:pPr algn="ctr" eaLnBrk="1" hangingPunct="1">
              <a:defRPr/>
            </a:pPr>
            <a:r>
              <a:rPr lang="en-GB" u="sng" dirty="0" smtClean="0">
                <a:latin typeface="Twinkl" pitchFamily="2" charset="0"/>
              </a:rPr>
              <a:t>Healthy Lifestyle</a:t>
            </a:r>
            <a:endParaRPr lang="en-GB" altLang="en-US" u="sng" dirty="0" smtClean="0">
              <a:latin typeface="Twinkl" pitchFamily="2" charset="0"/>
            </a:endParaRPr>
          </a:p>
        </p:txBody>
      </p:sp>
      <p:sp>
        <p:nvSpPr>
          <p:cNvPr id="10245" name="Rectangle 5"/>
          <p:cNvSpPr>
            <a:spLocks noChangeArrowheads="1"/>
          </p:cNvSpPr>
          <p:nvPr/>
        </p:nvSpPr>
        <p:spPr bwMode="auto">
          <a:xfrm>
            <a:off x="2381250" y="5730875"/>
            <a:ext cx="155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2000">
                <a:solidFill>
                  <a:schemeClr val="tx1"/>
                </a:solidFill>
                <a:latin typeface="Twinkl" pitchFamily="2" charset="0"/>
              </a:rPr>
              <a:t>Healthy</a:t>
            </a:r>
          </a:p>
        </p:txBody>
      </p:sp>
      <p:grpSp>
        <p:nvGrpSpPr>
          <p:cNvPr id="10246" name="Group 3"/>
          <p:cNvGrpSpPr>
            <a:grpSpLocks/>
          </p:cNvGrpSpPr>
          <p:nvPr/>
        </p:nvGrpSpPr>
        <p:grpSpPr bwMode="auto">
          <a:xfrm>
            <a:off x="949325" y="3433763"/>
            <a:ext cx="7180263" cy="2243137"/>
            <a:chOff x="795338" y="2752253"/>
            <a:chExt cx="5822745" cy="2480650"/>
          </a:xfrm>
        </p:grpSpPr>
        <p:sp>
          <p:nvSpPr>
            <p:cNvPr id="3" name="Oval 2"/>
            <p:cNvSpPr/>
            <p:nvPr/>
          </p:nvSpPr>
          <p:spPr>
            <a:xfrm>
              <a:off x="795338" y="2752253"/>
              <a:ext cx="3586594" cy="2480650"/>
            </a:xfrm>
            <a:prstGeom prst="ellipse">
              <a:avLst/>
            </a:prstGeom>
            <a:noFill/>
            <a:ln w="38100">
              <a:solidFill>
                <a:srgbClr val="6588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Oval 16"/>
            <p:cNvSpPr/>
            <p:nvPr/>
          </p:nvSpPr>
          <p:spPr>
            <a:xfrm>
              <a:off x="3031489" y="2752253"/>
              <a:ext cx="3586594" cy="2480650"/>
            </a:xfrm>
            <a:prstGeom prst="ellipse">
              <a:avLst/>
            </a:prstGeom>
            <a:noFill/>
            <a:ln w="38100">
              <a:solidFill>
                <a:srgbClr val="6588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247" name="Rectangle 5"/>
          <p:cNvSpPr>
            <a:spLocks noChangeArrowheads="1"/>
          </p:cNvSpPr>
          <p:nvPr/>
        </p:nvSpPr>
        <p:spPr bwMode="auto">
          <a:xfrm>
            <a:off x="5245100" y="5730875"/>
            <a:ext cx="155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2000">
                <a:solidFill>
                  <a:schemeClr val="tx1"/>
                </a:solidFill>
                <a:latin typeface="Twinkl" pitchFamily="2" charset="0"/>
              </a:rPr>
              <a:t>Unhealthy</a:t>
            </a:r>
          </a:p>
        </p:txBody>
      </p:sp>
      <p:grpSp>
        <p:nvGrpSpPr>
          <p:cNvPr id="16" name="Group 15"/>
          <p:cNvGrpSpPr>
            <a:grpSpLocks/>
          </p:cNvGrpSpPr>
          <p:nvPr/>
        </p:nvGrpSpPr>
        <p:grpSpPr bwMode="auto">
          <a:xfrm>
            <a:off x="844550" y="1460500"/>
            <a:ext cx="7499350" cy="2087563"/>
            <a:chOff x="845039" y="1460008"/>
            <a:chExt cx="7498924" cy="2088412"/>
          </a:xfrm>
        </p:grpSpPr>
        <p:pic>
          <p:nvPicPr>
            <p:cNvPr id="10261"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6164" y="2606820"/>
              <a:ext cx="614686" cy="59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9521" y="1618378"/>
              <a:ext cx="614442" cy="8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675" y="1854184"/>
              <a:ext cx="960943" cy="5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938" y="2553295"/>
              <a:ext cx="1007342" cy="7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4700" y="2529786"/>
              <a:ext cx="1045110" cy="101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17277" y="1653134"/>
              <a:ext cx="1349563" cy="8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0025" y="1460008"/>
              <a:ext cx="604089" cy="12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1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89882" y="1593361"/>
              <a:ext cx="679555" cy="8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77255" y="1690940"/>
              <a:ext cx="781961" cy="73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1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5039" y="1576448"/>
              <a:ext cx="604180" cy="89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70190" y="1651988"/>
              <a:ext cx="930141" cy="7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1062038" y="2395538"/>
            <a:ext cx="6502400" cy="3144837"/>
            <a:chOff x="1061891" y="2395065"/>
            <a:chExt cx="6502874" cy="3145227"/>
          </a:xfrm>
        </p:grpSpPr>
        <p:pic>
          <p:nvPicPr>
            <p:cNvPr id="10250" name="Picture 3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1691" y="3655942"/>
              <a:ext cx="604089" cy="12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1182" y="4849322"/>
              <a:ext cx="614686" cy="59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4716" y="4762625"/>
              <a:ext cx="1007342" cy="7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9010" y="3409941"/>
              <a:ext cx="1045110" cy="101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1891" y="3950302"/>
              <a:ext cx="604180" cy="89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3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8352" y="4261401"/>
              <a:ext cx="960943" cy="5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3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7883" y="3681550"/>
              <a:ext cx="614442" cy="81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5202" y="3748860"/>
              <a:ext cx="1349563" cy="8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4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73699" y="2395065"/>
              <a:ext cx="930141" cy="7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4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73094" y="4613090"/>
              <a:ext cx="679555" cy="8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4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65774" y="2449108"/>
              <a:ext cx="781961" cy="73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4"/>
          <p:cNvSpPr txBox="1"/>
          <p:nvPr/>
        </p:nvSpPr>
        <p:spPr>
          <a:xfrm>
            <a:off x="478302" y="562708"/>
            <a:ext cx="8074855" cy="369332"/>
          </a:xfrm>
          <a:prstGeom prst="rect">
            <a:avLst/>
          </a:prstGeom>
          <a:noFill/>
        </p:spPr>
        <p:txBody>
          <a:bodyPr wrap="square" rtlCol="0">
            <a:spAutoFit/>
          </a:bodyPr>
          <a:lstStyle/>
          <a:p>
            <a:r>
              <a:rPr lang="en-GB" dirty="0" smtClean="0"/>
              <a:t>Can you recognise which part of the Venn diagram each of these images belong to?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36613" y="1350963"/>
            <a:ext cx="7443787" cy="3343275"/>
          </a:xfrm>
          <a:prstGeom prst="rect">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42938"/>
            <a:ext cx="8220075" cy="631825"/>
          </a:xfrm>
        </p:spPr>
        <p:txBody>
          <a:bodyPr>
            <a:normAutofit fontScale="90000"/>
          </a:bodyPr>
          <a:lstStyle/>
          <a:p>
            <a:pPr algn="ctr" eaLnBrk="1" hangingPunct="1">
              <a:defRPr/>
            </a:pPr>
            <a:r>
              <a:rPr lang="en-GB" dirty="0" smtClean="0">
                <a:latin typeface="Twinkl" pitchFamily="2" charset="0"/>
              </a:rPr>
              <a:t>What is a Healthy Diet?</a:t>
            </a:r>
            <a:endParaRPr lang="en-GB" altLang="en-US" dirty="0" smtClean="0">
              <a:latin typeface="Twinkl" pitchFamily="2" charset="0"/>
            </a:endParaRPr>
          </a:p>
        </p:txBody>
      </p:sp>
      <p:sp>
        <p:nvSpPr>
          <p:cNvPr id="2" name="Rectangle 1"/>
          <p:cNvSpPr>
            <a:spLocks noChangeArrowheads="1"/>
          </p:cNvSpPr>
          <p:nvPr/>
        </p:nvSpPr>
        <p:spPr bwMode="auto">
          <a:xfrm>
            <a:off x="836613" y="1366838"/>
            <a:ext cx="4470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spcAft>
                <a:spcPts val="600"/>
              </a:spcAft>
            </a:pPr>
            <a:r>
              <a:rPr lang="en-GB" altLang="en-US" sz="1600" b="1" dirty="0">
                <a:latin typeface="Twinkl" pitchFamily="2" charset="0"/>
              </a:rPr>
              <a:t>Healthy Diet:</a:t>
            </a:r>
          </a:p>
          <a:p>
            <a:pPr>
              <a:spcAft>
                <a:spcPts val="600"/>
              </a:spcAft>
            </a:pPr>
            <a:r>
              <a:rPr lang="en-GB" altLang="en-US" sz="1600" dirty="0">
                <a:latin typeface="Twinkl" pitchFamily="2" charset="0"/>
              </a:rPr>
              <a:t>A healthy diet involves eating the right types of nutrients in the right amounts. This is also called a ‘balanced diet’.  Each of these nutrient types should be consumed over the course of </a:t>
            </a:r>
            <a:r>
              <a:rPr lang="en-GB" altLang="en-US" sz="1600" b="1" dirty="0">
                <a:latin typeface="Twinkl" pitchFamily="2" charset="0"/>
              </a:rPr>
              <a:t>each day but not necessarily at each meal!</a:t>
            </a:r>
          </a:p>
          <a:p>
            <a:pPr>
              <a:spcAft>
                <a:spcPts val="600"/>
              </a:spcAft>
            </a:pPr>
            <a:r>
              <a:rPr lang="en-GB" altLang="en-US" sz="1600" dirty="0">
                <a:latin typeface="Twinkl" pitchFamily="2" charset="0"/>
              </a:rPr>
              <a:t>One way to make sure that you eat a healthy diet is to ensure that you eat a variety of different foods. There may be certain foods that you don’t like, but make sure that you find alternatives or substitutes so that your diet is still balanced.</a:t>
            </a:r>
          </a:p>
        </p:txBody>
      </p:sp>
      <p:sp>
        <p:nvSpPr>
          <p:cNvPr id="13" name="Rectangle 12"/>
          <p:cNvSpPr>
            <a:spLocks noChangeArrowheads="1"/>
          </p:cNvSpPr>
          <p:nvPr/>
        </p:nvSpPr>
        <p:spPr bwMode="auto">
          <a:xfrm>
            <a:off x="836613" y="4640263"/>
            <a:ext cx="7443787"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spcAft>
                <a:spcPts val="600"/>
              </a:spcAft>
            </a:pPr>
            <a:r>
              <a:rPr lang="en-GB" altLang="en-US" sz="1600" b="1">
                <a:latin typeface="Twinkl" pitchFamily="2" charset="0"/>
              </a:rPr>
              <a:t>Unhealthy Diet:		</a:t>
            </a:r>
          </a:p>
          <a:p>
            <a:pPr>
              <a:spcAft>
                <a:spcPts val="600"/>
              </a:spcAft>
            </a:pPr>
            <a:r>
              <a:rPr lang="en-GB" altLang="en-US" sz="1600">
                <a:latin typeface="Twinkl" pitchFamily="2" charset="0"/>
              </a:rPr>
              <a:t>An unhealthy diet is one which is not balanced – too much of some nutrient groups are eaten and not enough of the others. It is recognised that eating too much fat is bad for humans, however it needs to be remembered that eating, say, apples all day every day is not healthy either!! </a:t>
            </a:r>
          </a:p>
        </p:txBody>
      </p:sp>
      <p:pic>
        <p:nvPicPr>
          <p:cNvPr id="11" name="Picture 10"/>
          <p:cNvPicPr>
            <a:picLocks noChangeAspect="1"/>
          </p:cNvPicPr>
          <p:nvPr/>
        </p:nvPicPr>
        <p:blipFill rotWithShape="1">
          <a:blip r:embed="rId4" cstate="print"/>
          <a:srcRect l="41205" t="8363" r="20183" b="11766"/>
          <a:stretch/>
        </p:blipFill>
        <p:spPr>
          <a:xfrm>
            <a:off x="5522913" y="1512888"/>
            <a:ext cx="2352675" cy="3438525"/>
          </a:xfrm>
          <a:prstGeom prst="rect">
            <a:avLst/>
          </a:prstGeom>
          <a:ln w="19050">
            <a:solidFill>
              <a:schemeClr val="tx1"/>
            </a:solidFill>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17538"/>
            <a:ext cx="8220075" cy="631825"/>
          </a:xfrm>
        </p:spPr>
        <p:txBody>
          <a:bodyPr>
            <a:normAutofit fontScale="90000"/>
          </a:bodyPr>
          <a:lstStyle/>
          <a:p>
            <a:pPr algn="ctr" eaLnBrk="1" hangingPunct="1">
              <a:defRPr/>
            </a:pPr>
            <a:r>
              <a:rPr lang="en-GB" altLang="en-US" dirty="0"/>
              <a:t>How to Have a Healthy Lifestyle</a:t>
            </a:r>
          </a:p>
        </p:txBody>
      </p:sp>
      <p:sp>
        <p:nvSpPr>
          <p:cNvPr id="11" name="Rectangle 10"/>
          <p:cNvSpPr/>
          <p:nvPr/>
        </p:nvSpPr>
        <p:spPr>
          <a:xfrm>
            <a:off x="2693988" y="1196975"/>
            <a:ext cx="3800475" cy="307975"/>
          </a:xfrm>
          <a:prstGeom prst="rect">
            <a:avLst/>
          </a:prstGeom>
        </p:spPr>
        <p:txBody>
          <a:bodyPr>
            <a:spAutoFit/>
          </a:bodyPr>
          <a:lstStyle/>
          <a:p>
            <a:pPr algn="ctr">
              <a:spcAft>
                <a:spcPts val="600"/>
              </a:spcAft>
              <a:defRPr/>
            </a:pPr>
            <a:r>
              <a:rPr lang="en-GB" sz="1400" b="1" dirty="0">
                <a:latin typeface="+mn-lt"/>
              </a:rPr>
              <a:t>What Is the Impact of a Healthy Diet?</a:t>
            </a:r>
            <a:endParaRPr lang="en-GB" sz="1400" dirty="0">
              <a:latin typeface="+mn-lt"/>
            </a:endParaRPr>
          </a:p>
        </p:txBody>
      </p:sp>
      <p:sp>
        <p:nvSpPr>
          <p:cNvPr id="2" name="Rectangle 1"/>
          <p:cNvSpPr/>
          <p:nvPr/>
        </p:nvSpPr>
        <p:spPr>
          <a:xfrm>
            <a:off x="793750" y="1827213"/>
            <a:ext cx="2522538" cy="1589087"/>
          </a:xfrm>
          <a:prstGeom prst="rect">
            <a:avLst/>
          </a:prstGeom>
        </p:spPr>
        <p:txBody>
          <a:bodyPr>
            <a:spAutoFit/>
          </a:bodyPr>
          <a:lstStyle/>
          <a:p>
            <a:pPr>
              <a:spcAft>
                <a:spcPts val="600"/>
              </a:spcAft>
              <a:defRPr/>
            </a:pPr>
            <a:r>
              <a:rPr lang="en-GB" sz="1400" dirty="0">
                <a:latin typeface="+mj-lt"/>
              </a:rPr>
              <a:t>Carbohydrates</a:t>
            </a:r>
            <a:r>
              <a:rPr lang="en-GB" sz="1400" dirty="0">
                <a:latin typeface="+mn-lt"/>
              </a:rPr>
              <a:t> give all cells energy. It also protects your muscles because if the body does not have enough energy it has to the use the protein tissues in muscles instead. This weakens muscles in the body. </a:t>
            </a:r>
          </a:p>
        </p:txBody>
      </p:sp>
      <p:sp>
        <p:nvSpPr>
          <p:cNvPr id="13" name="Rectangle 12"/>
          <p:cNvSpPr/>
          <p:nvPr/>
        </p:nvSpPr>
        <p:spPr>
          <a:xfrm>
            <a:off x="793750" y="4508500"/>
            <a:ext cx="2522538" cy="711200"/>
          </a:xfrm>
          <a:prstGeom prst="rect">
            <a:avLst/>
          </a:prstGeom>
        </p:spPr>
        <p:txBody>
          <a:bodyPr>
            <a:spAutoFit/>
          </a:bodyPr>
          <a:lstStyle/>
          <a:p>
            <a:pPr>
              <a:spcAft>
                <a:spcPts val="600"/>
              </a:spcAft>
              <a:defRPr/>
            </a:pPr>
            <a:r>
              <a:rPr lang="en-GB" sz="1400" dirty="0">
                <a:latin typeface="+mj-lt"/>
              </a:rPr>
              <a:t>Proteins</a:t>
            </a:r>
            <a:r>
              <a:rPr lang="en-GB" sz="1400" dirty="0">
                <a:latin typeface="+mn-lt"/>
              </a:rPr>
              <a:t> are needed to create muscles and organs. </a:t>
            </a:r>
          </a:p>
        </p:txBody>
      </p:sp>
      <p:sp>
        <p:nvSpPr>
          <p:cNvPr id="15" name="Rectangle 14"/>
          <p:cNvSpPr/>
          <p:nvPr/>
        </p:nvSpPr>
        <p:spPr>
          <a:xfrm>
            <a:off x="793750" y="3702050"/>
            <a:ext cx="2522538" cy="711200"/>
          </a:xfrm>
          <a:prstGeom prst="rect">
            <a:avLst/>
          </a:prstGeom>
        </p:spPr>
        <p:txBody>
          <a:bodyPr>
            <a:spAutoFit/>
          </a:bodyPr>
          <a:lstStyle/>
          <a:p>
            <a:pPr>
              <a:spcAft>
                <a:spcPts val="600"/>
              </a:spcAft>
              <a:defRPr/>
            </a:pPr>
            <a:r>
              <a:rPr lang="en-GB" sz="1400" dirty="0">
                <a:latin typeface="+mj-lt"/>
              </a:rPr>
              <a:t>Water </a:t>
            </a:r>
            <a:r>
              <a:rPr lang="en-GB" sz="1400" dirty="0">
                <a:latin typeface="+mn-lt"/>
              </a:rPr>
              <a:t>helps control your temperature via sweating.</a:t>
            </a:r>
          </a:p>
        </p:txBody>
      </p:sp>
      <p:sp>
        <p:nvSpPr>
          <p:cNvPr id="16" name="Rectangle 15"/>
          <p:cNvSpPr/>
          <p:nvPr/>
        </p:nvSpPr>
        <p:spPr>
          <a:xfrm>
            <a:off x="793750" y="5327650"/>
            <a:ext cx="2522538" cy="738188"/>
          </a:xfrm>
          <a:prstGeom prst="rect">
            <a:avLst/>
          </a:prstGeom>
        </p:spPr>
        <p:txBody>
          <a:bodyPr>
            <a:spAutoFit/>
          </a:bodyPr>
          <a:lstStyle/>
          <a:p>
            <a:pPr>
              <a:spcAft>
                <a:spcPts val="600"/>
              </a:spcAft>
              <a:defRPr/>
            </a:pPr>
            <a:r>
              <a:rPr lang="en-GB" sz="1400" dirty="0">
                <a:latin typeface="+mj-lt"/>
              </a:rPr>
              <a:t>Fibre: </a:t>
            </a:r>
            <a:r>
              <a:rPr lang="en-GB" sz="1400" dirty="0">
                <a:latin typeface="+mn-lt"/>
              </a:rPr>
              <a:t>Keeps your bowels - which include your large intestine healthy.</a:t>
            </a:r>
          </a:p>
        </p:txBody>
      </p:sp>
      <p:sp>
        <p:nvSpPr>
          <p:cNvPr id="17" name="Rectangle 16"/>
          <p:cNvSpPr/>
          <p:nvPr/>
        </p:nvSpPr>
        <p:spPr>
          <a:xfrm>
            <a:off x="5735638" y="3201988"/>
            <a:ext cx="2657475" cy="1816100"/>
          </a:xfrm>
          <a:prstGeom prst="rect">
            <a:avLst/>
          </a:prstGeom>
        </p:spPr>
        <p:txBody>
          <a:bodyPr>
            <a:spAutoFit/>
          </a:bodyPr>
          <a:lstStyle/>
          <a:p>
            <a:pPr>
              <a:spcAft>
                <a:spcPts val="600"/>
              </a:spcAft>
              <a:defRPr/>
            </a:pPr>
            <a:r>
              <a:rPr lang="en-GB" sz="1400" dirty="0">
                <a:latin typeface="+mj-lt"/>
              </a:rPr>
              <a:t>Water </a:t>
            </a:r>
            <a:r>
              <a:rPr lang="en-GB" sz="1400" dirty="0">
                <a:latin typeface="+mn-lt"/>
              </a:rPr>
              <a:t>half the weight of a human body is water! You can survive without food for longer than you can water. 92% of the volume of blood is water! Without blood your body would not be able to transport nutrients and oxygen. </a:t>
            </a:r>
          </a:p>
        </p:txBody>
      </p:sp>
      <p:sp>
        <p:nvSpPr>
          <p:cNvPr id="18" name="Rectangle 17"/>
          <p:cNvSpPr/>
          <p:nvPr/>
        </p:nvSpPr>
        <p:spPr>
          <a:xfrm>
            <a:off x="5735638" y="1827213"/>
            <a:ext cx="2657475" cy="739775"/>
          </a:xfrm>
          <a:prstGeom prst="rect">
            <a:avLst/>
          </a:prstGeom>
        </p:spPr>
        <p:txBody>
          <a:bodyPr>
            <a:spAutoFit/>
          </a:bodyPr>
          <a:lstStyle/>
          <a:p>
            <a:pPr>
              <a:spcAft>
                <a:spcPts val="600"/>
              </a:spcAft>
              <a:defRPr/>
            </a:pPr>
            <a:r>
              <a:rPr lang="en-GB" sz="1400" dirty="0">
                <a:latin typeface="+mj-lt"/>
              </a:rPr>
              <a:t>Fats </a:t>
            </a:r>
            <a:r>
              <a:rPr lang="en-GB" sz="1400" dirty="0">
                <a:latin typeface="+mn-lt"/>
              </a:rPr>
              <a:t>are needed for every cell membrane - the membrane holds the cell together.  Brain tissue is rich in fat. Fat is used to create hormones.</a:t>
            </a:r>
          </a:p>
        </p:txBody>
      </p:sp>
      <p:sp>
        <p:nvSpPr>
          <p:cNvPr id="19" name="Rectangle 18"/>
          <p:cNvSpPr/>
          <p:nvPr/>
        </p:nvSpPr>
        <p:spPr>
          <a:xfrm>
            <a:off x="5735638" y="5327650"/>
            <a:ext cx="2657475" cy="738188"/>
          </a:xfrm>
          <a:prstGeom prst="rect">
            <a:avLst/>
          </a:prstGeom>
        </p:spPr>
        <p:txBody>
          <a:bodyPr>
            <a:spAutoFit/>
          </a:bodyPr>
          <a:lstStyle/>
          <a:p>
            <a:pPr>
              <a:spcAft>
                <a:spcPts val="600"/>
              </a:spcAft>
              <a:defRPr/>
            </a:pPr>
            <a:r>
              <a:rPr lang="en-GB" sz="1400" dirty="0">
                <a:latin typeface="+mj-lt"/>
              </a:rPr>
              <a:t>Protein</a:t>
            </a:r>
            <a:r>
              <a:rPr lang="en-GB" sz="1400" dirty="0">
                <a:latin typeface="+mn-lt"/>
              </a:rPr>
              <a:t> is needed to make haemoglobin – the part of the red blood cells that carry oxygen.</a:t>
            </a:r>
          </a:p>
        </p:txBody>
      </p:sp>
      <p:pic>
        <p:nvPicPr>
          <p:cNvPr id="1639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0725" y="1720850"/>
            <a:ext cx="23336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3178175" y="2870200"/>
            <a:ext cx="1846263" cy="2349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981325" y="3511550"/>
            <a:ext cx="2181225" cy="137636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868613" y="2846388"/>
            <a:ext cx="1131887" cy="116363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981325" y="2870200"/>
            <a:ext cx="1497013" cy="20177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894013" y="3768725"/>
            <a:ext cx="1220787" cy="19319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711700" y="4887913"/>
            <a:ext cx="950913" cy="806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78338" y="1954213"/>
            <a:ext cx="1257300" cy="35083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649788" y="4497388"/>
            <a:ext cx="1085850" cy="1158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620713" y="1620838"/>
            <a:ext cx="7859712" cy="454818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84188" y="617538"/>
            <a:ext cx="8220075" cy="631825"/>
          </a:xfrm>
        </p:spPr>
        <p:txBody>
          <a:bodyPr>
            <a:normAutofit fontScale="90000"/>
          </a:bodyPr>
          <a:lstStyle/>
          <a:p>
            <a:pPr algn="ctr" eaLnBrk="1" hangingPunct="1">
              <a:defRPr/>
            </a:pPr>
            <a:r>
              <a:rPr lang="en-GB" altLang="en-US" dirty="0"/>
              <a:t>How to Have a Healthy Lifestyle</a:t>
            </a:r>
          </a:p>
        </p:txBody>
      </p:sp>
      <p:sp>
        <p:nvSpPr>
          <p:cNvPr id="11" name="Rectangle 10"/>
          <p:cNvSpPr/>
          <p:nvPr/>
        </p:nvSpPr>
        <p:spPr>
          <a:xfrm>
            <a:off x="2693988" y="1196975"/>
            <a:ext cx="3800475" cy="307975"/>
          </a:xfrm>
          <a:prstGeom prst="rect">
            <a:avLst/>
          </a:prstGeom>
        </p:spPr>
        <p:txBody>
          <a:bodyPr>
            <a:spAutoFit/>
          </a:bodyPr>
          <a:lstStyle/>
          <a:p>
            <a:pPr algn="ctr">
              <a:spcAft>
                <a:spcPts val="600"/>
              </a:spcAft>
              <a:defRPr/>
            </a:pPr>
            <a:r>
              <a:rPr lang="en-GB" sz="1400" b="1" dirty="0">
                <a:latin typeface="+mn-lt"/>
              </a:rPr>
              <a:t>What Is the Impact of a Healthy Diet?</a:t>
            </a:r>
            <a:endParaRPr lang="en-GB" sz="1400" dirty="0">
              <a:latin typeface="+mn-lt"/>
            </a:endParaRPr>
          </a:p>
        </p:txBody>
      </p:sp>
      <p:sp>
        <p:nvSpPr>
          <p:cNvPr id="2" name="Rectangle 1"/>
          <p:cNvSpPr/>
          <p:nvPr/>
        </p:nvSpPr>
        <p:spPr>
          <a:xfrm>
            <a:off x="719138" y="3694113"/>
            <a:ext cx="1981200" cy="1385887"/>
          </a:xfrm>
          <a:prstGeom prst="rect">
            <a:avLst/>
          </a:prstGeom>
        </p:spPr>
        <p:txBody>
          <a:bodyPr>
            <a:spAutoFit/>
          </a:bodyPr>
          <a:lstStyle/>
          <a:p>
            <a:pPr>
              <a:spcAft>
                <a:spcPts val="600"/>
              </a:spcAft>
              <a:defRPr/>
            </a:pPr>
            <a:r>
              <a:rPr lang="en-GB" sz="1200" dirty="0">
                <a:latin typeface="+mj-lt"/>
              </a:rPr>
              <a:t>Vitamin D </a:t>
            </a:r>
            <a:r>
              <a:rPr lang="en-GB" sz="1200" dirty="0">
                <a:latin typeface="+mn-lt"/>
              </a:rPr>
              <a:t>is essential as without it bones and teeth can’t absorb calcium. A diet without it leads to soft bones in children (rickets) and misshapen ones in adults (</a:t>
            </a:r>
            <a:r>
              <a:rPr lang="en-GB" sz="1200" dirty="0" err="1">
                <a:latin typeface="+mn-lt"/>
              </a:rPr>
              <a:t>osteomalacia</a:t>
            </a:r>
            <a:r>
              <a:rPr lang="en-GB" sz="1200" dirty="0">
                <a:latin typeface="+mn-lt"/>
              </a:rPr>
              <a:t>). </a:t>
            </a:r>
          </a:p>
        </p:txBody>
      </p:sp>
      <p:sp>
        <p:nvSpPr>
          <p:cNvPr id="13" name="Rectangle 12"/>
          <p:cNvSpPr/>
          <p:nvPr/>
        </p:nvSpPr>
        <p:spPr>
          <a:xfrm>
            <a:off x="719138" y="5091113"/>
            <a:ext cx="2566987" cy="1016000"/>
          </a:xfrm>
          <a:prstGeom prst="rect">
            <a:avLst/>
          </a:prstGeom>
        </p:spPr>
        <p:txBody>
          <a:bodyPr>
            <a:spAutoFit/>
          </a:bodyPr>
          <a:lstStyle/>
          <a:p>
            <a:pPr>
              <a:spcAft>
                <a:spcPts val="600"/>
              </a:spcAft>
              <a:defRPr/>
            </a:pPr>
            <a:r>
              <a:rPr lang="en-GB" sz="1200" dirty="0">
                <a:latin typeface="+mj-lt"/>
              </a:rPr>
              <a:t>Vitamin K </a:t>
            </a:r>
            <a:r>
              <a:rPr lang="en-GB" sz="1200" dirty="0">
                <a:latin typeface="+mn-lt"/>
              </a:rPr>
              <a:t>is needed to make blood clot – for example when you have a cut your blood clots. This is a result of the cells sticking together. This stops the body bleeding. </a:t>
            </a:r>
          </a:p>
        </p:txBody>
      </p:sp>
      <p:sp>
        <p:nvSpPr>
          <p:cNvPr id="15" name="Rectangle 14"/>
          <p:cNvSpPr/>
          <p:nvPr/>
        </p:nvSpPr>
        <p:spPr>
          <a:xfrm>
            <a:off x="5691188" y="1725613"/>
            <a:ext cx="2709862" cy="646112"/>
          </a:xfrm>
          <a:prstGeom prst="rect">
            <a:avLst/>
          </a:prstGeom>
        </p:spPr>
        <p:txBody>
          <a:bodyPr>
            <a:spAutoFit/>
          </a:bodyPr>
          <a:lstStyle/>
          <a:p>
            <a:pPr algn="r">
              <a:spcAft>
                <a:spcPts val="600"/>
              </a:spcAft>
              <a:defRPr/>
            </a:pPr>
            <a:r>
              <a:rPr lang="en-GB" sz="1200" dirty="0">
                <a:latin typeface="+mj-lt"/>
              </a:rPr>
              <a:t>Mineral: Calcium </a:t>
            </a:r>
            <a:r>
              <a:rPr lang="en-GB" sz="1200" dirty="0">
                <a:latin typeface="+mn-lt"/>
              </a:rPr>
              <a:t>is needed for your bones to strengthen. It is also needed to regulate your heartbeat. </a:t>
            </a:r>
          </a:p>
        </p:txBody>
      </p:sp>
      <p:sp>
        <p:nvSpPr>
          <p:cNvPr id="16" name="Rectangle 15"/>
          <p:cNvSpPr/>
          <p:nvPr/>
        </p:nvSpPr>
        <p:spPr>
          <a:xfrm>
            <a:off x="719138" y="2562225"/>
            <a:ext cx="2324100" cy="646113"/>
          </a:xfrm>
          <a:prstGeom prst="rect">
            <a:avLst/>
          </a:prstGeom>
        </p:spPr>
        <p:txBody>
          <a:bodyPr>
            <a:spAutoFit/>
          </a:bodyPr>
          <a:lstStyle/>
          <a:p>
            <a:pPr>
              <a:spcAft>
                <a:spcPts val="600"/>
              </a:spcAft>
              <a:defRPr/>
            </a:pPr>
            <a:r>
              <a:rPr lang="en-GB" sz="1200" dirty="0">
                <a:latin typeface="+mj-lt"/>
              </a:rPr>
              <a:t>Vitamins B </a:t>
            </a:r>
            <a:r>
              <a:rPr lang="en-GB" sz="1200" dirty="0">
                <a:latin typeface="+mn-lt"/>
              </a:rPr>
              <a:t>(there are several types) are needed to make red blood cells. </a:t>
            </a:r>
          </a:p>
        </p:txBody>
      </p:sp>
      <p:sp>
        <p:nvSpPr>
          <p:cNvPr id="17" name="Rectangle 16"/>
          <p:cNvSpPr/>
          <p:nvPr/>
        </p:nvSpPr>
        <p:spPr>
          <a:xfrm>
            <a:off x="5422900" y="3328988"/>
            <a:ext cx="2978150" cy="1016000"/>
          </a:xfrm>
          <a:prstGeom prst="rect">
            <a:avLst/>
          </a:prstGeom>
        </p:spPr>
        <p:txBody>
          <a:bodyPr>
            <a:spAutoFit/>
          </a:bodyPr>
          <a:lstStyle/>
          <a:p>
            <a:pPr algn="r">
              <a:spcAft>
                <a:spcPts val="600"/>
              </a:spcAft>
              <a:defRPr/>
            </a:pPr>
            <a:r>
              <a:rPr lang="en-GB" sz="1200" dirty="0">
                <a:latin typeface="+mj-lt"/>
              </a:rPr>
              <a:t>Mineral: Copper </a:t>
            </a:r>
            <a:r>
              <a:rPr lang="en-GB" sz="1200" dirty="0">
                <a:latin typeface="+mn-lt"/>
              </a:rPr>
              <a:t>– </a:t>
            </a:r>
            <a:r>
              <a:rPr lang="en-GB" sz="1200" dirty="0"/>
              <a:t>that's right, the metal! The type that you eat is present in</a:t>
            </a:r>
            <a:r>
              <a:rPr lang="en-GB" sz="1200" dirty="0">
                <a:latin typeface="+mn-lt"/>
              </a:rPr>
              <a:t> foods like raisins, chocolate and seafood! It helps form red blood cells and a lack of it affects the whole body.</a:t>
            </a:r>
          </a:p>
        </p:txBody>
      </p:sp>
      <p:sp>
        <p:nvSpPr>
          <p:cNvPr id="18" name="Rectangle 17"/>
          <p:cNvSpPr/>
          <p:nvPr/>
        </p:nvSpPr>
        <p:spPr>
          <a:xfrm>
            <a:off x="719138" y="1719263"/>
            <a:ext cx="2447925" cy="830262"/>
          </a:xfrm>
          <a:prstGeom prst="rect">
            <a:avLst/>
          </a:prstGeom>
        </p:spPr>
        <p:txBody>
          <a:bodyPr>
            <a:spAutoFit/>
          </a:bodyPr>
          <a:lstStyle/>
          <a:p>
            <a:pPr>
              <a:spcAft>
                <a:spcPts val="600"/>
              </a:spcAft>
              <a:defRPr/>
            </a:pPr>
            <a:r>
              <a:rPr lang="en-GB" sz="1200" dirty="0">
                <a:latin typeface="+mj-lt"/>
              </a:rPr>
              <a:t>Vitamin A </a:t>
            </a:r>
            <a:r>
              <a:rPr lang="en-GB" sz="1200" dirty="0"/>
              <a:t>is needed to keep skin and linings of some body parts (like the nose) healthy. </a:t>
            </a:r>
            <a:r>
              <a:rPr lang="en-GB" sz="1200" dirty="0">
                <a:latin typeface="+mn-lt"/>
              </a:rPr>
              <a:t>It is also needed to help eyes see in dim light. </a:t>
            </a:r>
          </a:p>
        </p:txBody>
      </p:sp>
      <p:sp>
        <p:nvSpPr>
          <p:cNvPr id="19" name="Rectangle 18"/>
          <p:cNvSpPr/>
          <p:nvPr/>
        </p:nvSpPr>
        <p:spPr>
          <a:xfrm>
            <a:off x="719138" y="3221038"/>
            <a:ext cx="2262187" cy="460375"/>
          </a:xfrm>
          <a:prstGeom prst="rect">
            <a:avLst/>
          </a:prstGeom>
        </p:spPr>
        <p:txBody>
          <a:bodyPr>
            <a:spAutoFit/>
          </a:bodyPr>
          <a:lstStyle/>
          <a:p>
            <a:pPr>
              <a:spcAft>
                <a:spcPts val="600"/>
              </a:spcAft>
              <a:defRPr/>
            </a:pPr>
            <a:r>
              <a:rPr lang="en-GB" sz="1200" dirty="0">
                <a:latin typeface="+mj-lt"/>
              </a:rPr>
              <a:t>Vitamin C </a:t>
            </a:r>
            <a:r>
              <a:rPr lang="en-GB" sz="1200" dirty="0">
                <a:latin typeface="+mn-lt"/>
              </a:rPr>
              <a:t>is needed to regenerate skin cells. </a:t>
            </a:r>
          </a:p>
        </p:txBody>
      </p:sp>
      <p:pic>
        <p:nvPicPr>
          <p:cNvPr id="1844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682750"/>
            <a:ext cx="233203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2784475" y="2860675"/>
            <a:ext cx="1452563" cy="14636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308225" y="3467100"/>
            <a:ext cx="784225" cy="5556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528888" y="4556125"/>
            <a:ext cx="1284287" cy="4286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203575" y="3551238"/>
            <a:ext cx="82550" cy="1754187"/>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305300" y="4916488"/>
            <a:ext cx="1255713" cy="85407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043238" y="2085975"/>
            <a:ext cx="957262" cy="904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137025" y="2041525"/>
            <a:ext cx="1576388" cy="1492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299075" y="5487988"/>
            <a:ext cx="3101975" cy="461962"/>
          </a:xfrm>
          <a:prstGeom prst="rect">
            <a:avLst/>
          </a:prstGeom>
        </p:spPr>
        <p:txBody>
          <a:bodyPr>
            <a:spAutoFit/>
          </a:bodyPr>
          <a:lstStyle/>
          <a:p>
            <a:pPr algn="r">
              <a:spcAft>
                <a:spcPts val="600"/>
              </a:spcAft>
              <a:defRPr/>
            </a:pPr>
            <a:r>
              <a:rPr lang="en-GB" sz="1200" dirty="0">
                <a:latin typeface="+mj-lt"/>
              </a:rPr>
              <a:t>Mineral: Salt</a:t>
            </a:r>
            <a:r>
              <a:rPr lang="en-GB" sz="1200" dirty="0">
                <a:latin typeface="+mn-lt"/>
              </a:rPr>
              <a:t> is needed to balance water in your body tissues and blood. </a:t>
            </a:r>
          </a:p>
        </p:txBody>
      </p:sp>
      <p:sp>
        <p:nvSpPr>
          <p:cNvPr id="27" name="Rectangle 26"/>
          <p:cNvSpPr/>
          <p:nvPr/>
        </p:nvSpPr>
        <p:spPr>
          <a:xfrm>
            <a:off x="5151438" y="2435225"/>
            <a:ext cx="3249612" cy="646113"/>
          </a:xfrm>
          <a:prstGeom prst="rect">
            <a:avLst/>
          </a:prstGeom>
        </p:spPr>
        <p:txBody>
          <a:bodyPr>
            <a:spAutoFit/>
          </a:bodyPr>
          <a:lstStyle/>
          <a:p>
            <a:pPr algn="r">
              <a:spcAft>
                <a:spcPts val="600"/>
              </a:spcAft>
              <a:defRPr/>
            </a:pPr>
            <a:r>
              <a:rPr lang="en-GB" sz="1200" dirty="0">
                <a:latin typeface="+mj-lt"/>
              </a:rPr>
              <a:t>Mineral: Iodine </a:t>
            </a:r>
            <a:r>
              <a:rPr lang="en-GB" sz="1200" dirty="0">
                <a:latin typeface="+mn-lt"/>
              </a:rPr>
              <a:t>keeps your skin, hair and nails healthy. It also keeps your thyroid gland – which controls how your body uses energy - working. </a:t>
            </a:r>
          </a:p>
        </p:txBody>
      </p:sp>
      <p:sp>
        <p:nvSpPr>
          <p:cNvPr id="28" name="Rectangle 27"/>
          <p:cNvSpPr/>
          <p:nvPr/>
        </p:nvSpPr>
        <p:spPr>
          <a:xfrm>
            <a:off x="5299075" y="4408488"/>
            <a:ext cx="3101975" cy="1016000"/>
          </a:xfrm>
          <a:prstGeom prst="rect">
            <a:avLst/>
          </a:prstGeom>
        </p:spPr>
        <p:txBody>
          <a:bodyPr>
            <a:spAutoFit/>
          </a:bodyPr>
          <a:lstStyle/>
          <a:p>
            <a:pPr algn="r">
              <a:spcAft>
                <a:spcPts val="600"/>
              </a:spcAft>
              <a:defRPr/>
            </a:pPr>
            <a:r>
              <a:rPr lang="en-GB" sz="1200" dirty="0">
                <a:latin typeface="+mj-lt"/>
              </a:rPr>
              <a:t>Mineral: Iron </a:t>
            </a:r>
            <a:r>
              <a:rPr lang="en-GB" sz="1200" dirty="0">
                <a:latin typeface="+mn-lt"/>
              </a:rPr>
              <a:t>- like copper, it is a metal that you consume through food like spinach. It is used to make enzymes (point to small intestine and stomach) and protein created by the human body by itself.</a:t>
            </a:r>
          </a:p>
        </p:txBody>
      </p:sp>
      <p:cxnSp>
        <p:nvCxnSpPr>
          <p:cNvPr id="32" name="Straight Arrow Connector 31"/>
          <p:cNvCxnSpPr/>
          <p:nvPr/>
        </p:nvCxnSpPr>
        <p:spPr>
          <a:xfrm flipV="1">
            <a:off x="4081463" y="2047875"/>
            <a:ext cx="1631950" cy="801688"/>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55988" y="3328988"/>
            <a:ext cx="1966912" cy="415925"/>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81463" y="3776663"/>
            <a:ext cx="1314450" cy="933450"/>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206875" y="3197225"/>
            <a:ext cx="1189038" cy="1509713"/>
          </a:xfrm>
          <a:prstGeom prst="straightConnector1">
            <a:avLst/>
          </a:prstGeom>
          <a:ln w="19050">
            <a:solidFill>
              <a:srgbClr val="FAEDE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901825"/>
            <a:ext cx="7867650" cy="427990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t>What Counts as Exercise?</a:t>
            </a:r>
            <a:endParaRPr lang="en-GB" altLang="en-US" dirty="0" smtClean="0"/>
          </a:p>
        </p:txBody>
      </p:sp>
      <p:sp>
        <p:nvSpPr>
          <p:cNvPr id="20484" name="Rectangle 4"/>
          <p:cNvSpPr>
            <a:spLocks noChangeArrowheads="1"/>
          </p:cNvSpPr>
          <p:nvPr/>
        </p:nvSpPr>
        <p:spPr bwMode="auto">
          <a:xfrm>
            <a:off x="482600" y="1463675"/>
            <a:ext cx="8172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Exercise is physical activity that requires effort, raises your heart rate and works your muscles.</a:t>
            </a:r>
          </a:p>
        </p:txBody>
      </p:sp>
      <p:graphicFrame>
        <p:nvGraphicFramePr>
          <p:cNvPr id="23" name="Table 22"/>
          <p:cNvGraphicFramePr>
            <a:graphicFrameLocks noGrp="1"/>
          </p:cNvGraphicFramePr>
          <p:nvPr/>
        </p:nvGraphicFramePr>
        <p:xfrm>
          <a:off x="777875" y="2024063"/>
          <a:ext cx="7600951" cy="4043362"/>
        </p:xfrm>
        <a:graphic>
          <a:graphicData uri="http://schemas.openxmlformats.org/drawingml/2006/table">
            <a:tbl>
              <a:tblPr firstRow="1" bandRow="1">
                <a:tableStyleId>{5940675A-B579-460E-94D1-54222C63F5DA}</a:tableStyleId>
              </a:tblPr>
              <a:tblGrid>
                <a:gridCol w="3015629"/>
                <a:gridCol w="2292661"/>
                <a:gridCol w="2292661"/>
              </a:tblGrid>
              <a:tr h="35668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j-lt"/>
                        </a:rPr>
                        <a:t>There are two main types of exercise: </a:t>
                      </a:r>
                    </a:p>
                  </a:txBody>
                  <a:tcPr marT="45728" marB="45728" anchor="ctr"/>
                </a:tc>
                <a:tc hMerge="1">
                  <a:txBody>
                    <a:bodyPr/>
                    <a:lstStyle/>
                    <a:p>
                      <a:endParaRPr lang="en-GB" dirty="0"/>
                    </a:p>
                  </a:txBody>
                  <a:tcPr/>
                </a:tc>
                <a:tc hMerge="1">
                  <a:txBody>
                    <a:bodyPr/>
                    <a:lstStyle/>
                    <a:p>
                      <a:endParaRPr lang="en-GB"/>
                    </a:p>
                  </a:txBody>
                  <a:tcPr/>
                </a:tc>
              </a:tr>
              <a:tr h="356683">
                <a:tc>
                  <a:txBody>
                    <a:bodyPr/>
                    <a:lstStyle/>
                    <a:p>
                      <a:pPr algn="ctr"/>
                      <a:r>
                        <a:rPr lang="en-GB" sz="1400" dirty="0" smtClean="0">
                          <a:latin typeface="+mj-lt"/>
                        </a:rPr>
                        <a:t>Muscle Strengthening </a:t>
                      </a:r>
                      <a:endParaRPr lang="en-GB" sz="1400" dirty="0">
                        <a:latin typeface="+mj-lt"/>
                      </a:endParaRPr>
                    </a:p>
                  </a:txBody>
                  <a:tcPr marT="45728" marB="45728" anchor="ctr"/>
                </a:tc>
                <a:tc gridSpan="2">
                  <a:txBody>
                    <a:bodyPr/>
                    <a:lstStyle/>
                    <a:p>
                      <a:pPr algn="ctr"/>
                      <a:r>
                        <a:rPr lang="en-GB" sz="1400" dirty="0" smtClean="0">
                          <a:latin typeface="+mj-lt"/>
                        </a:rPr>
                        <a:t>Bone Strengthening </a:t>
                      </a:r>
                    </a:p>
                  </a:txBody>
                  <a:tcPr marT="45728" marB="45728" anchor="ctr"/>
                </a:tc>
                <a:tc hMerge="1">
                  <a:txBody>
                    <a:bodyPr/>
                    <a:lstStyle/>
                    <a:p>
                      <a:endParaRPr lang="en-GB"/>
                    </a:p>
                  </a:txBody>
                  <a:tcPr/>
                </a:tc>
              </a:tr>
              <a:tr h="356683">
                <a:tc rowSpan="2">
                  <a:txBody>
                    <a:bodyPr/>
                    <a:lstStyle/>
                    <a:p>
                      <a:endParaRPr lang="en-GB" sz="1400" dirty="0">
                        <a:latin typeface="+mj-lt"/>
                      </a:endParaRPr>
                    </a:p>
                  </a:txBody>
                  <a:tcPr marT="45728" marB="45728" anchor="ctr"/>
                </a:tc>
                <a:tc>
                  <a:txBody>
                    <a:bodyPr/>
                    <a:lstStyle/>
                    <a:p>
                      <a:pPr algn="ctr"/>
                      <a:r>
                        <a:rPr lang="en-GB" sz="1400" dirty="0" smtClean="0">
                          <a:latin typeface="+mn-lt"/>
                        </a:rPr>
                        <a:t>Moderate Intensity</a:t>
                      </a:r>
                    </a:p>
                  </a:txBody>
                  <a:tcPr marT="45728" marB="45728" anchor="ctr"/>
                </a:tc>
                <a:tc>
                  <a:txBody>
                    <a:bodyPr/>
                    <a:lstStyle/>
                    <a:p>
                      <a:pPr algn="ctr"/>
                      <a:r>
                        <a:rPr lang="en-GB" sz="1400" dirty="0" smtClean="0">
                          <a:latin typeface="+mn-lt"/>
                        </a:rPr>
                        <a:t>Vigorous</a:t>
                      </a:r>
                      <a:r>
                        <a:rPr lang="en-GB" sz="1400" baseline="0" dirty="0" smtClean="0">
                          <a:latin typeface="+mn-lt"/>
                        </a:rPr>
                        <a:t> Intensity</a:t>
                      </a:r>
                      <a:endParaRPr lang="en-GB" sz="1400" dirty="0" smtClean="0">
                        <a:latin typeface="+mn-lt"/>
                      </a:endParaRPr>
                    </a:p>
                  </a:txBody>
                  <a:tcPr marT="45728" marB="45728" anchor="ctr"/>
                </a:tc>
              </a:tr>
              <a:tr h="2973313">
                <a:tc vMerge="1">
                  <a:txBody>
                    <a:bodyPr/>
                    <a:lstStyle/>
                    <a:p>
                      <a:endParaRPr lang="en-GB"/>
                    </a:p>
                  </a:txBody>
                  <a:tcPr/>
                </a:tc>
                <a:tc>
                  <a:txBody>
                    <a:bodyPr/>
                    <a:lstStyle/>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p>
                      <a:endParaRPr lang="en-GB" sz="1800" dirty="0" smtClean="0">
                        <a:latin typeface="BPreplay" panose="02000503000000020004" pitchFamily="50" charset="0"/>
                      </a:endParaRPr>
                    </a:p>
                  </a:txBody>
                  <a:tcPr marT="45728" marB="45728"/>
                </a:tc>
                <a:tc>
                  <a:txBody>
                    <a:bodyPr/>
                    <a:lstStyle/>
                    <a:p>
                      <a:endParaRPr lang="en-GB" sz="1800" dirty="0" smtClean="0">
                        <a:latin typeface="BPreplay" panose="02000503000000020004" pitchFamily="50" charset="0"/>
                      </a:endParaRPr>
                    </a:p>
                  </a:txBody>
                  <a:tcPr marT="45728" marB="45728"/>
                </a:tc>
              </a:tr>
            </a:tbl>
          </a:graphicData>
        </a:graphic>
      </p:graphicFrame>
      <p:pic>
        <p:nvPicPr>
          <p:cNvPr id="20503" name="Picture 3"/>
          <p:cNvPicPr>
            <a:picLocks noChangeAspect="1"/>
          </p:cNvPicPr>
          <p:nvPr/>
        </p:nvPicPr>
        <p:blipFill>
          <a:blip r:embed="rId4" cstate="print">
            <a:extLst>
              <a:ext uri="{28A0092B-C50C-407E-A947-70E740481C1C}">
                <a14:useLocalDpi xmlns:a14="http://schemas.microsoft.com/office/drawing/2010/main" val="0"/>
              </a:ext>
            </a:extLst>
          </a:blip>
          <a:srcRect l="41458"/>
          <a:stretch>
            <a:fillRect/>
          </a:stretch>
        </p:blipFill>
        <p:spPr bwMode="auto">
          <a:xfrm>
            <a:off x="7077075" y="4592638"/>
            <a:ext cx="11430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463" y="3695700"/>
            <a:ext cx="879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400" y="4237038"/>
            <a:ext cx="1666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7"/>
          <p:cNvPicPr>
            <a:picLocks noChangeAspect="1"/>
          </p:cNvPicPr>
          <p:nvPr/>
        </p:nvPicPr>
        <p:blipFill>
          <a:blip r:embed="rId7" cstate="print">
            <a:extLst>
              <a:ext uri="{28A0092B-C50C-407E-A947-70E740481C1C}">
                <a14:useLocalDpi xmlns:a14="http://schemas.microsoft.com/office/drawing/2010/main" val="0"/>
              </a:ext>
            </a:extLst>
          </a:blip>
          <a:srcRect b="12497"/>
          <a:stretch>
            <a:fillRect/>
          </a:stretch>
        </p:blipFill>
        <p:spPr bwMode="auto">
          <a:xfrm>
            <a:off x="6229350" y="3255963"/>
            <a:ext cx="19907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2888" y="3943350"/>
            <a:ext cx="83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1925" y="2879725"/>
            <a:ext cx="1096963"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1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5775" y="3019425"/>
            <a:ext cx="12493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43613" y="3868738"/>
            <a:ext cx="919162"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0200" y="2746375"/>
            <a:ext cx="1041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5219</TotalTime>
  <Words>1033</Words>
  <Application>Microsoft Office PowerPoint</Application>
  <PresentationFormat>On-screen Show (4:3)</PresentationFormat>
  <Paragraphs>100</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Sassoon Infant Md</vt:lpstr>
      <vt:lpstr>Sassoon Infant Rg</vt:lpstr>
      <vt:lpstr>Times New Roman</vt:lpstr>
      <vt:lpstr>Calibri</vt:lpstr>
      <vt:lpstr>Comic Sans MS</vt:lpstr>
      <vt:lpstr>Twinkl</vt:lpstr>
      <vt:lpstr>BPreplay</vt:lpstr>
      <vt:lpstr>Office Theme</vt:lpstr>
      <vt:lpstr>PowerPoint Presentation</vt:lpstr>
      <vt:lpstr>PowerPoint Presentation</vt:lpstr>
      <vt:lpstr>PowerPoint Presentation</vt:lpstr>
      <vt:lpstr>A Healthy Lifestyle</vt:lpstr>
      <vt:lpstr>Healthy Lifestyle</vt:lpstr>
      <vt:lpstr>What is a Healthy Diet?</vt:lpstr>
      <vt:lpstr>How to Have a Healthy Lifestyle</vt:lpstr>
      <vt:lpstr>How to Have a Healthy Lifestyle</vt:lpstr>
      <vt:lpstr>What Counts as Exercise?</vt:lpstr>
      <vt:lpstr>What Is the Impact of Regular Exercise?</vt:lpstr>
      <vt:lpstr>A Healthy Lifestyle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Any Authorised User</cp:lastModifiedBy>
  <cp:revision>415</cp:revision>
  <dcterms:created xsi:type="dcterms:W3CDTF">2014-10-01T16:09:27Z</dcterms:created>
  <dcterms:modified xsi:type="dcterms:W3CDTF">2020-06-02T11:29:06Z</dcterms:modified>
</cp:coreProperties>
</file>