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7" r:id="rId2"/>
    <p:sldId id="402" r:id="rId3"/>
    <p:sldId id="403" r:id="rId4"/>
    <p:sldId id="428" r:id="rId5"/>
    <p:sldId id="438" r:id="rId6"/>
    <p:sldId id="427" r:id="rId7"/>
    <p:sldId id="429" r:id="rId8"/>
    <p:sldId id="430" r:id="rId9"/>
    <p:sldId id="437" r:id="rId10"/>
    <p:sldId id="431" r:id="rId11"/>
    <p:sldId id="432" r:id="rId12"/>
    <p:sldId id="434" r:id="rId13"/>
    <p:sldId id="439" r:id="rId14"/>
    <p:sldId id="435" r:id="rId15"/>
    <p:sldId id="441" r:id="rId16"/>
    <p:sldId id="436" r:id="rId17"/>
    <p:sldId id="445" r:id="rId18"/>
    <p:sldId id="273" r:id="rId19"/>
    <p:sldId id="343" r:id="rId20"/>
    <p:sldId id="413" r:id="rId21"/>
    <p:sldId id="412" r:id="rId22"/>
    <p:sldId id="414" r:id="rId23"/>
    <p:sldId id="444" r:id="rId24"/>
    <p:sldId id="415" r:id="rId25"/>
    <p:sldId id="416" r:id="rId26"/>
    <p:sldId id="417" r:id="rId27"/>
    <p:sldId id="418" r:id="rId28"/>
    <p:sldId id="440" r:id="rId29"/>
    <p:sldId id="442" r:id="rId30"/>
    <p:sldId id="443" r:id="rId31"/>
    <p:sldId id="356" r:id="rId32"/>
    <p:sldId id="337" r:id="rId33"/>
    <p:sldId id="385" r:id="rId34"/>
    <p:sldId id="419" r:id="rId35"/>
    <p:sldId id="420" r:id="rId36"/>
    <p:sldId id="421" r:id="rId37"/>
    <p:sldId id="42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FF"/>
    <a:srgbClr val="FF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12" autoAdjust="0"/>
    <p:restoredTop sz="94660"/>
  </p:normalViewPr>
  <p:slideViewPr>
    <p:cSldViewPr>
      <p:cViewPr varScale="1">
        <p:scale>
          <a:sx n="68" d="100"/>
          <a:sy n="68" d="100"/>
        </p:scale>
        <p:origin x="-18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1D0F38-821F-45B2-8B8A-BF61878DD859}"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1D0F38-821F-45B2-8B8A-BF61878DD859}"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1D0F38-821F-45B2-8B8A-BF61878DD859}"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9528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1D0F38-821F-45B2-8B8A-BF61878DD859}"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D0F38-821F-45B2-8B8A-BF61878DD859}"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1D0F38-821F-45B2-8B8A-BF61878DD859}" type="datetimeFigureOut">
              <a:rPr lang="en-GB" smtClean="0"/>
              <a:pPr/>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1D0F38-821F-45B2-8B8A-BF61878DD859}" type="datetimeFigureOut">
              <a:rPr lang="en-GB" smtClean="0"/>
              <a:pPr/>
              <a:t>02/06/2020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1D0F38-821F-45B2-8B8A-BF61878DD859}" type="datetimeFigureOut">
              <a:rPr lang="en-GB" smtClean="0"/>
              <a:pPr/>
              <a:t>02/06/2020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D0F38-821F-45B2-8B8A-BF61878DD859}" type="datetimeFigureOut">
              <a:rPr lang="en-GB" smtClean="0"/>
              <a:pPr/>
              <a:t>02/06/2020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D0F38-821F-45B2-8B8A-BF61878DD859}" type="datetimeFigureOut">
              <a:rPr lang="en-GB" smtClean="0"/>
              <a:pPr/>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D0F38-821F-45B2-8B8A-BF61878DD859}" type="datetimeFigureOut">
              <a:rPr lang="en-GB" smtClean="0"/>
              <a:pPr/>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D0F38-821F-45B2-8B8A-BF61878DD859}" type="datetimeFigureOut">
              <a:rPr lang="en-GB" smtClean="0"/>
              <a:pPr/>
              <a:t>02/06/2020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CBF1C-67FC-4E67-9BD8-F40D807F280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8000">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0" cy="861774"/>
          </a:xfrm>
          <a:prstGeom prst="rect">
            <a:avLst/>
          </a:prstGeom>
          <a:solidFill>
            <a:schemeClr val="accent1">
              <a:lumMod val="20000"/>
              <a:lumOff val="80000"/>
            </a:schemeClr>
          </a:solidFill>
          <a:ln w="19050">
            <a:solidFill>
              <a:schemeClr val="tx1"/>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Y5&amp;6 TOP SPELLERS TODAY</a:t>
            </a:r>
            <a:endParaRPr lang="en-US" sz="5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2290" name="Picture 2" descr="Spelling Shed by The Spelling Shed Ltd"/>
          <p:cNvPicPr>
            <a:picLocks noChangeAspect="1" noChangeArrowheads="1"/>
          </p:cNvPicPr>
          <p:nvPr/>
        </p:nvPicPr>
        <p:blipFill>
          <a:blip r:embed="rId2" cstate="print"/>
          <a:srcRect/>
          <a:stretch>
            <a:fillRect/>
          </a:stretch>
        </p:blipFill>
        <p:spPr bwMode="auto">
          <a:xfrm>
            <a:off x="0" y="836712"/>
            <a:ext cx="9165626" cy="6021288"/>
          </a:xfrm>
          <a:prstGeom prst="rect">
            <a:avLst/>
          </a:prstGeom>
          <a:noFill/>
        </p:spPr>
      </p:pic>
      <p:sp>
        <p:nvSpPr>
          <p:cNvPr id="34" name="TextBox 33"/>
          <p:cNvSpPr txBox="1"/>
          <p:nvPr/>
        </p:nvSpPr>
        <p:spPr>
          <a:xfrm>
            <a:off x="0" y="2132856"/>
            <a:ext cx="9144000" cy="4801314"/>
          </a:xfrm>
          <a:prstGeom prst="rect">
            <a:avLst/>
          </a:prstGeom>
          <a:solidFill>
            <a:schemeClr val="bg2"/>
          </a:solidFill>
        </p:spPr>
        <p:txBody>
          <a:bodyPr wrap="square" rtlCol="0">
            <a:spAutoFit/>
          </a:bodyPr>
          <a:lstStyle/>
          <a:p>
            <a:r>
              <a:rPr lang="en-GB" dirty="0" smtClean="0"/>
              <a:t>1</a:t>
            </a:r>
            <a:r>
              <a:rPr lang="en-GB" baseline="30000" dirty="0" smtClean="0"/>
              <a:t>st</a:t>
            </a:r>
            <a:r>
              <a:rPr lang="en-GB" dirty="0" smtClean="0"/>
              <a:t> = Henry 38 points</a:t>
            </a:r>
          </a:p>
          <a:p>
            <a:endParaRPr lang="en-GB" dirty="0"/>
          </a:p>
          <a:p>
            <a:r>
              <a:rPr lang="en-GB" dirty="0" smtClean="0"/>
              <a:t>2nd = Jack 16 points</a:t>
            </a:r>
          </a:p>
          <a:p>
            <a:endParaRPr lang="en-GB" dirty="0"/>
          </a:p>
          <a:p>
            <a:r>
              <a:rPr lang="en-GB" dirty="0" smtClean="0"/>
              <a:t>3rd = Ruby and Reuben 9 points</a:t>
            </a:r>
          </a:p>
          <a:p>
            <a:endParaRPr lang="en-GB" dirty="0"/>
          </a:p>
          <a:p>
            <a:r>
              <a:rPr lang="en-GB" dirty="0" smtClean="0"/>
              <a:t>4th = Rhys 8 points</a:t>
            </a:r>
          </a:p>
          <a:p>
            <a:endParaRPr lang="en-GB" dirty="0"/>
          </a:p>
          <a:p>
            <a:r>
              <a:rPr lang="en-GB" dirty="0"/>
              <a:t>5</a:t>
            </a:r>
            <a:r>
              <a:rPr lang="en-GB" baseline="30000" dirty="0" smtClean="0"/>
              <a:t>th</a:t>
            </a:r>
            <a:r>
              <a:rPr lang="en-GB" dirty="0" smtClean="0"/>
              <a:t> = Nia and Zoe 6 points</a:t>
            </a:r>
          </a:p>
          <a:p>
            <a:endParaRPr lang="en-GB" dirty="0" smtClean="0"/>
          </a:p>
          <a:p>
            <a:r>
              <a:rPr lang="en-GB" dirty="0"/>
              <a:t>6</a:t>
            </a:r>
            <a:r>
              <a:rPr lang="en-GB" dirty="0" smtClean="0"/>
              <a:t>th = Isobel 5 points</a:t>
            </a:r>
          </a:p>
          <a:p>
            <a:endParaRPr lang="en-GB" dirty="0" smtClean="0"/>
          </a:p>
          <a:p>
            <a:r>
              <a:rPr lang="en-GB" dirty="0" smtClean="0"/>
              <a:t>7th = Alissa, Toby and Megan 4 points</a:t>
            </a:r>
          </a:p>
          <a:p>
            <a:endParaRPr lang="en-GB" dirty="0" smtClean="0"/>
          </a:p>
          <a:p>
            <a:r>
              <a:rPr lang="en-GB" dirty="0" smtClean="0"/>
              <a:t>8th = Zac and Heidi 3 points</a:t>
            </a:r>
          </a:p>
          <a:p>
            <a:endParaRPr lang="en-GB" dirty="0" smtClean="0"/>
          </a:p>
          <a:p>
            <a:r>
              <a:rPr lang="en-GB" dirty="0" smtClean="0"/>
              <a:t>9th = Harvey 1 points</a:t>
            </a:r>
          </a:p>
        </p:txBody>
      </p:sp>
      <p:sp>
        <p:nvSpPr>
          <p:cNvPr id="37" name="TextBox 36"/>
          <p:cNvSpPr txBox="1"/>
          <p:nvPr/>
        </p:nvSpPr>
        <p:spPr>
          <a:xfrm>
            <a:off x="5436096" y="5373216"/>
            <a:ext cx="3707904" cy="1338828"/>
          </a:xfrm>
          <a:prstGeom prst="rect">
            <a:avLst/>
          </a:prstGeom>
          <a:solidFill>
            <a:schemeClr val="bg1"/>
          </a:solidFill>
          <a:ln w="6350">
            <a:solidFill>
              <a:schemeClr val="tx1"/>
            </a:solidFill>
          </a:ln>
        </p:spPr>
        <p:txBody>
          <a:bodyPr wrap="square" rtlCol="0">
            <a:spAutoFit/>
          </a:bodyPr>
          <a:lstStyle/>
          <a:p>
            <a:pPr algn="ctr"/>
            <a:r>
              <a:rPr lang="en-GB" sz="2700" dirty="0" smtClean="0"/>
              <a:t>Everybody else earns 1 dojo for practising their spellings today!</a:t>
            </a:r>
            <a:endParaRPr lang="en-GB" sz="2700" dirty="0"/>
          </a:p>
        </p:txBody>
      </p:sp>
      <p:pic>
        <p:nvPicPr>
          <p:cNvPr id="39" name="Picture 4" descr="ClassDojo (@ClassDojo) | Twitter"/>
          <p:cNvPicPr>
            <a:picLocks noChangeAspect="1" noChangeArrowheads="1"/>
          </p:cNvPicPr>
          <p:nvPr/>
        </p:nvPicPr>
        <p:blipFill>
          <a:blip r:embed="rId3" cstate="print"/>
          <a:srcRect/>
          <a:stretch>
            <a:fillRect/>
          </a:stretch>
        </p:blipFill>
        <p:spPr bwMode="auto">
          <a:xfrm>
            <a:off x="3851920" y="2132856"/>
            <a:ext cx="432048" cy="432048"/>
          </a:xfrm>
          <a:prstGeom prst="rect">
            <a:avLst/>
          </a:prstGeom>
          <a:noFill/>
        </p:spPr>
      </p:pic>
      <p:pic>
        <p:nvPicPr>
          <p:cNvPr id="40" name="Picture 4" descr="ClassDojo (@ClassDojo) | Twitter"/>
          <p:cNvPicPr>
            <a:picLocks noChangeAspect="1" noChangeArrowheads="1"/>
          </p:cNvPicPr>
          <p:nvPr/>
        </p:nvPicPr>
        <p:blipFill>
          <a:blip r:embed="rId3" cstate="print"/>
          <a:srcRect/>
          <a:stretch>
            <a:fillRect/>
          </a:stretch>
        </p:blipFill>
        <p:spPr bwMode="auto">
          <a:xfrm>
            <a:off x="4355976" y="2132856"/>
            <a:ext cx="432048" cy="432048"/>
          </a:xfrm>
          <a:prstGeom prst="rect">
            <a:avLst/>
          </a:prstGeom>
          <a:noFill/>
        </p:spPr>
      </p:pic>
      <p:pic>
        <p:nvPicPr>
          <p:cNvPr id="41" name="Picture 4" descr="ClassDojo (@ClassDojo) | Twitter"/>
          <p:cNvPicPr>
            <a:picLocks noChangeAspect="1" noChangeArrowheads="1"/>
          </p:cNvPicPr>
          <p:nvPr/>
        </p:nvPicPr>
        <p:blipFill>
          <a:blip r:embed="rId3" cstate="print"/>
          <a:srcRect/>
          <a:stretch>
            <a:fillRect/>
          </a:stretch>
        </p:blipFill>
        <p:spPr bwMode="auto">
          <a:xfrm>
            <a:off x="4860032" y="2132856"/>
            <a:ext cx="432048" cy="432048"/>
          </a:xfrm>
          <a:prstGeom prst="rect">
            <a:avLst/>
          </a:prstGeom>
          <a:noFill/>
        </p:spPr>
      </p:pic>
      <p:pic>
        <p:nvPicPr>
          <p:cNvPr id="42" name="Picture 4" descr="ClassDojo (@ClassDojo) | Twitter"/>
          <p:cNvPicPr>
            <a:picLocks noChangeAspect="1" noChangeArrowheads="1"/>
          </p:cNvPicPr>
          <p:nvPr/>
        </p:nvPicPr>
        <p:blipFill>
          <a:blip r:embed="rId3" cstate="print"/>
          <a:srcRect/>
          <a:stretch>
            <a:fillRect/>
          </a:stretch>
        </p:blipFill>
        <p:spPr bwMode="auto">
          <a:xfrm>
            <a:off x="5364088" y="2132856"/>
            <a:ext cx="432048" cy="432048"/>
          </a:xfrm>
          <a:prstGeom prst="rect">
            <a:avLst/>
          </a:prstGeom>
          <a:noFill/>
        </p:spPr>
      </p:pic>
      <p:pic>
        <p:nvPicPr>
          <p:cNvPr id="43" name="Picture 4" descr="ClassDojo (@ClassDojo) | Twitter"/>
          <p:cNvPicPr>
            <a:picLocks noChangeAspect="1" noChangeArrowheads="1"/>
          </p:cNvPicPr>
          <p:nvPr/>
        </p:nvPicPr>
        <p:blipFill>
          <a:blip r:embed="rId3" cstate="print"/>
          <a:srcRect/>
          <a:stretch>
            <a:fillRect/>
          </a:stretch>
        </p:blipFill>
        <p:spPr bwMode="auto">
          <a:xfrm>
            <a:off x="5868144" y="2132856"/>
            <a:ext cx="432048" cy="432048"/>
          </a:xfrm>
          <a:prstGeom prst="rect">
            <a:avLst/>
          </a:prstGeom>
          <a:noFill/>
        </p:spPr>
      </p:pic>
      <p:pic>
        <p:nvPicPr>
          <p:cNvPr id="44" name="Picture 4" descr="ClassDojo (@ClassDojo) | Twitter"/>
          <p:cNvPicPr>
            <a:picLocks noChangeAspect="1" noChangeArrowheads="1"/>
          </p:cNvPicPr>
          <p:nvPr/>
        </p:nvPicPr>
        <p:blipFill>
          <a:blip r:embed="rId3" cstate="print"/>
          <a:srcRect/>
          <a:stretch>
            <a:fillRect/>
          </a:stretch>
        </p:blipFill>
        <p:spPr bwMode="auto">
          <a:xfrm>
            <a:off x="3851920" y="2636912"/>
            <a:ext cx="432048" cy="432048"/>
          </a:xfrm>
          <a:prstGeom prst="rect">
            <a:avLst/>
          </a:prstGeom>
          <a:noFill/>
        </p:spPr>
      </p:pic>
      <p:pic>
        <p:nvPicPr>
          <p:cNvPr id="45" name="Picture 4" descr="ClassDojo (@ClassDojo) | Twitter"/>
          <p:cNvPicPr>
            <a:picLocks noChangeAspect="1" noChangeArrowheads="1"/>
          </p:cNvPicPr>
          <p:nvPr/>
        </p:nvPicPr>
        <p:blipFill>
          <a:blip r:embed="rId3" cstate="print"/>
          <a:srcRect/>
          <a:stretch>
            <a:fillRect/>
          </a:stretch>
        </p:blipFill>
        <p:spPr bwMode="auto">
          <a:xfrm>
            <a:off x="4355976" y="2636912"/>
            <a:ext cx="432048" cy="432048"/>
          </a:xfrm>
          <a:prstGeom prst="rect">
            <a:avLst/>
          </a:prstGeom>
          <a:noFill/>
        </p:spPr>
      </p:pic>
      <p:pic>
        <p:nvPicPr>
          <p:cNvPr id="46" name="Picture 4" descr="ClassDojo (@ClassDojo) | Twitter"/>
          <p:cNvPicPr>
            <a:picLocks noChangeAspect="1" noChangeArrowheads="1"/>
          </p:cNvPicPr>
          <p:nvPr/>
        </p:nvPicPr>
        <p:blipFill>
          <a:blip r:embed="rId3" cstate="print"/>
          <a:srcRect/>
          <a:stretch>
            <a:fillRect/>
          </a:stretch>
        </p:blipFill>
        <p:spPr bwMode="auto">
          <a:xfrm>
            <a:off x="4860032" y="2636912"/>
            <a:ext cx="432048" cy="432048"/>
          </a:xfrm>
          <a:prstGeom prst="rect">
            <a:avLst/>
          </a:prstGeom>
          <a:noFill/>
        </p:spPr>
      </p:pic>
      <p:pic>
        <p:nvPicPr>
          <p:cNvPr id="47" name="Picture 4" descr="ClassDojo (@ClassDojo) | Twitter"/>
          <p:cNvPicPr>
            <a:picLocks noChangeAspect="1" noChangeArrowheads="1"/>
          </p:cNvPicPr>
          <p:nvPr/>
        </p:nvPicPr>
        <p:blipFill>
          <a:blip r:embed="rId3" cstate="print"/>
          <a:srcRect/>
          <a:stretch>
            <a:fillRect/>
          </a:stretch>
        </p:blipFill>
        <p:spPr bwMode="auto">
          <a:xfrm>
            <a:off x="5364088" y="2636912"/>
            <a:ext cx="432048" cy="432048"/>
          </a:xfrm>
          <a:prstGeom prst="rect">
            <a:avLst/>
          </a:prstGeom>
          <a:noFill/>
        </p:spPr>
      </p:pic>
      <p:pic>
        <p:nvPicPr>
          <p:cNvPr id="48" name="Picture 4" descr="ClassDojo (@ClassDojo) | Twitter"/>
          <p:cNvPicPr>
            <a:picLocks noChangeAspect="1" noChangeArrowheads="1"/>
          </p:cNvPicPr>
          <p:nvPr/>
        </p:nvPicPr>
        <p:blipFill>
          <a:blip r:embed="rId3" cstate="print"/>
          <a:srcRect/>
          <a:stretch>
            <a:fillRect/>
          </a:stretch>
        </p:blipFill>
        <p:spPr bwMode="auto">
          <a:xfrm>
            <a:off x="5868144" y="2636912"/>
            <a:ext cx="432048" cy="432048"/>
          </a:xfrm>
          <a:prstGeom prst="rect">
            <a:avLst/>
          </a:prstGeom>
          <a:noFill/>
        </p:spPr>
      </p:pic>
      <p:pic>
        <p:nvPicPr>
          <p:cNvPr id="49" name="Picture 4" descr="ClassDojo (@ClassDojo) | Twitter"/>
          <p:cNvPicPr>
            <a:picLocks noChangeAspect="1" noChangeArrowheads="1"/>
          </p:cNvPicPr>
          <p:nvPr/>
        </p:nvPicPr>
        <p:blipFill>
          <a:blip r:embed="rId3" cstate="print"/>
          <a:srcRect/>
          <a:stretch>
            <a:fillRect/>
          </a:stretch>
        </p:blipFill>
        <p:spPr bwMode="auto">
          <a:xfrm>
            <a:off x="3851920" y="3140968"/>
            <a:ext cx="432048" cy="432048"/>
          </a:xfrm>
          <a:prstGeom prst="rect">
            <a:avLst/>
          </a:prstGeom>
          <a:noFill/>
        </p:spPr>
      </p:pic>
      <p:pic>
        <p:nvPicPr>
          <p:cNvPr id="50" name="Picture 4" descr="ClassDojo (@ClassDojo) | Twitter"/>
          <p:cNvPicPr>
            <a:picLocks noChangeAspect="1" noChangeArrowheads="1"/>
          </p:cNvPicPr>
          <p:nvPr/>
        </p:nvPicPr>
        <p:blipFill>
          <a:blip r:embed="rId3" cstate="print"/>
          <a:srcRect/>
          <a:stretch>
            <a:fillRect/>
          </a:stretch>
        </p:blipFill>
        <p:spPr bwMode="auto">
          <a:xfrm>
            <a:off x="4355976" y="3140968"/>
            <a:ext cx="432048" cy="432048"/>
          </a:xfrm>
          <a:prstGeom prst="rect">
            <a:avLst/>
          </a:prstGeom>
          <a:noFill/>
        </p:spPr>
      </p:pic>
      <p:pic>
        <p:nvPicPr>
          <p:cNvPr id="51" name="Picture 4" descr="ClassDojo (@ClassDojo) | Twitter"/>
          <p:cNvPicPr>
            <a:picLocks noChangeAspect="1" noChangeArrowheads="1"/>
          </p:cNvPicPr>
          <p:nvPr/>
        </p:nvPicPr>
        <p:blipFill>
          <a:blip r:embed="rId3" cstate="print"/>
          <a:srcRect/>
          <a:stretch>
            <a:fillRect/>
          </a:stretch>
        </p:blipFill>
        <p:spPr bwMode="auto">
          <a:xfrm>
            <a:off x="4860032" y="3140968"/>
            <a:ext cx="432048" cy="432048"/>
          </a:xfrm>
          <a:prstGeom prst="rect">
            <a:avLst/>
          </a:prstGeom>
          <a:noFill/>
        </p:spPr>
      </p:pic>
      <p:pic>
        <p:nvPicPr>
          <p:cNvPr id="52" name="Picture 4" descr="ClassDojo (@ClassDojo) | Twitter"/>
          <p:cNvPicPr>
            <a:picLocks noChangeAspect="1" noChangeArrowheads="1"/>
          </p:cNvPicPr>
          <p:nvPr/>
        </p:nvPicPr>
        <p:blipFill>
          <a:blip r:embed="rId3" cstate="print"/>
          <a:srcRect/>
          <a:stretch>
            <a:fillRect/>
          </a:stretch>
        </p:blipFill>
        <p:spPr bwMode="auto">
          <a:xfrm>
            <a:off x="5364088" y="3140968"/>
            <a:ext cx="432048" cy="432048"/>
          </a:xfrm>
          <a:prstGeom prst="rect">
            <a:avLst/>
          </a:prstGeom>
          <a:noFill/>
        </p:spPr>
      </p:pic>
      <p:pic>
        <p:nvPicPr>
          <p:cNvPr id="53" name="Picture 4" descr="ClassDojo (@ClassDojo) | Twitter"/>
          <p:cNvPicPr>
            <a:picLocks noChangeAspect="1" noChangeArrowheads="1"/>
          </p:cNvPicPr>
          <p:nvPr/>
        </p:nvPicPr>
        <p:blipFill>
          <a:blip r:embed="rId3" cstate="print"/>
          <a:srcRect/>
          <a:stretch>
            <a:fillRect/>
          </a:stretch>
        </p:blipFill>
        <p:spPr bwMode="auto">
          <a:xfrm>
            <a:off x="3851920" y="3717032"/>
            <a:ext cx="432048" cy="432048"/>
          </a:xfrm>
          <a:prstGeom prst="rect">
            <a:avLst/>
          </a:prstGeom>
          <a:noFill/>
        </p:spPr>
      </p:pic>
      <p:pic>
        <p:nvPicPr>
          <p:cNvPr id="54" name="Picture 4" descr="ClassDojo (@ClassDojo) | Twitter"/>
          <p:cNvPicPr>
            <a:picLocks noChangeAspect="1" noChangeArrowheads="1"/>
          </p:cNvPicPr>
          <p:nvPr/>
        </p:nvPicPr>
        <p:blipFill>
          <a:blip r:embed="rId3" cstate="print"/>
          <a:srcRect/>
          <a:stretch>
            <a:fillRect/>
          </a:stretch>
        </p:blipFill>
        <p:spPr bwMode="auto">
          <a:xfrm>
            <a:off x="4355976" y="3717032"/>
            <a:ext cx="432048" cy="432048"/>
          </a:xfrm>
          <a:prstGeom prst="rect">
            <a:avLst/>
          </a:prstGeom>
          <a:noFill/>
        </p:spPr>
      </p:pic>
      <p:pic>
        <p:nvPicPr>
          <p:cNvPr id="55" name="Picture 4" descr="ClassDojo (@ClassDojo) | Twitter"/>
          <p:cNvPicPr>
            <a:picLocks noChangeAspect="1" noChangeArrowheads="1"/>
          </p:cNvPicPr>
          <p:nvPr/>
        </p:nvPicPr>
        <p:blipFill>
          <a:blip r:embed="rId3" cstate="print"/>
          <a:srcRect/>
          <a:stretch>
            <a:fillRect/>
          </a:stretch>
        </p:blipFill>
        <p:spPr bwMode="auto">
          <a:xfrm>
            <a:off x="4860032" y="3717032"/>
            <a:ext cx="432048" cy="432048"/>
          </a:xfrm>
          <a:prstGeom prst="rect">
            <a:avLst/>
          </a:prstGeom>
          <a:noFill/>
        </p:spPr>
      </p:pic>
      <p:pic>
        <p:nvPicPr>
          <p:cNvPr id="56" name="Picture 4" descr="ClassDojo (@ClassDojo) | Twitter"/>
          <p:cNvPicPr>
            <a:picLocks noChangeAspect="1" noChangeArrowheads="1"/>
          </p:cNvPicPr>
          <p:nvPr/>
        </p:nvPicPr>
        <p:blipFill>
          <a:blip r:embed="rId3" cstate="print"/>
          <a:srcRect/>
          <a:stretch>
            <a:fillRect/>
          </a:stretch>
        </p:blipFill>
        <p:spPr bwMode="auto">
          <a:xfrm>
            <a:off x="5364088" y="3717032"/>
            <a:ext cx="432048" cy="432048"/>
          </a:xfrm>
          <a:prstGeom prst="rect">
            <a:avLst/>
          </a:prstGeom>
          <a:noFill/>
        </p:spPr>
      </p:pic>
      <p:pic>
        <p:nvPicPr>
          <p:cNvPr id="57" name="Picture 4" descr="ClassDojo (@ClassDojo) | Twitter"/>
          <p:cNvPicPr>
            <a:picLocks noChangeAspect="1" noChangeArrowheads="1"/>
          </p:cNvPicPr>
          <p:nvPr/>
        </p:nvPicPr>
        <p:blipFill>
          <a:blip r:embed="rId3" cstate="print"/>
          <a:srcRect/>
          <a:stretch>
            <a:fillRect/>
          </a:stretch>
        </p:blipFill>
        <p:spPr bwMode="auto">
          <a:xfrm>
            <a:off x="3851920" y="4293096"/>
            <a:ext cx="432048" cy="432048"/>
          </a:xfrm>
          <a:prstGeom prst="rect">
            <a:avLst/>
          </a:prstGeom>
          <a:noFill/>
        </p:spPr>
      </p:pic>
      <p:pic>
        <p:nvPicPr>
          <p:cNvPr id="58" name="Picture 4" descr="ClassDojo (@ClassDojo) | Twitter"/>
          <p:cNvPicPr>
            <a:picLocks noChangeAspect="1" noChangeArrowheads="1"/>
          </p:cNvPicPr>
          <p:nvPr/>
        </p:nvPicPr>
        <p:blipFill>
          <a:blip r:embed="rId3" cstate="print"/>
          <a:srcRect/>
          <a:stretch>
            <a:fillRect/>
          </a:stretch>
        </p:blipFill>
        <p:spPr bwMode="auto">
          <a:xfrm>
            <a:off x="4355976" y="4293096"/>
            <a:ext cx="432048" cy="432048"/>
          </a:xfrm>
          <a:prstGeom prst="rect">
            <a:avLst/>
          </a:prstGeom>
          <a:noFill/>
        </p:spPr>
      </p:pic>
      <p:pic>
        <p:nvPicPr>
          <p:cNvPr id="59" name="Picture 4" descr="ClassDojo (@ClassDojo) | Twitter"/>
          <p:cNvPicPr>
            <a:picLocks noChangeAspect="1" noChangeArrowheads="1"/>
          </p:cNvPicPr>
          <p:nvPr/>
        </p:nvPicPr>
        <p:blipFill>
          <a:blip r:embed="rId3" cstate="print"/>
          <a:srcRect/>
          <a:stretch>
            <a:fillRect/>
          </a:stretch>
        </p:blipFill>
        <p:spPr bwMode="auto">
          <a:xfrm>
            <a:off x="4860032" y="4293096"/>
            <a:ext cx="432048" cy="432048"/>
          </a:xfrm>
          <a:prstGeom prst="rect">
            <a:avLst/>
          </a:prstGeom>
          <a:noFill/>
        </p:spPr>
      </p:pic>
      <p:pic>
        <p:nvPicPr>
          <p:cNvPr id="60" name="Picture 4" descr="ClassDojo (@ClassDojo) | Twitter"/>
          <p:cNvPicPr>
            <a:picLocks noChangeAspect="1" noChangeArrowheads="1"/>
          </p:cNvPicPr>
          <p:nvPr/>
        </p:nvPicPr>
        <p:blipFill>
          <a:blip r:embed="rId3" cstate="print"/>
          <a:srcRect/>
          <a:stretch>
            <a:fillRect/>
          </a:stretch>
        </p:blipFill>
        <p:spPr bwMode="auto">
          <a:xfrm>
            <a:off x="3851920" y="4797152"/>
            <a:ext cx="432048" cy="432048"/>
          </a:xfrm>
          <a:prstGeom prst="rect">
            <a:avLst/>
          </a:prstGeom>
          <a:noFill/>
        </p:spPr>
      </p:pic>
      <p:pic>
        <p:nvPicPr>
          <p:cNvPr id="61" name="Picture 4" descr="ClassDojo (@ClassDojo) | Twitter"/>
          <p:cNvPicPr>
            <a:picLocks noChangeAspect="1" noChangeArrowheads="1"/>
          </p:cNvPicPr>
          <p:nvPr/>
        </p:nvPicPr>
        <p:blipFill>
          <a:blip r:embed="rId3" cstate="print"/>
          <a:srcRect/>
          <a:stretch>
            <a:fillRect/>
          </a:stretch>
        </p:blipFill>
        <p:spPr bwMode="auto">
          <a:xfrm>
            <a:off x="4355976" y="4797152"/>
            <a:ext cx="432048" cy="432048"/>
          </a:xfrm>
          <a:prstGeom prst="rect">
            <a:avLst/>
          </a:prstGeom>
          <a:noFill/>
        </p:spPr>
      </p:pic>
      <p:pic>
        <p:nvPicPr>
          <p:cNvPr id="62" name="Picture 4" descr="ClassDojo (@ClassDojo) | Twitter"/>
          <p:cNvPicPr>
            <a:picLocks noChangeAspect="1" noChangeArrowheads="1"/>
          </p:cNvPicPr>
          <p:nvPr/>
        </p:nvPicPr>
        <p:blipFill>
          <a:blip r:embed="rId3" cstate="print"/>
          <a:srcRect/>
          <a:stretch>
            <a:fillRect/>
          </a:stretch>
        </p:blipFill>
        <p:spPr bwMode="auto">
          <a:xfrm>
            <a:off x="4860032" y="4797152"/>
            <a:ext cx="432048" cy="432048"/>
          </a:xfrm>
          <a:prstGeom prst="rect">
            <a:avLst/>
          </a:prstGeom>
          <a:noFill/>
        </p:spPr>
      </p:pic>
      <p:pic>
        <p:nvPicPr>
          <p:cNvPr id="63" name="Picture 4" descr="ClassDojo (@ClassDojo) | Twitter"/>
          <p:cNvPicPr>
            <a:picLocks noChangeAspect="1" noChangeArrowheads="1"/>
          </p:cNvPicPr>
          <p:nvPr/>
        </p:nvPicPr>
        <p:blipFill>
          <a:blip r:embed="rId3" cstate="print"/>
          <a:srcRect/>
          <a:stretch>
            <a:fillRect/>
          </a:stretch>
        </p:blipFill>
        <p:spPr bwMode="auto">
          <a:xfrm>
            <a:off x="3851920" y="5301208"/>
            <a:ext cx="432048" cy="432048"/>
          </a:xfrm>
          <a:prstGeom prst="rect">
            <a:avLst/>
          </a:prstGeom>
          <a:noFill/>
        </p:spPr>
      </p:pic>
      <p:pic>
        <p:nvPicPr>
          <p:cNvPr id="64" name="Picture 4" descr="ClassDojo (@ClassDojo) | Twitter"/>
          <p:cNvPicPr>
            <a:picLocks noChangeAspect="1" noChangeArrowheads="1"/>
          </p:cNvPicPr>
          <p:nvPr/>
        </p:nvPicPr>
        <p:blipFill>
          <a:blip r:embed="rId3" cstate="print"/>
          <a:srcRect/>
          <a:stretch>
            <a:fillRect/>
          </a:stretch>
        </p:blipFill>
        <p:spPr bwMode="auto">
          <a:xfrm>
            <a:off x="4355976" y="5301208"/>
            <a:ext cx="432048" cy="432048"/>
          </a:xfrm>
          <a:prstGeom prst="rect">
            <a:avLst/>
          </a:prstGeom>
          <a:noFill/>
        </p:spPr>
      </p:pic>
      <p:pic>
        <p:nvPicPr>
          <p:cNvPr id="65" name="Picture 4" descr="ClassDojo (@ClassDojo) | Twitter"/>
          <p:cNvPicPr>
            <a:picLocks noChangeAspect="1" noChangeArrowheads="1"/>
          </p:cNvPicPr>
          <p:nvPr/>
        </p:nvPicPr>
        <p:blipFill>
          <a:blip r:embed="rId3" cstate="print"/>
          <a:srcRect/>
          <a:stretch>
            <a:fillRect/>
          </a:stretch>
        </p:blipFill>
        <p:spPr bwMode="auto">
          <a:xfrm>
            <a:off x="3851920" y="5877272"/>
            <a:ext cx="432048" cy="432048"/>
          </a:xfrm>
          <a:prstGeom prst="rect">
            <a:avLst/>
          </a:prstGeom>
          <a:noFill/>
        </p:spPr>
      </p:pic>
      <p:pic>
        <p:nvPicPr>
          <p:cNvPr id="66" name="Picture 4" descr="ClassDojo (@ClassDojo) | Twitter"/>
          <p:cNvPicPr>
            <a:picLocks noChangeAspect="1" noChangeArrowheads="1"/>
          </p:cNvPicPr>
          <p:nvPr/>
        </p:nvPicPr>
        <p:blipFill>
          <a:blip r:embed="rId3" cstate="print"/>
          <a:srcRect/>
          <a:stretch>
            <a:fillRect/>
          </a:stretch>
        </p:blipFill>
        <p:spPr bwMode="auto">
          <a:xfrm>
            <a:off x="4355976" y="5877272"/>
            <a:ext cx="432048" cy="432048"/>
          </a:xfrm>
          <a:prstGeom prst="rect">
            <a:avLst/>
          </a:prstGeom>
          <a:noFill/>
        </p:spPr>
      </p:pic>
      <p:sp>
        <p:nvSpPr>
          <p:cNvPr id="67" name="TextBox 66"/>
          <p:cNvSpPr txBox="1"/>
          <p:nvPr/>
        </p:nvSpPr>
        <p:spPr>
          <a:xfrm>
            <a:off x="6516216" y="2348880"/>
            <a:ext cx="2448272" cy="2862322"/>
          </a:xfrm>
          <a:prstGeom prst="rect">
            <a:avLst/>
          </a:prstGeom>
          <a:solidFill>
            <a:srgbClr val="FFFF00"/>
          </a:solidFill>
          <a:ln w="38100">
            <a:solidFill>
              <a:schemeClr val="tx1"/>
            </a:solidFill>
          </a:ln>
        </p:spPr>
        <p:txBody>
          <a:bodyPr wrap="square" rtlCol="0">
            <a:spAutoFit/>
          </a:bodyPr>
          <a:lstStyle/>
          <a:p>
            <a:pPr algn="ctr"/>
            <a:r>
              <a:rPr lang="en-GB" sz="3000" dirty="0" smtClean="0"/>
              <a:t>These are the amount of </a:t>
            </a:r>
            <a:r>
              <a:rPr lang="en-GB" sz="3000" dirty="0" err="1" smtClean="0"/>
              <a:t>dojos</a:t>
            </a:r>
            <a:r>
              <a:rPr lang="en-GB" sz="3000" dirty="0" smtClean="0"/>
              <a:t> you have received for your efforts today!</a:t>
            </a:r>
            <a:endParaRPr lang="en-GB" sz="3000" dirty="0"/>
          </a:p>
        </p:txBody>
      </p:sp>
      <p:pic>
        <p:nvPicPr>
          <p:cNvPr id="68" name="Picture 4" descr="ClassDojo (@ClassDojo) | Twitter"/>
          <p:cNvPicPr>
            <a:picLocks noChangeAspect="1" noChangeArrowheads="1"/>
          </p:cNvPicPr>
          <p:nvPr/>
        </p:nvPicPr>
        <p:blipFill>
          <a:blip r:embed="rId3" cstate="print"/>
          <a:srcRect/>
          <a:stretch>
            <a:fillRect/>
          </a:stretch>
        </p:blipFill>
        <p:spPr bwMode="auto">
          <a:xfrm>
            <a:off x="3851920" y="6425952"/>
            <a:ext cx="432048" cy="432048"/>
          </a:xfrm>
          <a:prstGeom prst="rect">
            <a:avLst/>
          </a:prstGeom>
          <a:noFill/>
        </p:spPr>
      </p:pic>
      <p:pic>
        <p:nvPicPr>
          <p:cNvPr id="69" name="Picture 4" descr="ClassDojo (@ClassDojo) | Twitter"/>
          <p:cNvPicPr>
            <a:picLocks noChangeAspect="1" noChangeArrowheads="1"/>
          </p:cNvPicPr>
          <p:nvPr/>
        </p:nvPicPr>
        <p:blipFill>
          <a:blip r:embed="rId3" cstate="print"/>
          <a:srcRect/>
          <a:stretch>
            <a:fillRect/>
          </a:stretch>
        </p:blipFill>
        <p:spPr bwMode="auto">
          <a:xfrm>
            <a:off x="4355976" y="6425952"/>
            <a:ext cx="432048" cy="432048"/>
          </a:xfrm>
          <a:prstGeom prst="rect">
            <a:avLst/>
          </a:prstGeom>
          <a:noFill/>
        </p:spPr>
      </p:pic>
    </p:spTree>
  </p:cSld>
  <p:clrMapOvr>
    <a:masterClrMapping/>
  </p:clrMapOvr>
  <p:transition advClick="0" advTm="10327">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6408712"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
            <a:ext cx="1115616" cy="9233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06" y="990599"/>
            <a:ext cx="9152206" cy="51493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8206" y="6139972"/>
            <a:ext cx="9148401" cy="677108"/>
          </a:xfrm>
          <a:prstGeom prst="rect">
            <a:avLst/>
          </a:prstGeom>
          <a:solidFill>
            <a:schemeClr val="accent1">
              <a:lumMod val="40000"/>
              <a:lumOff val="60000"/>
            </a:schemeClr>
          </a:solidFill>
          <a:ln w="38100">
            <a:solidFill>
              <a:schemeClr val="tx1"/>
            </a:solidFill>
          </a:ln>
        </p:spPr>
        <p:txBody>
          <a:bodyPr wrap="square" rtlCol="0">
            <a:spAutoFit/>
          </a:bodyPr>
          <a:lstStyle/>
          <a:p>
            <a:pPr algn="ctr"/>
            <a:r>
              <a:rPr lang="en-GB" sz="1900" dirty="0" smtClean="0">
                <a:latin typeface="Comic Sans MS" panose="030F0702030302020204" pitchFamily="66" charset="0"/>
              </a:rPr>
              <a:t>Reuben has produced his information text about the journey of nutrients through the digestive system.</a:t>
            </a:r>
            <a:endParaRPr lang="en-GB" sz="1900" dirty="0">
              <a:latin typeface="Comic Sans MS" panose="030F0702030302020204" pitchFamily="66" charset="0"/>
            </a:endParaRPr>
          </a:p>
        </p:txBody>
      </p:sp>
    </p:spTree>
    <p:extLst>
      <p:ext uri="{BB962C8B-B14F-4D97-AF65-F5344CB8AC3E}">
        <p14:creationId xmlns:p14="http://schemas.microsoft.com/office/powerpoint/2010/main" xmlns="" val="3679055856"/>
      </p:ext>
    </p:extLst>
  </p:cSld>
  <p:clrMapOvr>
    <a:masterClrMapping/>
  </p:clrMapOvr>
  <p:transition advClick="0" advTm="6255">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6408712"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
            <a:ext cx="1115616" cy="9233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6200000">
            <a:off x="700556" y="222773"/>
            <a:ext cx="2721696" cy="41228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4122809" y="923330"/>
            <a:ext cx="5021192" cy="4939814"/>
          </a:xfrm>
          <a:prstGeom prst="rect">
            <a:avLst/>
          </a:prstGeom>
          <a:solidFill>
            <a:schemeClr val="accent1">
              <a:lumMod val="40000"/>
              <a:lumOff val="60000"/>
            </a:schemeClr>
          </a:solidFill>
          <a:ln w="38100">
            <a:solidFill>
              <a:schemeClr val="tx1"/>
            </a:solidFill>
          </a:ln>
        </p:spPr>
        <p:txBody>
          <a:bodyPr wrap="square" rtlCol="0">
            <a:spAutoFit/>
          </a:bodyPr>
          <a:lstStyle/>
          <a:p>
            <a:pPr algn="ctr"/>
            <a:r>
              <a:rPr lang="en-GB" sz="4500" dirty="0" smtClean="0">
                <a:latin typeface="Comic Sans MS" panose="030F0702030302020204" pitchFamily="66" charset="0"/>
              </a:rPr>
              <a:t>Harvey has produced his information text about the journey of nutrients through the digestive system.</a:t>
            </a:r>
            <a:endParaRPr lang="en-GB" sz="4500" dirty="0">
              <a:latin typeface="Comic Sans MS" panose="030F0702030302020204" pitchFamily="66" charset="0"/>
            </a:endParaRPr>
          </a:p>
        </p:txBody>
      </p:sp>
    </p:spTree>
    <p:extLst>
      <p:ext uri="{BB962C8B-B14F-4D97-AF65-F5344CB8AC3E}">
        <p14:creationId xmlns:p14="http://schemas.microsoft.com/office/powerpoint/2010/main" xmlns="" val="3679055856"/>
      </p:ext>
    </p:extLst>
  </p:cSld>
  <p:clrMapOvr>
    <a:masterClrMapping/>
  </p:clrMapOvr>
  <p:transition advClick="0" advTm="6255">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6408712"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
            <a:ext cx="1115616" cy="9233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960447"/>
            <a:ext cx="5004048" cy="5897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4824028" y="923330"/>
            <a:ext cx="4319973" cy="3970318"/>
          </a:xfrm>
          <a:prstGeom prst="rect">
            <a:avLst/>
          </a:prstGeom>
          <a:solidFill>
            <a:schemeClr val="accent1">
              <a:lumMod val="40000"/>
              <a:lumOff val="60000"/>
            </a:schemeClr>
          </a:solidFill>
          <a:ln w="38100">
            <a:solidFill>
              <a:schemeClr val="tx1"/>
            </a:solidFill>
          </a:ln>
        </p:spPr>
        <p:txBody>
          <a:bodyPr wrap="square" rtlCol="0">
            <a:spAutoFit/>
          </a:bodyPr>
          <a:lstStyle/>
          <a:p>
            <a:pPr algn="ctr"/>
            <a:r>
              <a:rPr lang="en-GB" sz="3600" dirty="0" smtClean="0">
                <a:latin typeface="Comic Sans MS" panose="030F0702030302020204" pitchFamily="66" charset="0"/>
              </a:rPr>
              <a:t>Lucy has produced her information text about the journey of nutrients through the digestive system.</a:t>
            </a:r>
            <a:endParaRPr lang="en-GB" sz="3600" dirty="0">
              <a:latin typeface="Comic Sans MS" panose="030F0702030302020204" pitchFamily="66" charset="0"/>
            </a:endParaRPr>
          </a:p>
        </p:txBody>
      </p:sp>
    </p:spTree>
    <p:extLst>
      <p:ext uri="{BB962C8B-B14F-4D97-AF65-F5344CB8AC3E}">
        <p14:creationId xmlns:p14="http://schemas.microsoft.com/office/powerpoint/2010/main" xmlns="" val="3679055856"/>
      </p:ext>
    </p:extLst>
  </p:cSld>
  <p:clrMapOvr>
    <a:masterClrMapping/>
  </p:clrMapOvr>
  <p:transition advClick="0" advTm="6255">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276999"/>
          </a:xfrm>
          <a:prstGeom prst="rect">
            <a:avLst/>
          </a:prstGeom>
          <a:solidFill>
            <a:schemeClr val="accent5">
              <a:lumMod val="60000"/>
              <a:lumOff val="40000"/>
            </a:schemeClr>
          </a:solidFill>
          <a:ln w="38100">
            <a:solidFill>
              <a:schemeClr val="tx1"/>
            </a:solidFill>
          </a:ln>
        </p:spPr>
        <p:txBody>
          <a:bodyPr wrap="square" rtlCol="0">
            <a:spAutoFit/>
          </a:bodyPr>
          <a:lstStyle/>
          <a:p>
            <a:pPr algn="ctr"/>
            <a:r>
              <a:rPr lang="en-GB" sz="1200" b="1" u="sng" dirty="0"/>
              <a:t>Nutrients and Water</a:t>
            </a:r>
          </a:p>
        </p:txBody>
      </p:sp>
      <p:sp>
        <p:nvSpPr>
          <p:cNvPr id="8" name="TextBox 7"/>
          <p:cNvSpPr txBox="1"/>
          <p:nvPr/>
        </p:nvSpPr>
        <p:spPr>
          <a:xfrm>
            <a:off x="0" y="276998"/>
            <a:ext cx="9144000" cy="615553"/>
          </a:xfrm>
          <a:prstGeom prst="rect">
            <a:avLst/>
          </a:prstGeom>
          <a:noFill/>
          <a:ln w="6350">
            <a:solidFill>
              <a:schemeClr val="tx1"/>
            </a:solidFill>
          </a:ln>
        </p:spPr>
        <p:txBody>
          <a:bodyPr wrap="square" rtlCol="0">
            <a:spAutoFit/>
          </a:bodyPr>
          <a:lstStyle/>
          <a:p>
            <a:r>
              <a:rPr lang="en-GB" sz="1600" b="1" u="sng" dirty="0"/>
              <a:t>Introduction</a:t>
            </a:r>
            <a:r>
              <a:rPr lang="en-GB" b="1" u="sng" dirty="0"/>
              <a:t>:</a:t>
            </a:r>
            <a:r>
              <a:rPr lang="en-GB" dirty="0"/>
              <a:t> </a:t>
            </a:r>
            <a:r>
              <a:rPr lang="en-GB" sz="1600" dirty="0"/>
              <a:t>Have you ever wondered where your food goes? Did you ever wonder where your poo comes from? If so, read on and find out step by step about our digestive system. </a:t>
            </a:r>
            <a:endParaRPr lang="en-GB" sz="1600" dirty="0">
              <a:latin typeface="Comic Sans MS" pitchFamily="66" charset="0"/>
            </a:endParaRPr>
          </a:p>
        </p:txBody>
      </p:sp>
      <p:sp>
        <p:nvSpPr>
          <p:cNvPr id="9" name="TextBox 8"/>
          <p:cNvSpPr txBox="1"/>
          <p:nvPr/>
        </p:nvSpPr>
        <p:spPr>
          <a:xfrm>
            <a:off x="0" y="871711"/>
            <a:ext cx="9144000" cy="1107996"/>
          </a:xfrm>
          <a:prstGeom prst="rect">
            <a:avLst/>
          </a:prstGeom>
          <a:noFill/>
          <a:ln w="6350">
            <a:solidFill>
              <a:schemeClr val="tx1"/>
            </a:solidFill>
          </a:ln>
        </p:spPr>
        <p:txBody>
          <a:bodyPr wrap="square" rtlCol="0">
            <a:spAutoFit/>
          </a:bodyPr>
          <a:lstStyle/>
          <a:p>
            <a:r>
              <a:rPr lang="en-GB" sz="1600" b="1" u="sng" dirty="0"/>
              <a:t>Types of nutrients?</a:t>
            </a:r>
            <a:r>
              <a:rPr lang="en-GB" sz="1600" dirty="0"/>
              <a:t> There are several types of nutrients, they include carbohydrates, protein, fibre, fats, vitamins, minerals &amp; water and they all help in different ways. They go though your body and turn into different things, for example - fat turns into glycerol molecules but carbohydrates turn in to sugar molecules. These all start to make their way around your body, giving the body vital nutrients and to stay alive.</a:t>
            </a:r>
            <a:endParaRPr lang="en-GB" sz="2000" b="1" u="sng" dirty="0">
              <a:latin typeface="Comic Sans MS" pitchFamily="66" charset="0"/>
            </a:endParaRPr>
          </a:p>
        </p:txBody>
      </p:sp>
      <p:sp>
        <p:nvSpPr>
          <p:cNvPr id="10" name="TextBox 9"/>
          <p:cNvSpPr txBox="1"/>
          <p:nvPr/>
        </p:nvSpPr>
        <p:spPr>
          <a:xfrm>
            <a:off x="0" y="1966113"/>
            <a:ext cx="9144000" cy="2862322"/>
          </a:xfrm>
          <a:prstGeom prst="rect">
            <a:avLst/>
          </a:prstGeom>
          <a:noFill/>
          <a:ln w="6350">
            <a:solidFill>
              <a:schemeClr val="tx1"/>
            </a:solidFill>
          </a:ln>
        </p:spPr>
        <p:txBody>
          <a:bodyPr wrap="square" rtlCol="0">
            <a:spAutoFit/>
          </a:bodyPr>
          <a:lstStyle/>
          <a:p>
            <a:r>
              <a:rPr lang="en-GB" sz="1600" b="1" u="sng" dirty="0"/>
              <a:t>The Journey: </a:t>
            </a:r>
          </a:p>
          <a:p>
            <a:r>
              <a:rPr lang="en-GB" sz="1600" b="1" u="sng" dirty="0"/>
              <a:t>Food:</a:t>
            </a:r>
            <a:r>
              <a:rPr lang="en-GB" sz="1600" dirty="0"/>
              <a:t> The journey of your digestive system starts at the mouth. In the mouth, we chew food with our teeth and our tongue mixes it with saliva (saliva has an enzyme called amylase). Food is then swallowed down the Oesophagus. It then lands in the stomach, where it gets broken down by acids and made into smaller pieces called chyme. It then gets pushed down into the Duodenum which is the first part of the small intestine. In the small intestine, the chyme is moved back and forth, the nutrients pass through the villi and are absorbed into the blood vessels. The journey then continues to the large intestine.</a:t>
            </a:r>
          </a:p>
          <a:p>
            <a:r>
              <a:rPr lang="en-GB" sz="1600" b="1" u="sng" dirty="0"/>
              <a:t>Water: </a:t>
            </a:r>
            <a:r>
              <a:rPr lang="en-GB" sz="1600" dirty="0"/>
              <a:t>Water enters through the mouth but unlike food, it is not broken down by enzymes or bile. The stomach absorbs a small amount of the water but the rest passes through the small intestines. The water is then absorbed in the small intestine just like food. Water then passes to the large intestine, where already, 90% of the water has already been absorbed. </a:t>
            </a:r>
            <a:endParaRPr lang="en-GB" sz="1600" b="1" u="sng" dirty="0"/>
          </a:p>
        </p:txBody>
      </p:sp>
      <p:sp>
        <p:nvSpPr>
          <p:cNvPr id="11" name="TextBox 10"/>
          <p:cNvSpPr txBox="1"/>
          <p:nvPr/>
        </p:nvSpPr>
        <p:spPr>
          <a:xfrm>
            <a:off x="0" y="4828435"/>
            <a:ext cx="9144000" cy="1231106"/>
          </a:xfrm>
          <a:prstGeom prst="rect">
            <a:avLst/>
          </a:prstGeom>
          <a:noFill/>
          <a:ln w="6350">
            <a:solidFill>
              <a:schemeClr val="tx1"/>
            </a:solidFill>
          </a:ln>
        </p:spPr>
        <p:txBody>
          <a:bodyPr wrap="square" rtlCol="0">
            <a:spAutoFit/>
          </a:bodyPr>
          <a:lstStyle/>
          <a:p>
            <a:r>
              <a:rPr lang="en-GB" sz="1600" b="1" u="sng" dirty="0"/>
              <a:t>What a waste!</a:t>
            </a:r>
          </a:p>
          <a:p>
            <a:r>
              <a:rPr lang="en-US" sz="1400" dirty="0">
                <a:latin typeface="Comic Sans MS" pitchFamily="66" charset="0"/>
              </a:rPr>
              <a:t>Spare nutrients then move onto the first part of the large intestine (called the cecum),, this is where remaining water is absorbed and turns the waste into stools (poo). It then moves into the rectum, where the stools are held until it sends a single to the brain to release it into the anus, to then be released out of the body (hopefully in a toilet).</a:t>
            </a:r>
          </a:p>
        </p:txBody>
      </p:sp>
      <p:sp>
        <p:nvSpPr>
          <p:cNvPr id="12" name="TextBox 11"/>
          <p:cNvSpPr txBox="1"/>
          <p:nvPr/>
        </p:nvSpPr>
        <p:spPr>
          <a:xfrm>
            <a:off x="0" y="6059541"/>
            <a:ext cx="9144000" cy="830997"/>
          </a:xfrm>
          <a:prstGeom prst="rect">
            <a:avLst/>
          </a:prstGeom>
          <a:noFill/>
          <a:ln w="6350">
            <a:solidFill>
              <a:schemeClr val="tx1"/>
            </a:solidFill>
          </a:ln>
        </p:spPr>
        <p:txBody>
          <a:bodyPr wrap="square" rtlCol="0">
            <a:spAutoFit/>
          </a:bodyPr>
          <a:lstStyle/>
          <a:p>
            <a:r>
              <a:rPr lang="en-GB" sz="1600" b="1" u="sng" dirty="0"/>
              <a:t>Did you know? </a:t>
            </a:r>
          </a:p>
          <a:p>
            <a:pPr marL="285750" indent="-285750">
              <a:buFont typeface="Arial" panose="020B0604020202020204" pitchFamily="34" charset="0"/>
              <a:buChar char="•"/>
            </a:pPr>
            <a:r>
              <a:rPr lang="en-GB" sz="1600" dirty="0"/>
              <a:t>In the small intestine it is lined with villi, they are like tiny hairs (the large intestine has no villi).</a:t>
            </a:r>
            <a:endParaRPr lang="en-GB" sz="1600" b="1" u="sng" dirty="0"/>
          </a:p>
          <a:p>
            <a:pPr marL="285750" indent="-285750">
              <a:buFont typeface="Arial" panose="020B0604020202020204" pitchFamily="34" charset="0"/>
              <a:buChar char="•"/>
            </a:pPr>
            <a:r>
              <a:rPr lang="en-GB" sz="1600" dirty="0"/>
              <a:t>The large intestine is also known as the colon. </a:t>
            </a:r>
          </a:p>
        </p:txBody>
      </p:sp>
      <p:sp>
        <p:nvSpPr>
          <p:cNvPr id="13" name="TextBox 12"/>
          <p:cNvSpPr txBox="1"/>
          <p:nvPr/>
        </p:nvSpPr>
        <p:spPr>
          <a:xfrm>
            <a:off x="4932040" y="5934670"/>
            <a:ext cx="4186897" cy="923330"/>
          </a:xfrm>
          <a:prstGeom prst="rect">
            <a:avLst/>
          </a:prstGeom>
          <a:solidFill>
            <a:srgbClr val="FFFF00"/>
          </a:solidFill>
          <a:ln w="38100">
            <a:solidFill>
              <a:schemeClr val="tx1"/>
            </a:solidFill>
          </a:ln>
        </p:spPr>
        <p:txBody>
          <a:bodyPr wrap="square" rtlCol="0">
            <a:spAutoFit/>
          </a:bodyPr>
          <a:lstStyle/>
          <a:p>
            <a:pPr algn="ctr"/>
            <a:r>
              <a:rPr lang="en-GB" dirty="0" smtClean="0">
                <a:latin typeface="Comic Sans MS" panose="030F0702030302020204" pitchFamily="66" charset="0"/>
              </a:rPr>
              <a:t>Zoe has produced her information text about the journey of nutrients through the digestive system.</a:t>
            </a:r>
            <a:endParaRPr lang="en-GB" dirty="0">
              <a:latin typeface="Comic Sans MS" panose="030F0702030302020204" pitchFamily="66" charset="0"/>
            </a:endParaRPr>
          </a:p>
        </p:txBody>
      </p:sp>
    </p:spTree>
    <p:extLst>
      <p:ext uri="{BB962C8B-B14F-4D97-AF65-F5344CB8AC3E}">
        <p14:creationId xmlns:p14="http://schemas.microsoft.com/office/powerpoint/2010/main" xmlns="" val="3661324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6408712"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
            <a:ext cx="1115616" cy="9233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srcRect/>
          <a:stretch>
            <a:fillRect/>
          </a:stretch>
        </p:blipFill>
        <p:spPr bwMode="auto">
          <a:xfrm rot="5400000">
            <a:off x="-936540" y="2637347"/>
            <a:ext cx="5124121" cy="3251043"/>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rot="16200000">
            <a:off x="3122675" y="1925995"/>
            <a:ext cx="5157193" cy="4706815"/>
          </a:xfrm>
          <a:prstGeom prst="rect">
            <a:avLst/>
          </a:prstGeom>
          <a:noFill/>
          <a:ln w="9525">
            <a:noFill/>
            <a:miter lim="800000"/>
            <a:headEnd/>
            <a:tailEnd/>
          </a:ln>
        </p:spPr>
      </p:pic>
      <p:sp>
        <p:nvSpPr>
          <p:cNvPr id="10" name="TextBox 9"/>
          <p:cNvSpPr txBox="1"/>
          <p:nvPr/>
        </p:nvSpPr>
        <p:spPr>
          <a:xfrm>
            <a:off x="0" y="980728"/>
            <a:ext cx="9144000" cy="646331"/>
          </a:xfrm>
          <a:prstGeom prst="rect">
            <a:avLst/>
          </a:prstGeom>
          <a:solidFill>
            <a:schemeClr val="accent2"/>
          </a:solidFill>
          <a:ln w="38100">
            <a:solidFill>
              <a:schemeClr val="tx1"/>
            </a:solidFill>
          </a:ln>
        </p:spPr>
        <p:txBody>
          <a:bodyPr wrap="square" rtlCol="0">
            <a:spAutoFit/>
          </a:bodyPr>
          <a:lstStyle/>
          <a:p>
            <a:pPr algn="ctr"/>
            <a:r>
              <a:rPr lang="en-GB" dirty="0" smtClean="0">
                <a:solidFill>
                  <a:schemeClr val="bg1"/>
                </a:solidFill>
                <a:latin typeface="Comic Sans MS" panose="030F0702030302020204" pitchFamily="66" charset="0"/>
              </a:rPr>
              <a:t>Chloe</a:t>
            </a:r>
            <a:r>
              <a:rPr lang="en-GB" dirty="0" smtClean="0">
                <a:solidFill>
                  <a:schemeClr val="bg1"/>
                </a:solidFill>
                <a:latin typeface="Comic Sans MS" panose="030F0702030302020204" pitchFamily="66" charset="0"/>
              </a:rPr>
              <a:t> </a:t>
            </a:r>
            <a:r>
              <a:rPr lang="en-GB" dirty="0" smtClean="0">
                <a:solidFill>
                  <a:schemeClr val="bg1"/>
                </a:solidFill>
                <a:latin typeface="Comic Sans MS" panose="030F0702030302020204" pitchFamily="66" charset="0"/>
              </a:rPr>
              <a:t>has produced her information text about the journey of nutrients through the digestive system.</a:t>
            </a:r>
            <a:endParaRPr lang="en-GB"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3679055856"/>
      </p:ext>
    </p:extLst>
  </p:cSld>
  <p:clrMapOvr>
    <a:masterClrMapping/>
  </p:clrMapOvr>
  <p:transition advClick="0" advTm="6255">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Carol Hughes\AppData\Local\Temp\Screenshot_20200602-153859_Word.jpg"/>
          <p:cNvPicPr>
            <a:picLocks noChangeAspect="1" noChangeArrowheads="1"/>
          </p:cNvPicPr>
          <p:nvPr/>
        </p:nvPicPr>
        <p:blipFill>
          <a:blip r:embed="rId2" cstate="print"/>
          <a:srcRect/>
          <a:stretch>
            <a:fillRect/>
          </a:stretch>
        </p:blipFill>
        <p:spPr bwMode="auto">
          <a:xfrm>
            <a:off x="0" y="980728"/>
            <a:ext cx="9144000" cy="5877272"/>
          </a:xfrm>
          <a:prstGeom prst="rect">
            <a:avLst/>
          </a:prstGeom>
          <a:noFill/>
        </p:spPr>
      </p:pic>
      <p:pic>
        <p:nvPicPr>
          <p:cNvPr id="4" name="Picture 2" descr="Maths at Home (KS1) - Goose Green Primary School"/>
          <p:cNvPicPr>
            <a:picLocks noChangeAspect="1" noChangeArrowheads="1"/>
          </p:cNvPicPr>
          <p:nvPr/>
        </p:nvPicPr>
        <p:blipFill>
          <a:blip r:embed="rId3" cstate="print"/>
          <a:srcRect/>
          <a:stretch>
            <a:fillRect/>
          </a:stretch>
        </p:blipFill>
        <p:spPr bwMode="auto">
          <a:xfrm>
            <a:off x="0" y="0"/>
            <a:ext cx="1790087" cy="980728"/>
          </a:xfrm>
          <a:prstGeom prst="rect">
            <a:avLst/>
          </a:prstGeom>
          <a:noFill/>
        </p:spPr>
      </p:pic>
      <p:sp>
        <p:nvSpPr>
          <p:cNvPr id="5" name="Rectangle 4"/>
          <p:cNvSpPr/>
          <p:nvPr/>
        </p:nvSpPr>
        <p:spPr>
          <a:xfrm>
            <a:off x="1763688" y="0"/>
            <a:ext cx="7380312" cy="954107"/>
          </a:xfrm>
          <a:prstGeom prst="rect">
            <a:avLst/>
          </a:prstGeom>
          <a:solidFill>
            <a:srgbClr val="FFFF00"/>
          </a:solidFill>
          <a:ln w="12700">
            <a:solidFill>
              <a:schemeClr val="tx1"/>
            </a:solidFill>
          </a:ln>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0" y="980728"/>
            <a:ext cx="9144000" cy="646331"/>
          </a:xfrm>
          <a:prstGeom prst="rect">
            <a:avLst/>
          </a:prstGeom>
          <a:solidFill>
            <a:schemeClr val="accent2"/>
          </a:solidFill>
          <a:ln w="38100">
            <a:solidFill>
              <a:schemeClr val="tx1"/>
            </a:solidFill>
          </a:ln>
        </p:spPr>
        <p:txBody>
          <a:bodyPr wrap="square" rtlCol="0">
            <a:spAutoFit/>
          </a:bodyPr>
          <a:lstStyle/>
          <a:p>
            <a:pPr algn="ctr"/>
            <a:r>
              <a:rPr lang="en-GB" dirty="0" smtClean="0">
                <a:solidFill>
                  <a:schemeClr val="bg1"/>
                </a:solidFill>
                <a:latin typeface="Comic Sans MS" panose="030F0702030302020204" pitchFamily="66" charset="0"/>
              </a:rPr>
              <a:t>Katie </a:t>
            </a:r>
            <a:r>
              <a:rPr lang="en-GB" dirty="0" smtClean="0">
                <a:solidFill>
                  <a:schemeClr val="bg1"/>
                </a:solidFill>
                <a:latin typeface="Comic Sans MS" panose="030F0702030302020204" pitchFamily="66" charset="0"/>
              </a:rPr>
              <a:t>has produced her information text about the journey of nutrients through the digestive system.</a:t>
            </a:r>
            <a:endParaRPr lang="en-GB" dirty="0">
              <a:solidFill>
                <a:schemeClr val="bg1"/>
              </a:solidFill>
              <a:latin typeface="Comic Sans MS" panose="030F0702030302020204" pitchFamily="66" charset="0"/>
            </a:endParaRPr>
          </a:p>
        </p:txBody>
      </p:sp>
    </p:spTree>
  </p:cSld>
  <p:clrMapOvr>
    <a:masterClrMapping/>
  </p:clrMapOvr>
  <p:transition advClick="0" advTm="8000">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6408712"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
            <a:ext cx="1115616" cy="9233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cstate="print"/>
          <a:srcRect/>
          <a:stretch>
            <a:fillRect/>
          </a:stretch>
        </p:blipFill>
        <p:spPr bwMode="auto">
          <a:xfrm>
            <a:off x="0" y="1295297"/>
            <a:ext cx="9144000" cy="5562703"/>
          </a:xfrm>
          <a:prstGeom prst="rect">
            <a:avLst/>
          </a:prstGeom>
          <a:noFill/>
          <a:ln w="9525">
            <a:noFill/>
            <a:miter lim="800000"/>
            <a:headEnd/>
            <a:tailEnd/>
          </a:ln>
        </p:spPr>
      </p:pic>
      <p:sp>
        <p:nvSpPr>
          <p:cNvPr id="9" name="TextBox 8"/>
          <p:cNvSpPr txBox="1"/>
          <p:nvPr/>
        </p:nvSpPr>
        <p:spPr>
          <a:xfrm>
            <a:off x="0" y="908720"/>
            <a:ext cx="9144000" cy="369332"/>
          </a:xfrm>
          <a:prstGeom prst="rect">
            <a:avLst/>
          </a:prstGeom>
          <a:solidFill>
            <a:schemeClr val="accent2"/>
          </a:solidFill>
          <a:ln w="38100">
            <a:solidFill>
              <a:schemeClr val="tx1"/>
            </a:solidFill>
          </a:ln>
        </p:spPr>
        <p:txBody>
          <a:bodyPr wrap="square" rtlCol="0">
            <a:spAutoFit/>
          </a:bodyPr>
          <a:lstStyle/>
          <a:p>
            <a:pPr algn="ctr"/>
            <a:r>
              <a:rPr lang="en-GB" dirty="0" smtClean="0">
                <a:solidFill>
                  <a:schemeClr val="bg1"/>
                </a:solidFill>
                <a:latin typeface="Comic Sans MS" panose="030F0702030302020204" pitchFamily="66" charset="0"/>
              </a:rPr>
              <a:t>Cameron</a:t>
            </a:r>
            <a:r>
              <a:rPr lang="en-GB" dirty="0" smtClean="0">
                <a:solidFill>
                  <a:schemeClr val="bg1"/>
                </a:solidFill>
                <a:latin typeface="Comic Sans MS" panose="030F0702030302020204" pitchFamily="66" charset="0"/>
              </a:rPr>
              <a:t> </a:t>
            </a:r>
            <a:r>
              <a:rPr lang="en-GB" dirty="0" smtClean="0">
                <a:solidFill>
                  <a:schemeClr val="bg1"/>
                </a:solidFill>
                <a:latin typeface="Comic Sans MS" panose="030F0702030302020204" pitchFamily="66" charset="0"/>
              </a:rPr>
              <a:t>has produced </a:t>
            </a:r>
            <a:r>
              <a:rPr lang="en-GB" dirty="0" smtClean="0">
                <a:solidFill>
                  <a:schemeClr val="bg1"/>
                </a:solidFill>
                <a:latin typeface="Comic Sans MS" panose="030F0702030302020204" pitchFamily="66" charset="0"/>
              </a:rPr>
              <a:t>his </a:t>
            </a:r>
            <a:r>
              <a:rPr lang="en-GB" dirty="0" smtClean="0">
                <a:solidFill>
                  <a:schemeClr val="bg1"/>
                </a:solidFill>
                <a:latin typeface="Comic Sans MS" panose="030F0702030302020204" pitchFamily="66" charset="0"/>
              </a:rPr>
              <a:t>information text about </a:t>
            </a:r>
            <a:r>
              <a:rPr lang="en-GB" dirty="0" smtClean="0">
                <a:solidFill>
                  <a:schemeClr val="bg1"/>
                </a:solidFill>
                <a:latin typeface="Comic Sans MS" panose="030F0702030302020204" pitchFamily="66" charset="0"/>
              </a:rPr>
              <a:t>the </a:t>
            </a:r>
            <a:r>
              <a:rPr lang="en-GB" dirty="0" smtClean="0">
                <a:solidFill>
                  <a:schemeClr val="bg1"/>
                </a:solidFill>
                <a:latin typeface="Comic Sans MS" panose="030F0702030302020204" pitchFamily="66" charset="0"/>
              </a:rPr>
              <a:t>digestive system.</a:t>
            </a:r>
            <a:endParaRPr lang="en-GB"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3679055856"/>
      </p:ext>
    </p:extLst>
  </p:cSld>
  <p:clrMapOvr>
    <a:masterClrMapping/>
  </p:clrMapOvr>
  <p:transition advClick="0" advTm="6255">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rot="16200000">
            <a:off x="1396634" y="-889366"/>
            <a:ext cx="6350732" cy="9144000"/>
          </a:xfrm>
          <a:prstGeom prst="rect">
            <a:avLst/>
          </a:prstGeom>
          <a:noFill/>
          <a:ln w="9525">
            <a:noFill/>
            <a:miter lim="800000"/>
            <a:headEnd/>
            <a:tailEnd/>
          </a:ln>
        </p:spPr>
      </p:pic>
      <p:sp>
        <p:nvSpPr>
          <p:cNvPr id="3"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6408712"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 name="Picture 4" descr="16 Ways to Learn English At Home (+ 1-Week Study Plan) - One ..."/>
          <p:cNvPicPr>
            <a:picLocks noChangeAspect="1" noChangeArrowheads="1"/>
          </p:cNvPicPr>
          <p:nvPr/>
        </p:nvPicPr>
        <p:blipFill>
          <a:blip r:embed="rId3" cstate="print"/>
          <a:srcRect/>
          <a:stretch>
            <a:fillRect/>
          </a:stretch>
        </p:blipFill>
        <p:spPr bwMode="auto">
          <a:xfrm>
            <a:off x="0" y="0"/>
            <a:ext cx="1619671" cy="908720"/>
          </a:xfrm>
          <a:prstGeom prst="rect">
            <a:avLst/>
          </a:prstGeom>
          <a:noFill/>
          <a:ln w="6350">
            <a:solidFill>
              <a:schemeClr val="tx1"/>
            </a:solidFill>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8384" y="1"/>
            <a:ext cx="1115616" cy="9233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0" y="6027003"/>
            <a:ext cx="9144000" cy="830997"/>
          </a:xfrm>
          <a:prstGeom prst="rect">
            <a:avLst/>
          </a:prstGeom>
          <a:solidFill>
            <a:schemeClr val="accent2"/>
          </a:solidFill>
          <a:ln w="38100">
            <a:solidFill>
              <a:schemeClr val="tx1"/>
            </a:solidFill>
          </a:ln>
        </p:spPr>
        <p:txBody>
          <a:bodyPr wrap="square" rtlCol="0">
            <a:spAutoFit/>
          </a:bodyPr>
          <a:lstStyle/>
          <a:p>
            <a:pPr algn="ctr"/>
            <a:r>
              <a:rPr lang="en-GB" sz="2400" dirty="0" smtClean="0">
                <a:solidFill>
                  <a:schemeClr val="bg1"/>
                </a:solidFill>
                <a:latin typeface="Comic Sans MS" panose="030F0702030302020204" pitchFamily="66" charset="0"/>
              </a:rPr>
              <a:t>Dante </a:t>
            </a:r>
            <a:r>
              <a:rPr lang="en-GB" sz="2400" dirty="0" smtClean="0">
                <a:solidFill>
                  <a:schemeClr val="bg1"/>
                </a:solidFill>
                <a:latin typeface="Comic Sans MS" panose="030F0702030302020204" pitchFamily="66" charset="0"/>
              </a:rPr>
              <a:t>has produced </a:t>
            </a:r>
            <a:r>
              <a:rPr lang="en-GB" sz="2400" dirty="0" smtClean="0">
                <a:solidFill>
                  <a:schemeClr val="bg1"/>
                </a:solidFill>
                <a:latin typeface="Comic Sans MS" panose="030F0702030302020204" pitchFamily="66" charset="0"/>
              </a:rPr>
              <a:t>his </a:t>
            </a:r>
            <a:r>
              <a:rPr lang="en-GB" sz="2400" dirty="0" smtClean="0">
                <a:solidFill>
                  <a:schemeClr val="bg1"/>
                </a:solidFill>
                <a:latin typeface="Comic Sans MS" panose="030F0702030302020204" pitchFamily="66" charset="0"/>
              </a:rPr>
              <a:t>information text about </a:t>
            </a:r>
            <a:r>
              <a:rPr lang="en-GB" sz="2400" dirty="0" smtClean="0">
                <a:solidFill>
                  <a:schemeClr val="bg1"/>
                </a:solidFill>
                <a:latin typeface="Comic Sans MS" panose="030F0702030302020204" pitchFamily="66" charset="0"/>
              </a:rPr>
              <a:t>the </a:t>
            </a:r>
            <a:r>
              <a:rPr lang="en-GB" sz="2400" dirty="0" smtClean="0">
                <a:solidFill>
                  <a:schemeClr val="bg1"/>
                </a:solidFill>
                <a:latin typeface="Comic Sans MS" panose="030F0702030302020204" pitchFamily="66" charset="0"/>
              </a:rPr>
              <a:t>digestive system.</a:t>
            </a:r>
            <a:endParaRPr lang="en-GB" sz="2400" dirty="0">
              <a:solidFill>
                <a:schemeClr val="bg1"/>
              </a:solidFill>
              <a:latin typeface="Comic Sans MS" panose="030F0702030302020204" pitchFamily="66" charset="0"/>
            </a:endParaRPr>
          </a:p>
        </p:txBody>
      </p:sp>
    </p:spTree>
  </p:cSld>
  <p:clrMapOvr>
    <a:masterClrMapping/>
  </p:clrMapOvr>
  <p:transition advClick="0" advTm="8000">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1700808"/>
            <a:ext cx="9144000" cy="4641862"/>
          </a:xfrm>
          <a:prstGeom prst="rect">
            <a:avLst/>
          </a:prstGeom>
          <a:noFill/>
        </p:spPr>
      </p:pic>
      <p:sp>
        <p:nvSpPr>
          <p:cNvPr id="3" name="Rectangle 2"/>
          <p:cNvSpPr/>
          <p:nvPr/>
        </p:nvSpPr>
        <p:spPr>
          <a:xfrm>
            <a:off x="0" y="0"/>
            <a:ext cx="9144000" cy="1754326"/>
          </a:xfrm>
          <a:prstGeom prst="rect">
            <a:avLst/>
          </a:prstGeom>
          <a:solidFill>
            <a:srgbClr val="FFFF00"/>
          </a:solidFill>
          <a:ln w="12700">
            <a:solidFill>
              <a:schemeClr val="tx1"/>
            </a:solidFill>
          </a:ln>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3229">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790087" cy="980728"/>
          </a:xfrm>
          <a:prstGeom prst="rect">
            <a:avLst/>
          </a:prstGeom>
          <a:noFill/>
        </p:spPr>
      </p:pic>
      <p:sp>
        <p:nvSpPr>
          <p:cNvPr id="3" name="Rectangle 2"/>
          <p:cNvSpPr/>
          <p:nvPr/>
        </p:nvSpPr>
        <p:spPr>
          <a:xfrm>
            <a:off x="1763688" y="0"/>
            <a:ext cx="7380312" cy="954107"/>
          </a:xfrm>
          <a:prstGeom prst="rect">
            <a:avLst/>
          </a:prstGeom>
          <a:solidFill>
            <a:srgbClr val="FFFF00"/>
          </a:solidFill>
          <a:ln w="12700">
            <a:solidFill>
              <a:schemeClr val="tx1"/>
            </a:solidFill>
          </a:ln>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90600"/>
            <a:ext cx="4400550" cy="586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4499992" y="990600"/>
            <a:ext cx="4536504" cy="4401205"/>
          </a:xfrm>
          <a:prstGeom prst="rect">
            <a:avLst/>
          </a:prstGeom>
          <a:solidFill>
            <a:srgbClr val="FFC000"/>
          </a:solidFill>
          <a:ln w="38100">
            <a:solidFill>
              <a:schemeClr val="tx1"/>
            </a:solidFill>
          </a:ln>
        </p:spPr>
        <p:txBody>
          <a:bodyPr wrap="square" rtlCol="0">
            <a:spAutoFit/>
          </a:bodyPr>
          <a:lstStyle/>
          <a:p>
            <a:pPr algn="ctr"/>
            <a:r>
              <a:rPr lang="en-GB" sz="5600" dirty="0" smtClean="0">
                <a:latin typeface="Comic Sans MS" panose="030F0702030302020204" pitchFamily="66" charset="0"/>
              </a:rPr>
              <a:t>Henry has continued to practise his calculation skills.</a:t>
            </a:r>
            <a:endParaRPr lang="en-GB" sz="5600" dirty="0">
              <a:latin typeface="Comic Sans MS" panose="030F0702030302020204" pitchFamily="66" charset="0"/>
            </a:endParaRPr>
          </a:p>
        </p:txBody>
      </p:sp>
    </p:spTree>
  </p:cSld>
  <p:clrMapOvr>
    <a:masterClrMapping/>
  </p:clrMapOvr>
  <p:transition advClick="0" advTm="3229">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6 Ways to Learn English At Home (+ 1-Week Study Plan) - One ..."/>
          <p:cNvPicPr>
            <a:picLocks noChangeAspect="1" noChangeArrowheads="1"/>
          </p:cNvPicPr>
          <p:nvPr/>
        </p:nvPicPr>
        <p:blipFill>
          <a:blip r:embed="rId2" cstate="print"/>
          <a:srcRect/>
          <a:stretch>
            <a:fillRect/>
          </a:stretch>
        </p:blipFill>
        <p:spPr bwMode="auto">
          <a:xfrm>
            <a:off x="-1" y="4548"/>
            <a:ext cx="5669407" cy="3136420"/>
          </a:xfrm>
          <a:prstGeom prst="rect">
            <a:avLst/>
          </a:prstGeom>
          <a:noFill/>
          <a:ln w="6350">
            <a:solidFill>
              <a:schemeClr val="tx1"/>
            </a:solidFill>
          </a:ln>
        </p:spPr>
      </p:pic>
      <p:sp>
        <p:nvSpPr>
          <p:cNvPr id="3" name="Rectangle 2"/>
          <p:cNvSpPr/>
          <p:nvPr/>
        </p:nvSpPr>
        <p:spPr>
          <a:xfrm>
            <a:off x="0" y="3284984"/>
            <a:ext cx="9144000" cy="2585323"/>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have we been </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studying today in English / Science at home?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1201" y="0"/>
            <a:ext cx="3572799" cy="31409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advClick="0" advTm="8000">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790087" cy="980728"/>
          </a:xfrm>
          <a:prstGeom prst="rect">
            <a:avLst/>
          </a:prstGeom>
          <a:noFill/>
        </p:spPr>
      </p:pic>
      <p:sp>
        <p:nvSpPr>
          <p:cNvPr id="3" name="Rectangle 2"/>
          <p:cNvSpPr/>
          <p:nvPr/>
        </p:nvSpPr>
        <p:spPr>
          <a:xfrm>
            <a:off x="1763688" y="0"/>
            <a:ext cx="7380312" cy="954107"/>
          </a:xfrm>
          <a:prstGeom prst="rect">
            <a:avLst/>
          </a:prstGeom>
          <a:solidFill>
            <a:srgbClr val="FFFF00"/>
          </a:solidFill>
          <a:ln w="12700">
            <a:solidFill>
              <a:schemeClr val="tx1"/>
            </a:solidFill>
          </a:ln>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24796" y="2746773"/>
            <a:ext cx="9144000" cy="3647152"/>
          </a:xfrm>
          <a:prstGeom prst="rect">
            <a:avLst/>
          </a:prstGeom>
        </p:spPr>
        <p:txBody>
          <a:bodyPr wrap="square">
            <a:spAutoFit/>
          </a:bodyPr>
          <a:lstStyle/>
          <a:p>
            <a:r>
              <a:rPr lang="en-GB" sz="2100" b="1" dirty="0"/>
              <a:t>Question 1) What is the difference between Cookie Monsters and Ruby Rebels</a:t>
            </a:r>
            <a:r>
              <a:rPr lang="en-GB" sz="2100" b="1" dirty="0" smtClean="0"/>
              <a:t>?</a:t>
            </a:r>
          </a:p>
          <a:p>
            <a:endParaRPr lang="en-GB" sz="2100" b="1" dirty="0"/>
          </a:p>
          <a:p>
            <a:r>
              <a:rPr lang="en-GB" sz="2100" b="1" dirty="0"/>
              <a:t>Question 2) What is the total of all the teams from both nights</a:t>
            </a:r>
            <a:r>
              <a:rPr lang="en-GB" sz="2100" b="1" dirty="0" smtClean="0"/>
              <a:t>?</a:t>
            </a:r>
          </a:p>
          <a:p>
            <a:endParaRPr lang="en-GB" sz="2100" b="1" dirty="0"/>
          </a:p>
          <a:p>
            <a:r>
              <a:rPr lang="en-GB" sz="2100" b="1" dirty="0"/>
              <a:t>Question 3) What is the total sum of Demon Donners and Ring of Fire</a:t>
            </a:r>
            <a:r>
              <a:rPr lang="en-GB" sz="2100" b="1" dirty="0" smtClean="0"/>
              <a:t>?</a:t>
            </a:r>
          </a:p>
          <a:p>
            <a:endParaRPr lang="en-GB" sz="2100" b="1" dirty="0"/>
          </a:p>
          <a:p>
            <a:r>
              <a:rPr lang="en-GB" sz="2100" b="1" dirty="0"/>
              <a:t>Question 4) What is the altogether score of the Saturday night quiz</a:t>
            </a:r>
            <a:r>
              <a:rPr lang="en-GB" sz="2100" b="1" dirty="0" smtClean="0"/>
              <a:t>?</a:t>
            </a:r>
          </a:p>
          <a:p>
            <a:endParaRPr lang="en-GB" sz="2100" b="1" dirty="0"/>
          </a:p>
          <a:p>
            <a:r>
              <a:rPr lang="en-GB" sz="2100" b="1" dirty="0"/>
              <a:t>Question 5) What is the total of the Friday night quiz</a:t>
            </a:r>
            <a:r>
              <a:rPr lang="en-GB" sz="2100" b="1" dirty="0" smtClean="0"/>
              <a:t>?</a:t>
            </a:r>
          </a:p>
          <a:p>
            <a:endParaRPr lang="en-GB" sz="2100" b="1" dirty="0"/>
          </a:p>
          <a:p>
            <a:r>
              <a:rPr lang="en-GB" sz="2100" b="1" dirty="0"/>
              <a:t>Question 6) What is the difference between the Friday and Saturday night quiz</a:t>
            </a:r>
            <a:r>
              <a:rPr lang="en-GB" sz="2100" b="1" dirty="0" smtClean="0"/>
              <a:t>?</a:t>
            </a:r>
            <a:endParaRPr lang="en-GB" sz="2100" b="1"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96" y="1014770"/>
            <a:ext cx="1594876" cy="17083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61844" y="1014770"/>
            <a:ext cx="1596508" cy="17083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491880" y="1014770"/>
            <a:ext cx="5472608" cy="1200329"/>
          </a:xfrm>
          <a:prstGeom prst="rect">
            <a:avLst/>
          </a:prstGeom>
          <a:solidFill>
            <a:srgbClr val="FFC000"/>
          </a:solidFill>
          <a:ln w="38100">
            <a:solidFill>
              <a:schemeClr val="tx1"/>
            </a:solidFill>
          </a:ln>
        </p:spPr>
        <p:txBody>
          <a:bodyPr wrap="square" rtlCol="0">
            <a:spAutoFit/>
          </a:bodyPr>
          <a:lstStyle/>
          <a:p>
            <a:pPr algn="ctr"/>
            <a:r>
              <a:rPr lang="en-GB" sz="3600" dirty="0" smtClean="0">
                <a:latin typeface="Comic Sans MS" panose="030F0702030302020204" pitchFamily="66" charset="0"/>
              </a:rPr>
              <a:t>Henry’s maths questions for Harvey to solve</a:t>
            </a:r>
            <a:endParaRPr lang="en-GB" sz="3600" dirty="0">
              <a:latin typeface="Comic Sans MS" panose="030F0702030302020204" pitchFamily="66" charset="0"/>
            </a:endParaRPr>
          </a:p>
        </p:txBody>
      </p:sp>
    </p:spTree>
  </p:cSld>
  <p:clrMapOvr>
    <a:masterClrMapping/>
  </p:clrMapOvr>
  <p:transition advClick="0" advTm="3229">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790087" cy="980728"/>
          </a:xfrm>
          <a:prstGeom prst="rect">
            <a:avLst/>
          </a:prstGeom>
          <a:noFill/>
        </p:spPr>
      </p:pic>
      <p:sp>
        <p:nvSpPr>
          <p:cNvPr id="3" name="Rectangle 2"/>
          <p:cNvSpPr/>
          <p:nvPr/>
        </p:nvSpPr>
        <p:spPr>
          <a:xfrm>
            <a:off x="1763688" y="0"/>
            <a:ext cx="7380312" cy="954107"/>
          </a:xfrm>
          <a:prstGeom prst="rect">
            <a:avLst/>
          </a:prstGeom>
          <a:solidFill>
            <a:srgbClr val="FFFF00"/>
          </a:solidFill>
          <a:ln w="12700">
            <a:solidFill>
              <a:schemeClr val="tx1"/>
            </a:solidFill>
          </a:ln>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218" name="Picture 2" descr="F:\Megan's questions for Ja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417" y="1005732"/>
            <a:ext cx="9121583" cy="585226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0" y="990600"/>
            <a:ext cx="9036496" cy="646331"/>
          </a:xfrm>
          <a:prstGeom prst="rect">
            <a:avLst/>
          </a:prstGeom>
          <a:solidFill>
            <a:srgbClr val="FFC000"/>
          </a:solidFill>
          <a:ln w="38100">
            <a:solidFill>
              <a:schemeClr val="tx1"/>
            </a:solidFill>
          </a:ln>
        </p:spPr>
        <p:txBody>
          <a:bodyPr wrap="square" rtlCol="0">
            <a:spAutoFit/>
          </a:bodyPr>
          <a:lstStyle/>
          <a:p>
            <a:pPr algn="ctr"/>
            <a:r>
              <a:rPr lang="en-GB" sz="3600" dirty="0" smtClean="0">
                <a:latin typeface="Comic Sans MS" panose="030F0702030302020204" pitchFamily="66" charset="0"/>
              </a:rPr>
              <a:t>Megan’s questions for Jack to solve</a:t>
            </a:r>
            <a:endParaRPr lang="en-GB" sz="3600" dirty="0">
              <a:latin typeface="Comic Sans MS" panose="030F0702030302020204" pitchFamily="66" charset="0"/>
            </a:endParaRPr>
          </a:p>
        </p:txBody>
      </p:sp>
    </p:spTree>
  </p:cSld>
  <p:clrMapOvr>
    <a:masterClrMapping/>
  </p:clrMapOvr>
  <p:transition advClick="0" advTm="3229">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790087" cy="980728"/>
          </a:xfrm>
          <a:prstGeom prst="rect">
            <a:avLst/>
          </a:prstGeom>
          <a:noFill/>
        </p:spPr>
      </p:pic>
      <p:sp>
        <p:nvSpPr>
          <p:cNvPr id="3" name="Rectangle 2"/>
          <p:cNvSpPr/>
          <p:nvPr/>
        </p:nvSpPr>
        <p:spPr>
          <a:xfrm>
            <a:off x="1763688" y="0"/>
            <a:ext cx="7380312" cy="954107"/>
          </a:xfrm>
          <a:prstGeom prst="rect">
            <a:avLst/>
          </a:prstGeom>
          <a:solidFill>
            <a:srgbClr val="FFFF00"/>
          </a:solidFill>
          <a:ln w="12700">
            <a:solidFill>
              <a:schemeClr val="tx1"/>
            </a:solidFill>
          </a:ln>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1606153"/>
            <a:ext cx="9147883" cy="52529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0" y="990600"/>
            <a:ext cx="9144000" cy="615553"/>
          </a:xfrm>
          <a:prstGeom prst="rect">
            <a:avLst/>
          </a:prstGeom>
          <a:solidFill>
            <a:srgbClr val="FFC000"/>
          </a:solidFill>
          <a:ln w="38100">
            <a:solidFill>
              <a:schemeClr val="tx1"/>
            </a:solidFill>
          </a:ln>
        </p:spPr>
        <p:txBody>
          <a:bodyPr wrap="square" rtlCol="0">
            <a:spAutoFit/>
          </a:bodyPr>
          <a:lstStyle/>
          <a:p>
            <a:pPr algn="ctr"/>
            <a:r>
              <a:rPr lang="en-GB" sz="3400" dirty="0" smtClean="0">
                <a:latin typeface="Comic Sans MS" panose="030F0702030302020204" pitchFamily="66" charset="0"/>
              </a:rPr>
              <a:t>Jack’s maths questions for Megan to solve</a:t>
            </a:r>
            <a:endParaRPr lang="en-GB" sz="3400" dirty="0">
              <a:latin typeface="Comic Sans MS" panose="030F0702030302020204" pitchFamily="66" charset="0"/>
            </a:endParaRPr>
          </a:p>
        </p:txBody>
      </p:sp>
    </p:spTree>
  </p:cSld>
  <p:clrMapOvr>
    <a:masterClrMapping/>
  </p:clrMapOvr>
  <p:transition advClick="0" advTm="3229">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973275"/>
            <a:ext cx="6660232" cy="5884726"/>
          </a:xfrm>
          <a:prstGeom prst="rect">
            <a:avLst/>
          </a:prstGeom>
          <a:noFill/>
          <a:ln w="9525">
            <a:noFill/>
            <a:miter lim="800000"/>
            <a:headEnd/>
            <a:tailEnd/>
          </a:ln>
        </p:spPr>
      </p:pic>
      <p:pic>
        <p:nvPicPr>
          <p:cNvPr id="3" name="Picture 2" descr="Maths at Home (KS1) - Goose Green Primary School"/>
          <p:cNvPicPr>
            <a:picLocks noChangeAspect="1" noChangeArrowheads="1"/>
          </p:cNvPicPr>
          <p:nvPr/>
        </p:nvPicPr>
        <p:blipFill>
          <a:blip r:embed="rId3" cstate="print"/>
          <a:srcRect/>
          <a:stretch>
            <a:fillRect/>
          </a:stretch>
        </p:blipFill>
        <p:spPr bwMode="auto">
          <a:xfrm>
            <a:off x="0" y="0"/>
            <a:ext cx="1790087" cy="980728"/>
          </a:xfrm>
          <a:prstGeom prst="rect">
            <a:avLst/>
          </a:prstGeom>
          <a:noFill/>
        </p:spPr>
      </p:pic>
      <p:sp>
        <p:nvSpPr>
          <p:cNvPr id="4" name="Rectangle 3"/>
          <p:cNvSpPr/>
          <p:nvPr/>
        </p:nvSpPr>
        <p:spPr>
          <a:xfrm>
            <a:off x="1763688" y="0"/>
            <a:ext cx="7380312" cy="954107"/>
          </a:xfrm>
          <a:prstGeom prst="rect">
            <a:avLst/>
          </a:prstGeom>
          <a:solidFill>
            <a:srgbClr val="FFFF00"/>
          </a:solidFill>
          <a:ln w="12700">
            <a:solidFill>
              <a:schemeClr val="tx1"/>
            </a:solidFill>
          </a:ln>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6660232" y="990600"/>
            <a:ext cx="2483768" cy="2708434"/>
          </a:xfrm>
          <a:prstGeom prst="rect">
            <a:avLst/>
          </a:prstGeom>
          <a:solidFill>
            <a:srgbClr val="FFC000"/>
          </a:solidFill>
          <a:ln w="38100">
            <a:solidFill>
              <a:schemeClr val="tx1"/>
            </a:solidFill>
          </a:ln>
        </p:spPr>
        <p:txBody>
          <a:bodyPr wrap="square" rtlCol="0">
            <a:spAutoFit/>
          </a:bodyPr>
          <a:lstStyle/>
          <a:p>
            <a:pPr algn="ctr"/>
            <a:r>
              <a:rPr lang="en-GB" sz="3400" dirty="0" smtClean="0">
                <a:latin typeface="Comic Sans MS" panose="030F0702030302020204" pitchFamily="66" charset="0"/>
              </a:rPr>
              <a:t>Dante</a:t>
            </a:r>
            <a:r>
              <a:rPr lang="en-GB" sz="3400" dirty="0" smtClean="0">
                <a:latin typeface="Comic Sans MS" panose="030F0702030302020204" pitchFamily="66" charset="0"/>
              </a:rPr>
              <a:t>’s </a:t>
            </a:r>
            <a:r>
              <a:rPr lang="en-GB" sz="3400" dirty="0" smtClean="0">
                <a:latin typeface="Comic Sans MS" panose="030F0702030302020204" pitchFamily="66" charset="0"/>
              </a:rPr>
              <a:t>maths questions for </a:t>
            </a:r>
            <a:r>
              <a:rPr lang="en-GB" sz="3400" dirty="0" smtClean="0">
                <a:latin typeface="Comic Sans MS" panose="030F0702030302020204" pitchFamily="66" charset="0"/>
              </a:rPr>
              <a:t>Chloe</a:t>
            </a:r>
            <a:r>
              <a:rPr lang="en-GB" sz="3400" dirty="0" smtClean="0">
                <a:latin typeface="Comic Sans MS" panose="030F0702030302020204" pitchFamily="66" charset="0"/>
              </a:rPr>
              <a:t> </a:t>
            </a:r>
            <a:r>
              <a:rPr lang="en-GB" sz="3400" dirty="0" smtClean="0">
                <a:latin typeface="Comic Sans MS" panose="030F0702030302020204" pitchFamily="66" charset="0"/>
              </a:rPr>
              <a:t>to solve</a:t>
            </a:r>
            <a:endParaRPr lang="en-GB" sz="3400" dirty="0">
              <a:latin typeface="Comic Sans MS" panose="030F0702030302020204" pitchFamily="66" charset="0"/>
            </a:endParaRPr>
          </a:p>
        </p:txBody>
      </p:sp>
    </p:spTree>
  </p:cSld>
  <p:clrMapOvr>
    <a:masterClrMapping/>
  </p:clrMapOvr>
  <p:transition advClick="0" advTm="8000">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100"/>
            <a:ext cx="4499992" cy="68165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descr="Maths at Home (KS1) - Goose Green Primary School"/>
          <p:cNvPicPr>
            <a:picLocks noChangeAspect="1" noChangeArrowheads="1"/>
          </p:cNvPicPr>
          <p:nvPr/>
        </p:nvPicPr>
        <p:blipFill>
          <a:blip r:embed="rId3" cstate="print"/>
          <a:srcRect/>
          <a:stretch>
            <a:fillRect/>
          </a:stretch>
        </p:blipFill>
        <p:spPr bwMode="auto">
          <a:xfrm>
            <a:off x="0" y="0"/>
            <a:ext cx="1790087" cy="980728"/>
          </a:xfrm>
          <a:prstGeom prst="rect">
            <a:avLst/>
          </a:prstGeom>
          <a:noFill/>
        </p:spPr>
      </p:pic>
      <p:sp>
        <p:nvSpPr>
          <p:cNvPr id="6" name="Rectangle 5"/>
          <p:cNvSpPr/>
          <p:nvPr/>
        </p:nvSpPr>
        <p:spPr>
          <a:xfrm>
            <a:off x="1763688" y="0"/>
            <a:ext cx="7380312" cy="954107"/>
          </a:xfrm>
          <a:prstGeom prst="rect">
            <a:avLst/>
          </a:prstGeom>
          <a:solidFill>
            <a:srgbClr val="FFFF00"/>
          </a:solidFill>
          <a:ln w="12700">
            <a:solidFill>
              <a:schemeClr val="tx1"/>
            </a:solidFill>
          </a:ln>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TextBox 6"/>
          <p:cNvSpPr txBox="1"/>
          <p:nvPr/>
        </p:nvSpPr>
        <p:spPr>
          <a:xfrm>
            <a:off x="4572000" y="990600"/>
            <a:ext cx="4572000" cy="4401205"/>
          </a:xfrm>
          <a:prstGeom prst="rect">
            <a:avLst/>
          </a:prstGeom>
          <a:solidFill>
            <a:srgbClr val="FFC000"/>
          </a:solidFill>
          <a:ln w="38100">
            <a:solidFill>
              <a:schemeClr val="tx1"/>
            </a:solidFill>
          </a:ln>
        </p:spPr>
        <p:txBody>
          <a:bodyPr wrap="square" rtlCol="0">
            <a:spAutoFit/>
          </a:bodyPr>
          <a:lstStyle/>
          <a:p>
            <a:pPr algn="ctr"/>
            <a:r>
              <a:rPr lang="en-GB" sz="5600" dirty="0" smtClean="0">
                <a:latin typeface="Comic Sans MS" panose="030F0702030302020204" pitchFamily="66" charset="0"/>
              </a:rPr>
              <a:t>Cassie’s maths questions for Reuben to solve</a:t>
            </a:r>
            <a:endParaRPr lang="en-GB" sz="5600" dirty="0">
              <a:latin typeface="Comic Sans MS" panose="030F0702030302020204" pitchFamily="66" charset="0"/>
            </a:endParaRPr>
          </a:p>
        </p:txBody>
      </p:sp>
    </p:spTree>
  </p:cSld>
  <p:clrMapOvr>
    <a:masterClrMapping/>
  </p:clrMapOvr>
  <p:transition advClick="0" advTm="3229">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790087" cy="980728"/>
          </a:xfrm>
          <a:prstGeom prst="rect">
            <a:avLst/>
          </a:prstGeom>
          <a:noFill/>
        </p:spPr>
      </p:pic>
      <p:sp>
        <p:nvSpPr>
          <p:cNvPr id="3" name="Rectangle 2"/>
          <p:cNvSpPr/>
          <p:nvPr/>
        </p:nvSpPr>
        <p:spPr>
          <a:xfrm>
            <a:off x="1763688" y="0"/>
            <a:ext cx="7380312" cy="954107"/>
          </a:xfrm>
          <a:prstGeom prst="rect">
            <a:avLst/>
          </a:prstGeom>
          <a:solidFill>
            <a:srgbClr val="FFFF00"/>
          </a:solidFill>
          <a:ln w="12700">
            <a:solidFill>
              <a:schemeClr val="tx1"/>
            </a:solidFill>
          </a:ln>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90600"/>
            <a:ext cx="9144000" cy="51447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0" y="5903893"/>
            <a:ext cx="9144000" cy="954107"/>
          </a:xfrm>
          <a:prstGeom prst="rect">
            <a:avLst/>
          </a:prstGeom>
          <a:solidFill>
            <a:srgbClr val="FFC000"/>
          </a:solidFill>
          <a:ln w="38100">
            <a:solidFill>
              <a:schemeClr val="tx1"/>
            </a:solidFill>
          </a:ln>
        </p:spPr>
        <p:txBody>
          <a:bodyPr wrap="square" rtlCol="0">
            <a:spAutoFit/>
          </a:bodyPr>
          <a:lstStyle/>
          <a:p>
            <a:pPr algn="ctr"/>
            <a:r>
              <a:rPr lang="en-GB" sz="2800" dirty="0" smtClean="0">
                <a:latin typeface="Comic Sans MS" panose="030F0702030302020204" pitchFamily="66" charset="0"/>
              </a:rPr>
              <a:t>Reuben has continued to practise his calculation skills.</a:t>
            </a:r>
            <a:endParaRPr lang="en-GB" sz="2800" dirty="0">
              <a:latin typeface="Comic Sans MS" panose="030F0702030302020204" pitchFamily="66" charset="0"/>
            </a:endParaRPr>
          </a:p>
        </p:txBody>
      </p:sp>
    </p:spTree>
  </p:cSld>
  <p:clrMapOvr>
    <a:masterClrMapping/>
  </p:clrMapOvr>
  <p:transition advClick="0" advTm="3229">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790087" cy="980728"/>
          </a:xfrm>
          <a:prstGeom prst="rect">
            <a:avLst/>
          </a:prstGeom>
          <a:noFill/>
        </p:spPr>
      </p:pic>
      <p:sp>
        <p:nvSpPr>
          <p:cNvPr id="3" name="Rectangle 2"/>
          <p:cNvSpPr/>
          <p:nvPr/>
        </p:nvSpPr>
        <p:spPr>
          <a:xfrm>
            <a:off x="1763688" y="0"/>
            <a:ext cx="7380312" cy="954107"/>
          </a:xfrm>
          <a:prstGeom prst="rect">
            <a:avLst/>
          </a:prstGeom>
          <a:solidFill>
            <a:srgbClr val="FFFF00"/>
          </a:solidFill>
          <a:ln w="12700">
            <a:solidFill>
              <a:schemeClr val="tx1"/>
            </a:solidFill>
          </a:ln>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56142"/>
            <a:ext cx="9144000" cy="51447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0" y="5903893"/>
            <a:ext cx="9144000" cy="954107"/>
          </a:xfrm>
          <a:prstGeom prst="rect">
            <a:avLst/>
          </a:prstGeom>
          <a:solidFill>
            <a:srgbClr val="FFC000"/>
          </a:solidFill>
          <a:ln w="38100">
            <a:solidFill>
              <a:schemeClr val="tx1"/>
            </a:solidFill>
          </a:ln>
        </p:spPr>
        <p:txBody>
          <a:bodyPr wrap="square" rtlCol="0">
            <a:spAutoFit/>
          </a:bodyPr>
          <a:lstStyle/>
          <a:p>
            <a:pPr algn="ctr"/>
            <a:r>
              <a:rPr lang="en-GB" sz="2800" dirty="0" smtClean="0">
                <a:latin typeface="Comic Sans MS" panose="030F0702030302020204" pitchFamily="66" charset="0"/>
              </a:rPr>
              <a:t>Reuben has solved the questions that Cassie has written for him.</a:t>
            </a:r>
            <a:endParaRPr lang="en-GB" sz="2800" dirty="0">
              <a:latin typeface="Comic Sans MS" panose="030F0702030302020204" pitchFamily="66" charset="0"/>
            </a:endParaRPr>
          </a:p>
        </p:txBody>
      </p:sp>
    </p:spTree>
  </p:cSld>
  <p:clrMapOvr>
    <a:masterClrMapping/>
  </p:clrMapOvr>
  <p:transition advClick="0" advTm="3229">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790087" cy="980728"/>
          </a:xfrm>
          <a:prstGeom prst="rect">
            <a:avLst/>
          </a:prstGeom>
          <a:noFill/>
        </p:spPr>
      </p:pic>
      <p:sp>
        <p:nvSpPr>
          <p:cNvPr id="3" name="Rectangle 2"/>
          <p:cNvSpPr/>
          <p:nvPr/>
        </p:nvSpPr>
        <p:spPr>
          <a:xfrm>
            <a:off x="1763688" y="0"/>
            <a:ext cx="7380312" cy="954107"/>
          </a:xfrm>
          <a:prstGeom prst="rect">
            <a:avLst/>
          </a:prstGeom>
          <a:solidFill>
            <a:srgbClr val="FFFF00"/>
          </a:solidFill>
          <a:ln w="12700">
            <a:solidFill>
              <a:schemeClr val="tx1"/>
            </a:solidFill>
          </a:ln>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2530" name="Picture 2" descr="C:\Users\g.hughes\Downloads\20200602_14295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0728"/>
            <a:ext cx="3078896" cy="410445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9810" y="5120549"/>
            <a:ext cx="9114803" cy="1261884"/>
          </a:xfrm>
          <a:prstGeom prst="rect">
            <a:avLst/>
          </a:prstGeom>
          <a:solidFill>
            <a:srgbClr val="FFC000"/>
          </a:solidFill>
          <a:ln w="38100">
            <a:solidFill>
              <a:schemeClr val="tx1"/>
            </a:solidFill>
          </a:ln>
        </p:spPr>
        <p:txBody>
          <a:bodyPr wrap="square" rtlCol="0">
            <a:spAutoFit/>
          </a:bodyPr>
          <a:lstStyle/>
          <a:p>
            <a:pPr algn="ctr"/>
            <a:r>
              <a:rPr lang="en-GB" sz="3800" dirty="0" smtClean="0">
                <a:latin typeface="Comic Sans MS" panose="030F0702030302020204" pitchFamily="66" charset="0"/>
              </a:rPr>
              <a:t>Lucy has plotted the co-ordinates correctly on these grids.</a:t>
            </a:r>
            <a:endParaRPr lang="en-GB" sz="3800" dirty="0">
              <a:latin typeface="Comic Sans MS" panose="030F0702030302020204" pitchFamily="66" charset="0"/>
            </a:endParaRPr>
          </a:p>
        </p:txBody>
      </p:sp>
      <p:pic>
        <p:nvPicPr>
          <p:cNvPr id="22531" name="Picture 3" descr="C:\Users\g.hughes\Downloads\20200602_14283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37724" y="980728"/>
            <a:ext cx="3321818" cy="410445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Click="0" advTm="3229">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180" y="836711"/>
            <a:ext cx="3132349" cy="4176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68086" y="962503"/>
            <a:ext cx="3048114" cy="40641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2" descr="Maths at Home (KS1) - Goose Green Primary School"/>
          <p:cNvPicPr>
            <a:picLocks noChangeAspect="1" noChangeArrowheads="1"/>
          </p:cNvPicPr>
          <p:nvPr/>
        </p:nvPicPr>
        <p:blipFill>
          <a:blip r:embed="rId4" cstate="print"/>
          <a:srcRect/>
          <a:stretch>
            <a:fillRect/>
          </a:stretch>
        </p:blipFill>
        <p:spPr bwMode="auto">
          <a:xfrm>
            <a:off x="0" y="0"/>
            <a:ext cx="1790087" cy="980728"/>
          </a:xfrm>
          <a:prstGeom prst="rect">
            <a:avLst/>
          </a:prstGeom>
          <a:noFill/>
        </p:spPr>
      </p:pic>
      <p:sp>
        <p:nvSpPr>
          <p:cNvPr id="5" name="Rectangle 4"/>
          <p:cNvSpPr/>
          <p:nvPr/>
        </p:nvSpPr>
        <p:spPr>
          <a:xfrm>
            <a:off x="1763688" y="0"/>
            <a:ext cx="7380312" cy="954107"/>
          </a:xfrm>
          <a:prstGeom prst="rect">
            <a:avLst/>
          </a:prstGeom>
          <a:solidFill>
            <a:srgbClr val="FFFF00"/>
          </a:solidFill>
          <a:ln w="12700">
            <a:solidFill>
              <a:schemeClr val="tx1"/>
            </a:solidFill>
          </a:ln>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6265079" y="980728"/>
            <a:ext cx="2888793" cy="4185761"/>
          </a:xfrm>
          <a:prstGeom prst="rect">
            <a:avLst/>
          </a:prstGeom>
          <a:solidFill>
            <a:srgbClr val="FFC000"/>
          </a:solidFill>
          <a:ln w="38100">
            <a:solidFill>
              <a:schemeClr val="tx1"/>
            </a:solidFill>
          </a:ln>
        </p:spPr>
        <p:txBody>
          <a:bodyPr wrap="square" rtlCol="0">
            <a:spAutoFit/>
          </a:bodyPr>
          <a:lstStyle/>
          <a:p>
            <a:pPr algn="ctr"/>
            <a:r>
              <a:rPr lang="en-GB" sz="3800" dirty="0" smtClean="0">
                <a:latin typeface="Comic Sans MS" panose="030F0702030302020204" pitchFamily="66" charset="0"/>
              </a:rPr>
              <a:t>Zoe has plotted the co-ordinates correctly on these grids.</a:t>
            </a:r>
            <a:endParaRPr lang="en-GB" sz="3800" dirty="0">
              <a:latin typeface="Comic Sans MS" panose="030F0702030302020204" pitchFamily="66" charset="0"/>
            </a:endParaRPr>
          </a:p>
        </p:txBody>
      </p:sp>
    </p:spTree>
    <p:extLst>
      <p:ext uri="{BB962C8B-B14F-4D97-AF65-F5344CB8AC3E}">
        <p14:creationId xmlns:p14="http://schemas.microsoft.com/office/powerpoint/2010/main" xmlns="" val="2365259984"/>
      </p:ext>
    </p:extLst>
  </p:cSld>
  <p:clrMapOvr>
    <a:masterClrMapping/>
  </p:clrMapOvr>
  <p:transition advClick="0" advTm="8000">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arol Hughes\AppData\Local\Temp\20200602_161059.jpg"/>
          <p:cNvPicPr>
            <a:picLocks noChangeAspect="1" noChangeArrowheads="1"/>
          </p:cNvPicPr>
          <p:nvPr/>
        </p:nvPicPr>
        <p:blipFill>
          <a:blip r:embed="rId2" cstate="print"/>
          <a:srcRect/>
          <a:stretch>
            <a:fillRect/>
          </a:stretch>
        </p:blipFill>
        <p:spPr bwMode="auto">
          <a:xfrm>
            <a:off x="0" y="944724"/>
            <a:ext cx="7884368" cy="5913276"/>
          </a:xfrm>
          <a:prstGeom prst="rect">
            <a:avLst/>
          </a:prstGeom>
          <a:noFill/>
        </p:spPr>
      </p:pic>
      <p:pic>
        <p:nvPicPr>
          <p:cNvPr id="3" name="Picture 2" descr="Maths at Home (KS1) - Goose Green Primary School"/>
          <p:cNvPicPr>
            <a:picLocks noChangeAspect="1" noChangeArrowheads="1"/>
          </p:cNvPicPr>
          <p:nvPr/>
        </p:nvPicPr>
        <p:blipFill>
          <a:blip r:embed="rId3" cstate="print"/>
          <a:srcRect/>
          <a:stretch>
            <a:fillRect/>
          </a:stretch>
        </p:blipFill>
        <p:spPr bwMode="auto">
          <a:xfrm>
            <a:off x="0" y="0"/>
            <a:ext cx="1790087" cy="980728"/>
          </a:xfrm>
          <a:prstGeom prst="rect">
            <a:avLst/>
          </a:prstGeom>
          <a:noFill/>
        </p:spPr>
      </p:pic>
      <p:sp>
        <p:nvSpPr>
          <p:cNvPr id="4" name="Rectangle 3"/>
          <p:cNvSpPr/>
          <p:nvPr/>
        </p:nvSpPr>
        <p:spPr>
          <a:xfrm>
            <a:off x="1763688" y="0"/>
            <a:ext cx="7380312" cy="954107"/>
          </a:xfrm>
          <a:prstGeom prst="rect">
            <a:avLst/>
          </a:prstGeom>
          <a:solidFill>
            <a:srgbClr val="FFFF00"/>
          </a:solidFill>
          <a:ln w="12700">
            <a:solidFill>
              <a:schemeClr val="tx1"/>
            </a:solidFill>
          </a:ln>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7812360" y="980728"/>
            <a:ext cx="1341512" cy="2246769"/>
          </a:xfrm>
          <a:prstGeom prst="rect">
            <a:avLst/>
          </a:prstGeom>
          <a:solidFill>
            <a:srgbClr val="FFC000"/>
          </a:solidFill>
          <a:ln w="38100">
            <a:solidFill>
              <a:schemeClr val="tx1"/>
            </a:solidFill>
          </a:ln>
        </p:spPr>
        <p:txBody>
          <a:bodyPr wrap="square" rtlCol="0">
            <a:spAutoFit/>
          </a:bodyPr>
          <a:lstStyle/>
          <a:p>
            <a:pPr algn="ctr"/>
            <a:r>
              <a:rPr lang="en-GB" sz="2000" dirty="0" smtClean="0">
                <a:latin typeface="Comic Sans MS" panose="030F0702030302020204" pitchFamily="66" charset="0"/>
              </a:rPr>
              <a:t>Katie</a:t>
            </a:r>
            <a:r>
              <a:rPr lang="en-GB" sz="2000" dirty="0" smtClean="0">
                <a:latin typeface="Comic Sans MS" panose="030F0702030302020204" pitchFamily="66" charset="0"/>
              </a:rPr>
              <a:t> </a:t>
            </a:r>
            <a:r>
              <a:rPr lang="en-GB" sz="2000" dirty="0" smtClean="0">
                <a:latin typeface="Comic Sans MS" panose="030F0702030302020204" pitchFamily="66" charset="0"/>
              </a:rPr>
              <a:t>has plotted the co-ordinates correctly on these grids.</a:t>
            </a:r>
            <a:endParaRPr lang="en-GB" sz="2000" dirty="0">
              <a:latin typeface="Comic Sans MS" panose="030F0702030302020204" pitchFamily="66" charset="0"/>
            </a:endParaRPr>
          </a:p>
        </p:txBody>
      </p:sp>
    </p:spTree>
  </p:cSld>
  <p:clrMapOvr>
    <a:masterClrMapping/>
  </p:clrMapOvr>
  <p:transition advClick="0" advTm="8000">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6408712"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
            <a:ext cx="1115616" cy="9233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 y="930036"/>
            <a:ext cx="4445973" cy="59279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4499992" y="990600"/>
            <a:ext cx="4536504" cy="3631763"/>
          </a:xfrm>
          <a:prstGeom prst="rect">
            <a:avLst/>
          </a:prstGeom>
          <a:solidFill>
            <a:srgbClr val="FFC000"/>
          </a:solidFill>
          <a:ln w="38100">
            <a:solidFill>
              <a:schemeClr val="tx1"/>
            </a:solidFill>
          </a:ln>
        </p:spPr>
        <p:txBody>
          <a:bodyPr wrap="square" rtlCol="0">
            <a:spAutoFit/>
          </a:bodyPr>
          <a:lstStyle/>
          <a:p>
            <a:pPr algn="ctr"/>
            <a:r>
              <a:rPr lang="en-GB" sz="4600" dirty="0" smtClean="0">
                <a:latin typeface="Comic Sans MS" panose="030F0702030302020204" pitchFamily="66" charset="0"/>
              </a:rPr>
              <a:t>Henry has identified the different types of grammar in the sentence.</a:t>
            </a:r>
            <a:endParaRPr lang="en-GB" sz="4600" dirty="0">
              <a:latin typeface="Comic Sans MS" panose="030F0702030302020204" pitchFamily="66" charset="0"/>
            </a:endParaRPr>
          </a:p>
        </p:txBody>
      </p:sp>
    </p:spTree>
  </p:cSld>
  <p:clrMapOvr>
    <a:masterClrMapping/>
  </p:clrMapOvr>
  <p:transition advClick="0" advTm="6255">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564904"/>
            <a:ext cx="3567438" cy="4077072"/>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6012162" y="2564904"/>
            <a:ext cx="3131840" cy="4077072"/>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3635897" y="2564904"/>
            <a:ext cx="2284094" cy="4077072"/>
          </a:xfrm>
          <a:prstGeom prst="rect">
            <a:avLst/>
          </a:prstGeom>
          <a:noFill/>
          <a:ln w="9525">
            <a:noFill/>
            <a:miter lim="800000"/>
            <a:headEnd/>
            <a:tailEnd/>
          </a:ln>
        </p:spPr>
      </p:pic>
      <p:pic>
        <p:nvPicPr>
          <p:cNvPr id="5" name="Picture 4" descr="Maths at Home (KS1) - Goose Green Primary School"/>
          <p:cNvPicPr>
            <a:picLocks noChangeAspect="1" noChangeArrowheads="1"/>
          </p:cNvPicPr>
          <p:nvPr/>
        </p:nvPicPr>
        <p:blipFill>
          <a:blip r:embed="rId5" cstate="print"/>
          <a:srcRect/>
          <a:stretch>
            <a:fillRect/>
          </a:stretch>
        </p:blipFill>
        <p:spPr bwMode="auto">
          <a:xfrm>
            <a:off x="0" y="0"/>
            <a:ext cx="1790087" cy="980728"/>
          </a:xfrm>
          <a:prstGeom prst="rect">
            <a:avLst/>
          </a:prstGeom>
          <a:noFill/>
        </p:spPr>
      </p:pic>
      <p:sp>
        <p:nvSpPr>
          <p:cNvPr id="6" name="Rectangle 5"/>
          <p:cNvSpPr/>
          <p:nvPr/>
        </p:nvSpPr>
        <p:spPr>
          <a:xfrm>
            <a:off x="1763688" y="0"/>
            <a:ext cx="7380312" cy="954107"/>
          </a:xfrm>
          <a:prstGeom prst="rect">
            <a:avLst/>
          </a:prstGeom>
          <a:solidFill>
            <a:srgbClr val="FFFF00"/>
          </a:solidFill>
          <a:ln w="12700">
            <a:solidFill>
              <a:schemeClr val="tx1"/>
            </a:solidFill>
          </a:ln>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TextBox 6"/>
          <p:cNvSpPr txBox="1"/>
          <p:nvPr/>
        </p:nvSpPr>
        <p:spPr>
          <a:xfrm>
            <a:off x="0" y="980728"/>
            <a:ext cx="9153872" cy="1477328"/>
          </a:xfrm>
          <a:prstGeom prst="rect">
            <a:avLst/>
          </a:prstGeom>
          <a:solidFill>
            <a:srgbClr val="FFC000"/>
          </a:solidFill>
          <a:ln w="38100">
            <a:solidFill>
              <a:schemeClr val="tx1"/>
            </a:solidFill>
          </a:ln>
        </p:spPr>
        <p:txBody>
          <a:bodyPr wrap="square" rtlCol="0">
            <a:spAutoFit/>
          </a:bodyPr>
          <a:lstStyle/>
          <a:p>
            <a:pPr algn="ctr"/>
            <a:r>
              <a:rPr lang="en-GB" sz="3000" dirty="0" smtClean="0">
                <a:latin typeface="Comic Sans MS" panose="030F0702030302020204" pitchFamily="66" charset="0"/>
              </a:rPr>
              <a:t>Cameron </a:t>
            </a:r>
            <a:r>
              <a:rPr lang="en-GB" sz="3000" dirty="0" smtClean="0">
                <a:latin typeface="Comic Sans MS" panose="030F0702030302020204" pitchFamily="66" charset="0"/>
              </a:rPr>
              <a:t>has plotted the co-ordinates correctly on these </a:t>
            </a:r>
            <a:r>
              <a:rPr lang="en-GB" sz="3000" dirty="0" smtClean="0">
                <a:latin typeface="Comic Sans MS" panose="030F0702030302020204" pitchFamily="66" charset="0"/>
              </a:rPr>
              <a:t>grids as well as finding fractions of numbers as a mental maths starter.</a:t>
            </a:r>
            <a:endParaRPr lang="en-GB" sz="3000" dirty="0">
              <a:latin typeface="Comic Sans MS" panose="030F0702030302020204" pitchFamily="66" charset="0"/>
            </a:endParaRPr>
          </a:p>
        </p:txBody>
      </p:sp>
    </p:spTree>
  </p:cSld>
  <p:clrMapOvr>
    <a:masterClrMapping/>
  </p:clrMapOvr>
  <p:transition advClick="0" advTm="8000">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6876256" y="0"/>
            <a:ext cx="2267744" cy="341632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57150">
            <a:solidFill>
              <a:schemeClr val="tx1"/>
            </a:solidFill>
          </a:ln>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some of what we missed viewing yesterday.</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2" descr="a little November catch up — Katie the Creative Lady"/>
          <p:cNvPicPr>
            <a:picLocks noChangeAspect="1" noChangeArrowheads="1"/>
          </p:cNvPicPr>
          <p:nvPr/>
        </p:nvPicPr>
        <p:blipFill>
          <a:blip r:embed="rId2" cstate="print"/>
          <a:srcRect/>
          <a:stretch>
            <a:fillRect/>
          </a:stretch>
        </p:blipFill>
        <p:spPr bwMode="auto">
          <a:xfrm>
            <a:off x="0" y="0"/>
            <a:ext cx="6858000" cy="6858000"/>
          </a:xfrm>
          <a:prstGeom prst="rect">
            <a:avLst/>
          </a:prstGeom>
          <a:noFill/>
        </p:spPr>
      </p:pic>
    </p:spTree>
  </p:cSld>
  <p:clrMapOvr>
    <a:masterClrMapping/>
  </p:clrMapOvr>
  <p:transition advClick="0" advTm="8283">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0" y="0"/>
            <a:ext cx="9144000" cy="64633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57150">
            <a:solidFill>
              <a:schemeClr val="tx1"/>
            </a:solidFill>
          </a:ln>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else did we do at home yesterday?</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1551" y="659977"/>
            <a:ext cx="2075038" cy="27667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61791" y="659977"/>
            <a:ext cx="2075038" cy="27667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57527" y="659977"/>
            <a:ext cx="2075038" cy="27667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89775" y="659976"/>
            <a:ext cx="2088232" cy="27843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7975" y="3494235"/>
            <a:ext cx="2075038" cy="27667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73863" y="3473096"/>
            <a:ext cx="2090891" cy="27878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63950" y="3473095"/>
            <a:ext cx="2090891" cy="27878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918258" y="3473094"/>
            <a:ext cx="2090891" cy="27878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ectangle 11"/>
          <p:cNvSpPr/>
          <p:nvPr/>
        </p:nvSpPr>
        <p:spPr>
          <a:xfrm>
            <a:off x="0" y="6260952"/>
            <a:ext cx="9144000" cy="646331"/>
          </a:xfrm>
          <a:prstGeom prst="rect">
            <a:avLst/>
          </a:prstGeom>
          <a:solidFill>
            <a:srgbClr val="FFC000"/>
          </a:solidFill>
          <a:ln w="57150">
            <a:solidFill>
              <a:schemeClr val="tx1"/>
            </a:solidFill>
          </a:ln>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Harvey’s Science </a:t>
            </a:r>
            <a:r>
              <a:rPr lang="en-US" sz="36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Kahoot</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Quiz from yesterday</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8283">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0" y="0"/>
            <a:ext cx="9144000" cy="64633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57150">
            <a:solidFill>
              <a:schemeClr val="tx1"/>
            </a:solidFill>
          </a:ln>
        </p:spPr>
        <p:txBody>
          <a:bodyPr wrap="square" lIns="91440" tIns="45720" rIns="91440" bIns="45720">
            <a:spAutoFit/>
          </a:bodyPr>
          <a:lstStyle/>
          <a:p>
            <a:pPr algn="ct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else did we do at home yesterday?</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 y="646330"/>
            <a:ext cx="4658752" cy="62116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4724400" y="691900"/>
            <a:ext cx="4419600" cy="4939814"/>
          </a:xfrm>
          <a:prstGeom prst="rect">
            <a:avLst/>
          </a:prstGeom>
          <a:solidFill>
            <a:srgbClr val="FFC000"/>
          </a:solidFill>
          <a:ln w="57150">
            <a:solidFill>
              <a:schemeClr val="tx1"/>
            </a:solidFill>
          </a:ln>
        </p:spPr>
        <p:txBody>
          <a:bodyPr wrap="square" lIns="91440" tIns="45720" rIns="91440" bIns="45720">
            <a:spAutoFit/>
          </a:bodyPr>
          <a:lstStyle/>
          <a:p>
            <a:pPr algn="ctr"/>
            <a:r>
              <a:rPr lang="en-US"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Harvey read the information carefully about the circulatory system to help him to answer the questions</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8283">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0" y="0"/>
            <a:ext cx="9144000" cy="64633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57150">
            <a:solidFill>
              <a:schemeClr val="tx1"/>
            </a:solidFill>
          </a:ln>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else have I worked on at home today?</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496449" y="-789613"/>
            <a:ext cx="6151103" cy="91440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 y="5875297"/>
            <a:ext cx="9144000" cy="954107"/>
          </a:xfrm>
          <a:prstGeom prst="rect">
            <a:avLst/>
          </a:prstGeom>
          <a:solidFill>
            <a:srgbClr val="FFC000"/>
          </a:solidFill>
          <a:ln w="57150">
            <a:solidFill>
              <a:schemeClr val="tx1"/>
            </a:solidFill>
          </a:ln>
        </p:spPr>
        <p:txBody>
          <a:bodyPr wrap="square" lIns="91440" tIns="45720" rIns="91440" bIns="45720">
            <a:spAutoFit/>
          </a:bodyP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Reuben has been comparing the circulatory system of humans and other animals.</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8283">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0" y="0"/>
            <a:ext cx="9144000" cy="64633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57150">
            <a:solidFill>
              <a:schemeClr val="tx1"/>
            </a:solidFill>
          </a:ln>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else have I done at home today?</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9987"/>
            <a:ext cx="3491880" cy="6207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3491881" y="649987"/>
            <a:ext cx="5652119" cy="3662541"/>
          </a:xfrm>
          <a:prstGeom prst="rect">
            <a:avLst/>
          </a:prstGeom>
          <a:solidFill>
            <a:srgbClr val="FFC000"/>
          </a:solidFill>
          <a:ln w="57150">
            <a:solidFill>
              <a:schemeClr val="tx1"/>
            </a:solidFill>
          </a:ln>
        </p:spPr>
        <p:txBody>
          <a:bodyPr wrap="square" lIns="91440" tIns="45720" rIns="91440" bIns="45720">
            <a:spAutoFit/>
          </a:bodyPr>
          <a:lstStyle/>
          <a:p>
            <a:pPr algn="ctr"/>
            <a:r>
              <a:rPr lang="en-US" sz="5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Chloe has been speed bouncing on her trampoline.</a:t>
            </a:r>
            <a:endParaRPr lang="en-US" sz="5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8283">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0" y="0"/>
            <a:ext cx="9144000" cy="64633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57150">
            <a:solidFill>
              <a:schemeClr val="tx1"/>
            </a:solidFill>
          </a:ln>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else have been doing today?</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323528" y="692696"/>
            <a:ext cx="8388424" cy="6165304"/>
          </a:xfrm>
          <a:prstGeom prst="rect">
            <a:avLst/>
          </a:prstGeom>
          <a:noFill/>
          <a:ln w="9525">
            <a:noFill/>
            <a:miter lim="800000"/>
            <a:headEnd/>
            <a:tailEnd/>
          </a:ln>
        </p:spPr>
      </p:pic>
      <p:sp>
        <p:nvSpPr>
          <p:cNvPr id="6" name="Rectangle 5"/>
          <p:cNvSpPr/>
          <p:nvPr/>
        </p:nvSpPr>
        <p:spPr>
          <a:xfrm>
            <a:off x="-13855" y="692696"/>
            <a:ext cx="9157855" cy="584775"/>
          </a:xfrm>
          <a:prstGeom prst="rect">
            <a:avLst/>
          </a:prstGeom>
          <a:solidFill>
            <a:srgbClr val="FFC000"/>
          </a:solidFill>
          <a:ln w="57150">
            <a:solidFill>
              <a:schemeClr val="tx1"/>
            </a:solidFill>
          </a:ln>
        </p:spPr>
        <p:txBody>
          <a:bodyPr wrap="square" lIns="91440" tIns="45720" rIns="91440" bIns="45720">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Elizabeth took a tour of Whittington Castle</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8283">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0" y="0"/>
            <a:ext cx="9144000" cy="64633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57150">
            <a:solidFill>
              <a:schemeClr val="tx1"/>
            </a:solidFill>
          </a:ln>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else have we been doing today?</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218" name="Picture 2"/>
          <p:cNvPicPr>
            <a:picLocks noChangeAspect="1" noChangeArrowheads="1"/>
          </p:cNvPicPr>
          <p:nvPr/>
        </p:nvPicPr>
        <p:blipFill>
          <a:blip r:embed="rId2" cstate="print"/>
          <a:srcRect/>
          <a:stretch>
            <a:fillRect/>
          </a:stretch>
        </p:blipFill>
        <p:spPr bwMode="auto">
          <a:xfrm>
            <a:off x="0" y="1556792"/>
            <a:ext cx="9175988" cy="5085184"/>
          </a:xfrm>
          <a:prstGeom prst="rect">
            <a:avLst/>
          </a:prstGeom>
          <a:noFill/>
          <a:ln w="9525">
            <a:noFill/>
            <a:miter lim="800000"/>
            <a:headEnd/>
            <a:tailEnd/>
          </a:ln>
        </p:spPr>
      </p:pic>
      <p:sp>
        <p:nvSpPr>
          <p:cNvPr id="5" name="Rectangle 4"/>
          <p:cNvSpPr/>
          <p:nvPr/>
        </p:nvSpPr>
        <p:spPr>
          <a:xfrm>
            <a:off x="-13855" y="692696"/>
            <a:ext cx="9157855" cy="707886"/>
          </a:xfrm>
          <a:prstGeom prst="rect">
            <a:avLst/>
          </a:prstGeom>
          <a:solidFill>
            <a:srgbClr val="FFC000"/>
          </a:solidFill>
          <a:ln w="57150">
            <a:solidFill>
              <a:schemeClr val="tx1"/>
            </a:solidFill>
          </a:ln>
        </p:spPr>
        <p:txBody>
          <a:bodyPr wrap="squar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 2 </a:t>
            </a:r>
            <a:r>
              <a:rPr lang="en-US" sz="4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metre</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distanced catch up with friends!</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8283">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6408712"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
            <a:ext cx="1115616" cy="9233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325" y="952495"/>
            <a:ext cx="9124675" cy="51338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23727" y="5780782"/>
            <a:ext cx="9017171" cy="1077218"/>
          </a:xfrm>
          <a:prstGeom prst="rect">
            <a:avLst/>
          </a:prstGeom>
          <a:solidFill>
            <a:srgbClr val="FFC000"/>
          </a:solidFill>
          <a:ln w="38100">
            <a:solidFill>
              <a:schemeClr val="tx1"/>
            </a:solidFill>
          </a:ln>
        </p:spPr>
        <p:txBody>
          <a:bodyPr wrap="square" rtlCol="0">
            <a:spAutoFit/>
          </a:bodyPr>
          <a:lstStyle/>
          <a:p>
            <a:pPr algn="ctr"/>
            <a:r>
              <a:rPr lang="en-GB" sz="3200" dirty="0" smtClean="0">
                <a:latin typeface="Comic Sans MS" panose="030F0702030302020204" pitchFamily="66" charset="0"/>
              </a:rPr>
              <a:t>Reuben has identified the different types of grammar in the sentence.</a:t>
            </a:r>
            <a:endParaRPr lang="en-GB" sz="3200" dirty="0">
              <a:latin typeface="Comic Sans MS" panose="030F0702030302020204" pitchFamily="66" charset="0"/>
            </a:endParaRPr>
          </a:p>
        </p:txBody>
      </p:sp>
    </p:spTree>
    <p:extLst>
      <p:ext uri="{BB962C8B-B14F-4D97-AF65-F5344CB8AC3E}">
        <p14:creationId xmlns:p14="http://schemas.microsoft.com/office/powerpoint/2010/main" xmlns="" val="3679055856"/>
      </p:ext>
    </p:extLst>
  </p:cSld>
  <p:clrMapOvr>
    <a:masterClrMapping/>
  </p:clrMapOvr>
  <p:transition advClick="0" advTm="6255">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12"/>
          <p:cNvPicPr>
            <a:picLocks noChangeAspect="1"/>
          </p:cNvPicPr>
          <p:nvPr/>
        </p:nvPicPr>
        <p:blipFill>
          <a:blip r:embed="rId2" cstate="print"/>
          <a:srcRect b="24033"/>
          <a:stretch>
            <a:fillRect/>
          </a:stretch>
        </p:blipFill>
        <p:spPr bwMode="auto">
          <a:xfrm>
            <a:off x="4235450" y="5177913"/>
            <a:ext cx="673100" cy="381000"/>
          </a:xfrm>
          <a:prstGeom prst="rect">
            <a:avLst/>
          </a:prstGeom>
          <a:noFill/>
          <a:ln w="9525">
            <a:noFill/>
            <a:miter lim="800000"/>
            <a:headEnd/>
            <a:tailEnd/>
          </a:ln>
        </p:spPr>
      </p:pic>
      <p:sp>
        <p:nvSpPr>
          <p:cNvPr id="6" name="Rectangle 5"/>
          <p:cNvSpPr/>
          <p:nvPr/>
        </p:nvSpPr>
        <p:spPr>
          <a:xfrm>
            <a:off x="0" y="0"/>
            <a:ext cx="9144000" cy="923330"/>
          </a:xfrm>
          <a:prstGeom prst="rect">
            <a:avLst/>
          </a:prstGeom>
          <a:solidFill>
            <a:srgbClr val="FFFF00"/>
          </a:solidFill>
          <a:ln w="57150">
            <a:solidFill>
              <a:schemeClr val="tx1"/>
            </a:solidFill>
          </a:ln>
        </p:spPr>
        <p:txBody>
          <a:bodyPr wrap="square" lIns="91440" tIns="45720" rIns="91440" bIns="45720">
            <a:spAutoFit/>
          </a:bodyPr>
          <a:lstStyle/>
          <a:p>
            <a:pPr algn="ctr"/>
            <a:r>
              <a:rPr lang="en-US" sz="54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Science </a:t>
            </a:r>
            <a:r>
              <a:rPr lang="en-US" sz="5400" b="1" u="sng"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SPaG</a:t>
            </a:r>
            <a:r>
              <a:rPr lang="en-US" sz="54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Starter</a:t>
            </a:r>
            <a:endParaRPr lang="en-US" sz="54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TextBox 7"/>
          <p:cNvSpPr txBox="1"/>
          <p:nvPr/>
        </p:nvSpPr>
        <p:spPr>
          <a:xfrm>
            <a:off x="0" y="1882724"/>
            <a:ext cx="9144000" cy="892552"/>
          </a:xfrm>
          <a:prstGeom prst="rect">
            <a:avLst/>
          </a:prstGeom>
          <a:solidFill>
            <a:schemeClr val="bg1"/>
          </a:solidFill>
          <a:ln w="57150">
            <a:solidFill>
              <a:schemeClr val="tx1"/>
            </a:solidFill>
          </a:ln>
        </p:spPr>
        <p:txBody>
          <a:bodyPr wrap="square" rtlCol="0">
            <a:spAutoFit/>
          </a:bodyPr>
          <a:lstStyle/>
          <a:p>
            <a:pPr algn="ctr"/>
            <a:r>
              <a:rPr lang="en-GB" altLang="en-US" sz="2600" dirty="0" smtClean="0">
                <a:solidFill>
                  <a:srgbClr val="FFFF00"/>
                </a:solidFill>
                <a:latin typeface="Twinkl" pitchFamily="2" charset="0"/>
              </a:rPr>
              <a:t>A</a:t>
            </a:r>
            <a:r>
              <a:rPr lang="en-GB" altLang="en-US" sz="2600" dirty="0" smtClean="0">
                <a:latin typeface="Twinkl" pitchFamily="2" charset="0"/>
              </a:rPr>
              <a:t> </a:t>
            </a:r>
            <a:r>
              <a:rPr lang="en-GB" altLang="en-US" sz="2600" dirty="0" smtClean="0">
                <a:solidFill>
                  <a:srgbClr val="FFC000"/>
                </a:solidFill>
                <a:latin typeface="Twinkl" pitchFamily="2" charset="0"/>
              </a:rPr>
              <a:t>small</a:t>
            </a:r>
            <a:r>
              <a:rPr lang="en-GB" altLang="en-US" sz="2600" dirty="0" smtClean="0">
                <a:latin typeface="Twinkl" pitchFamily="2" charset="0"/>
              </a:rPr>
              <a:t> </a:t>
            </a:r>
            <a:r>
              <a:rPr lang="en-GB" altLang="en-US" sz="2600" dirty="0" smtClean="0">
                <a:solidFill>
                  <a:schemeClr val="accent1">
                    <a:lumMod val="60000"/>
                    <a:lumOff val="40000"/>
                  </a:schemeClr>
                </a:solidFill>
                <a:latin typeface="Twinkl" pitchFamily="2" charset="0"/>
              </a:rPr>
              <a:t>amount </a:t>
            </a:r>
            <a:r>
              <a:rPr lang="en-GB" altLang="en-US" sz="2600" dirty="0" smtClean="0">
                <a:solidFill>
                  <a:srgbClr val="FF0000"/>
                </a:solidFill>
                <a:latin typeface="Twinkl" pitchFamily="2" charset="0"/>
              </a:rPr>
              <a:t>of</a:t>
            </a:r>
            <a:r>
              <a:rPr lang="en-GB" altLang="en-US" sz="2600" dirty="0" smtClean="0">
                <a:latin typeface="Twinkl" pitchFamily="2" charset="0"/>
              </a:rPr>
              <a:t> </a:t>
            </a:r>
            <a:r>
              <a:rPr lang="en-GB" altLang="en-US" sz="2600" dirty="0" smtClean="0">
                <a:solidFill>
                  <a:schemeClr val="accent1">
                    <a:lumMod val="60000"/>
                    <a:lumOff val="40000"/>
                  </a:schemeClr>
                </a:solidFill>
                <a:latin typeface="Twinkl" pitchFamily="2" charset="0"/>
              </a:rPr>
              <a:t>water</a:t>
            </a:r>
            <a:r>
              <a:rPr lang="en-GB" altLang="en-US" sz="2600" dirty="0" smtClean="0">
                <a:latin typeface="Twinkl" pitchFamily="2" charset="0"/>
              </a:rPr>
              <a:t> </a:t>
            </a:r>
            <a:r>
              <a:rPr lang="en-GB" altLang="en-US" sz="2600" dirty="0" smtClean="0">
                <a:solidFill>
                  <a:srgbClr val="00B050"/>
                </a:solidFill>
                <a:latin typeface="Twinkl" pitchFamily="2" charset="0"/>
              </a:rPr>
              <a:t>is absorbed </a:t>
            </a:r>
            <a:r>
              <a:rPr lang="en-GB" altLang="en-US" sz="2600" dirty="0" smtClean="0">
                <a:solidFill>
                  <a:srgbClr val="FF0000"/>
                </a:solidFill>
                <a:latin typeface="Twinkl" pitchFamily="2" charset="0"/>
              </a:rPr>
              <a:t>through</a:t>
            </a:r>
            <a:r>
              <a:rPr lang="en-GB" altLang="en-US" sz="2600" dirty="0" smtClean="0">
                <a:latin typeface="Twinkl" pitchFamily="2" charset="0"/>
              </a:rPr>
              <a:t> </a:t>
            </a:r>
            <a:r>
              <a:rPr lang="en-GB" altLang="en-US" sz="2600" dirty="0" smtClean="0">
                <a:solidFill>
                  <a:srgbClr val="FFFF00"/>
                </a:solidFill>
                <a:latin typeface="Twinkl" pitchFamily="2" charset="0"/>
              </a:rPr>
              <a:t>the</a:t>
            </a:r>
            <a:r>
              <a:rPr lang="en-GB" altLang="en-US" sz="2600" dirty="0" smtClean="0">
                <a:latin typeface="Twinkl" pitchFamily="2" charset="0"/>
              </a:rPr>
              <a:t> </a:t>
            </a:r>
            <a:r>
              <a:rPr lang="en-GB" altLang="en-US" sz="2600" dirty="0" smtClean="0">
                <a:solidFill>
                  <a:schemeClr val="accent1">
                    <a:lumMod val="60000"/>
                    <a:lumOff val="40000"/>
                  </a:schemeClr>
                </a:solidFill>
                <a:latin typeface="Twinkl" pitchFamily="2" charset="0"/>
              </a:rPr>
              <a:t>stomach</a:t>
            </a:r>
            <a:r>
              <a:rPr lang="en-GB" altLang="en-US" sz="2600" dirty="0" smtClean="0">
                <a:latin typeface="Twinkl" pitchFamily="2" charset="0"/>
              </a:rPr>
              <a:t> </a:t>
            </a:r>
            <a:r>
              <a:rPr lang="en-GB" altLang="en-US" sz="2600" dirty="0" smtClean="0">
                <a:solidFill>
                  <a:srgbClr val="DE7E7E"/>
                </a:solidFill>
                <a:latin typeface="Twinkl" pitchFamily="2" charset="0"/>
              </a:rPr>
              <a:t>but</a:t>
            </a:r>
            <a:r>
              <a:rPr lang="en-GB" altLang="en-US" sz="2600" dirty="0" smtClean="0">
                <a:latin typeface="Twinkl" pitchFamily="2" charset="0"/>
              </a:rPr>
              <a:t> </a:t>
            </a:r>
            <a:r>
              <a:rPr lang="en-GB" altLang="en-US" sz="2600" dirty="0" smtClean="0">
                <a:solidFill>
                  <a:srgbClr val="FFFF00"/>
                </a:solidFill>
                <a:latin typeface="Twinkl" pitchFamily="2" charset="0"/>
              </a:rPr>
              <a:t>the</a:t>
            </a:r>
            <a:r>
              <a:rPr lang="en-GB" altLang="en-US" sz="2600" dirty="0" smtClean="0">
                <a:latin typeface="Twinkl" pitchFamily="2" charset="0"/>
              </a:rPr>
              <a:t> </a:t>
            </a:r>
            <a:r>
              <a:rPr lang="en-GB" altLang="en-US" sz="2600" dirty="0" smtClean="0">
                <a:solidFill>
                  <a:schemeClr val="accent1">
                    <a:lumMod val="60000"/>
                    <a:lumOff val="40000"/>
                  </a:schemeClr>
                </a:solidFill>
                <a:latin typeface="Twinkl" pitchFamily="2" charset="0"/>
              </a:rPr>
              <a:t>majority</a:t>
            </a:r>
            <a:r>
              <a:rPr lang="en-GB" altLang="en-US" sz="2600" dirty="0" smtClean="0">
                <a:latin typeface="Twinkl" pitchFamily="2" charset="0"/>
              </a:rPr>
              <a:t> </a:t>
            </a:r>
            <a:r>
              <a:rPr lang="en-GB" altLang="en-US" sz="2600" dirty="0" smtClean="0">
                <a:solidFill>
                  <a:srgbClr val="00B050"/>
                </a:solidFill>
                <a:latin typeface="Twinkl" pitchFamily="2" charset="0"/>
              </a:rPr>
              <a:t>passes</a:t>
            </a:r>
            <a:r>
              <a:rPr lang="en-GB" altLang="en-US" sz="2600" dirty="0" smtClean="0">
                <a:latin typeface="Twinkl" pitchFamily="2" charset="0"/>
              </a:rPr>
              <a:t> </a:t>
            </a:r>
            <a:r>
              <a:rPr lang="en-GB" altLang="en-US" sz="2600" dirty="0" smtClean="0">
                <a:solidFill>
                  <a:srgbClr val="FF0000"/>
                </a:solidFill>
                <a:latin typeface="Twinkl" pitchFamily="2" charset="0"/>
              </a:rPr>
              <a:t>through to </a:t>
            </a:r>
            <a:r>
              <a:rPr lang="en-GB" altLang="en-US" sz="2600" dirty="0" smtClean="0">
                <a:solidFill>
                  <a:srgbClr val="FFFF00"/>
                </a:solidFill>
                <a:latin typeface="Twinkl" pitchFamily="2" charset="0"/>
              </a:rPr>
              <a:t>the</a:t>
            </a:r>
            <a:r>
              <a:rPr lang="en-GB" altLang="en-US" sz="2600" dirty="0" smtClean="0">
                <a:latin typeface="Twinkl" pitchFamily="2" charset="0"/>
              </a:rPr>
              <a:t> </a:t>
            </a:r>
            <a:r>
              <a:rPr lang="en-GB" altLang="en-US" sz="2600" dirty="0" smtClean="0">
                <a:solidFill>
                  <a:srgbClr val="FFC000"/>
                </a:solidFill>
                <a:latin typeface="Twinkl" pitchFamily="2" charset="0"/>
              </a:rPr>
              <a:t>small</a:t>
            </a:r>
            <a:r>
              <a:rPr lang="en-GB" altLang="en-US" sz="2600" dirty="0" smtClean="0">
                <a:latin typeface="Twinkl" pitchFamily="2" charset="0"/>
              </a:rPr>
              <a:t> </a:t>
            </a:r>
            <a:r>
              <a:rPr lang="en-GB" altLang="en-US" sz="2600" dirty="0" smtClean="0">
                <a:solidFill>
                  <a:schemeClr val="accent1">
                    <a:lumMod val="60000"/>
                    <a:lumOff val="40000"/>
                  </a:schemeClr>
                </a:solidFill>
                <a:latin typeface="Twinkl" pitchFamily="2" charset="0"/>
              </a:rPr>
              <a:t>intestine</a:t>
            </a:r>
            <a:r>
              <a:rPr lang="en-GB" altLang="en-US" sz="2600" dirty="0" smtClean="0">
                <a:latin typeface="Twinkl" pitchFamily="2" charset="0"/>
              </a:rPr>
              <a:t>.</a:t>
            </a:r>
          </a:p>
        </p:txBody>
      </p:sp>
      <p:sp>
        <p:nvSpPr>
          <p:cNvPr id="10" name="TextBox 9"/>
          <p:cNvSpPr txBox="1"/>
          <p:nvPr/>
        </p:nvSpPr>
        <p:spPr>
          <a:xfrm>
            <a:off x="0" y="3526300"/>
            <a:ext cx="9144000" cy="584775"/>
          </a:xfrm>
          <a:prstGeom prst="rect">
            <a:avLst/>
          </a:prstGeom>
          <a:solidFill>
            <a:schemeClr val="bg1"/>
          </a:solidFill>
          <a:ln w="57150">
            <a:solidFill>
              <a:schemeClr val="tx1"/>
            </a:solidFill>
          </a:ln>
        </p:spPr>
        <p:txBody>
          <a:bodyPr wrap="square" rtlCol="0">
            <a:spAutoFit/>
          </a:bodyPr>
          <a:lstStyle/>
          <a:p>
            <a:r>
              <a:rPr lang="en-GB" sz="3200" dirty="0">
                <a:latin typeface="Comic Sans MS" pitchFamily="66" charset="0"/>
              </a:rPr>
              <a:t>v</a:t>
            </a:r>
            <a:r>
              <a:rPr lang="en-GB" sz="3200" dirty="0" smtClean="0">
                <a:latin typeface="Comic Sans MS" pitchFamily="66" charset="0"/>
              </a:rPr>
              <a:t>erbs = </a:t>
            </a:r>
            <a:r>
              <a:rPr lang="en-GB" sz="3200" dirty="0" smtClean="0">
                <a:solidFill>
                  <a:srgbClr val="00B050"/>
                </a:solidFill>
                <a:latin typeface="Comic Sans MS" pitchFamily="66" charset="0"/>
              </a:rPr>
              <a:t>is absorbed, passes </a:t>
            </a:r>
            <a:endParaRPr lang="en-GB" sz="3200" dirty="0">
              <a:solidFill>
                <a:srgbClr val="00B050"/>
              </a:solidFill>
              <a:latin typeface="Comic Sans MS" pitchFamily="66" charset="0"/>
            </a:endParaRPr>
          </a:p>
        </p:txBody>
      </p:sp>
      <p:sp>
        <p:nvSpPr>
          <p:cNvPr id="11" name="TextBox 10"/>
          <p:cNvSpPr txBox="1"/>
          <p:nvPr/>
        </p:nvSpPr>
        <p:spPr>
          <a:xfrm>
            <a:off x="0" y="4189828"/>
            <a:ext cx="9144000" cy="584775"/>
          </a:xfrm>
          <a:prstGeom prst="rect">
            <a:avLst/>
          </a:prstGeom>
          <a:solidFill>
            <a:schemeClr val="bg1"/>
          </a:solidFill>
          <a:ln w="57150">
            <a:solidFill>
              <a:schemeClr val="tx1"/>
            </a:solidFill>
          </a:ln>
        </p:spPr>
        <p:txBody>
          <a:bodyPr wrap="square" rtlCol="0">
            <a:spAutoFit/>
          </a:bodyPr>
          <a:lstStyle/>
          <a:p>
            <a:r>
              <a:rPr lang="en-GB" sz="3200" dirty="0" smtClean="0">
                <a:latin typeface="Comic Sans MS" pitchFamily="66" charset="0"/>
              </a:rPr>
              <a:t>conjunction = </a:t>
            </a:r>
            <a:r>
              <a:rPr lang="en-GB" sz="3200" dirty="0" smtClean="0">
                <a:solidFill>
                  <a:srgbClr val="D04847"/>
                </a:solidFill>
                <a:latin typeface="Comic Sans MS" pitchFamily="66" charset="0"/>
              </a:rPr>
              <a:t>but</a:t>
            </a:r>
            <a:r>
              <a:rPr lang="en-GB" sz="3200" dirty="0" smtClean="0">
                <a:latin typeface="Comic Sans MS" pitchFamily="66" charset="0"/>
              </a:rPr>
              <a:t> </a:t>
            </a:r>
            <a:endParaRPr lang="en-GB" sz="3200" dirty="0">
              <a:latin typeface="Comic Sans MS" pitchFamily="66" charset="0"/>
            </a:endParaRPr>
          </a:p>
        </p:txBody>
      </p:sp>
      <p:sp>
        <p:nvSpPr>
          <p:cNvPr id="12" name="TextBox 11"/>
          <p:cNvSpPr txBox="1"/>
          <p:nvPr/>
        </p:nvSpPr>
        <p:spPr>
          <a:xfrm>
            <a:off x="0" y="2853396"/>
            <a:ext cx="9144000" cy="523220"/>
          </a:xfrm>
          <a:prstGeom prst="rect">
            <a:avLst/>
          </a:prstGeom>
          <a:solidFill>
            <a:schemeClr val="bg1"/>
          </a:solidFill>
          <a:ln w="57150">
            <a:solidFill>
              <a:schemeClr val="tx1"/>
            </a:solidFill>
          </a:ln>
        </p:spPr>
        <p:txBody>
          <a:bodyPr wrap="square" rtlCol="0">
            <a:spAutoFit/>
          </a:bodyPr>
          <a:lstStyle/>
          <a:p>
            <a:r>
              <a:rPr lang="en-GB" sz="2800" dirty="0">
                <a:latin typeface="Comic Sans MS" pitchFamily="66" charset="0"/>
              </a:rPr>
              <a:t>n</a:t>
            </a:r>
            <a:r>
              <a:rPr lang="en-GB" sz="2800" dirty="0" smtClean="0">
                <a:latin typeface="Comic Sans MS" pitchFamily="66" charset="0"/>
              </a:rPr>
              <a:t>ouns = </a:t>
            </a:r>
            <a:r>
              <a:rPr lang="en-GB" sz="2800" dirty="0" smtClean="0">
                <a:solidFill>
                  <a:srgbClr val="F8A9A9"/>
                </a:solidFill>
                <a:latin typeface="Comic Sans MS" pitchFamily="66" charset="0"/>
              </a:rPr>
              <a:t>amount, water, majority, stomach, intestine </a:t>
            </a:r>
            <a:endParaRPr lang="en-GB" sz="2800" dirty="0">
              <a:solidFill>
                <a:srgbClr val="F8A9A9"/>
              </a:solidFill>
              <a:latin typeface="Comic Sans MS" pitchFamily="66" charset="0"/>
            </a:endParaRPr>
          </a:p>
        </p:txBody>
      </p:sp>
      <p:sp>
        <p:nvSpPr>
          <p:cNvPr id="13" name="TextBox 12"/>
          <p:cNvSpPr txBox="1"/>
          <p:nvPr/>
        </p:nvSpPr>
        <p:spPr>
          <a:xfrm>
            <a:off x="0" y="4866383"/>
            <a:ext cx="9144000" cy="584775"/>
          </a:xfrm>
          <a:prstGeom prst="rect">
            <a:avLst/>
          </a:prstGeom>
          <a:solidFill>
            <a:schemeClr val="bg1"/>
          </a:solidFill>
          <a:ln w="57150">
            <a:solidFill>
              <a:schemeClr val="tx1"/>
            </a:solidFill>
          </a:ln>
        </p:spPr>
        <p:txBody>
          <a:bodyPr wrap="square" rtlCol="0">
            <a:spAutoFit/>
          </a:bodyPr>
          <a:lstStyle/>
          <a:p>
            <a:r>
              <a:rPr lang="en-GB" sz="3200" dirty="0" smtClean="0">
                <a:latin typeface="Comic Sans MS" pitchFamily="66" charset="0"/>
              </a:rPr>
              <a:t>prepositions = </a:t>
            </a:r>
            <a:r>
              <a:rPr lang="en-GB" sz="3200" dirty="0" smtClean="0">
                <a:solidFill>
                  <a:srgbClr val="FF0000"/>
                </a:solidFill>
                <a:latin typeface="Comic Sans MS" pitchFamily="66" charset="0"/>
              </a:rPr>
              <a:t>of, through, through to </a:t>
            </a:r>
            <a:endParaRPr lang="en-GB" sz="3200" dirty="0">
              <a:solidFill>
                <a:srgbClr val="FF0000"/>
              </a:solidFill>
              <a:latin typeface="Comic Sans MS" pitchFamily="66" charset="0"/>
            </a:endParaRPr>
          </a:p>
        </p:txBody>
      </p:sp>
      <p:sp>
        <p:nvSpPr>
          <p:cNvPr id="14" name="TextBox 13"/>
          <p:cNvSpPr txBox="1"/>
          <p:nvPr/>
        </p:nvSpPr>
        <p:spPr>
          <a:xfrm>
            <a:off x="0" y="5527638"/>
            <a:ext cx="9144000" cy="584775"/>
          </a:xfrm>
          <a:prstGeom prst="rect">
            <a:avLst/>
          </a:prstGeom>
          <a:solidFill>
            <a:schemeClr val="bg1"/>
          </a:solidFill>
          <a:ln w="57150">
            <a:solidFill>
              <a:schemeClr val="tx1"/>
            </a:solidFill>
          </a:ln>
        </p:spPr>
        <p:txBody>
          <a:bodyPr wrap="square" rtlCol="0">
            <a:spAutoFit/>
          </a:bodyPr>
          <a:lstStyle/>
          <a:p>
            <a:r>
              <a:rPr lang="en-GB" sz="3200" dirty="0" smtClean="0">
                <a:latin typeface="Comic Sans MS" pitchFamily="66" charset="0"/>
              </a:rPr>
              <a:t>adjectives = </a:t>
            </a:r>
            <a:r>
              <a:rPr lang="en-GB" sz="3200" dirty="0" smtClean="0">
                <a:solidFill>
                  <a:srgbClr val="FFC000"/>
                </a:solidFill>
                <a:latin typeface="Comic Sans MS" pitchFamily="66" charset="0"/>
              </a:rPr>
              <a:t>small</a:t>
            </a:r>
            <a:r>
              <a:rPr lang="en-GB" sz="3200" dirty="0" smtClean="0">
                <a:latin typeface="Comic Sans MS" pitchFamily="66" charset="0"/>
              </a:rPr>
              <a:t> </a:t>
            </a:r>
            <a:endParaRPr lang="en-GB" sz="3200" dirty="0">
              <a:latin typeface="Comic Sans MS" pitchFamily="66" charset="0"/>
            </a:endParaRPr>
          </a:p>
        </p:txBody>
      </p:sp>
      <p:sp>
        <p:nvSpPr>
          <p:cNvPr id="15" name="TextBox 14"/>
          <p:cNvSpPr txBox="1"/>
          <p:nvPr/>
        </p:nvSpPr>
        <p:spPr>
          <a:xfrm>
            <a:off x="0" y="6273225"/>
            <a:ext cx="9144000" cy="584775"/>
          </a:xfrm>
          <a:prstGeom prst="rect">
            <a:avLst/>
          </a:prstGeom>
          <a:solidFill>
            <a:schemeClr val="bg1"/>
          </a:solidFill>
          <a:ln w="57150">
            <a:solidFill>
              <a:schemeClr val="tx1"/>
            </a:solidFill>
          </a:ln>
        </p:spPr>
        <p:txBody>
          <a:bodyPr wrap="square" rtlCol="0">
            <a:spAutoFit/>
          </a:bodyPr>
          <a:lstStyle/>
          <a:p>
            <a:r>
              <a:rPr lang="en-GB" sz="3200" dirty="0" smtClean="0">
                <a:latin typeface="Comic Sans MS" pitchFamily="66" charset="0"/>
              </a:rPr>
              <a:t>determiners = </a:t>
            </a:r>
            <a:r>
              <a:rPr lang="en-GB" sz="3200" dirty="0" smtClean="0">
                <a:solidFill>
                  <a:srgbClr val="FFFF00"/>
                </a:solidFill>
                <a:latin typeface="Comic Sans MS" pitchFamily="66" charset="0"/>
              </a:rPr>
              <a:t>A, the </a:t>
            </a:r>
            <a:endParaRPr lang="en-GB" sz="3200" dirty="0">
              <a:solidFill>
                <a:srgbClr val="FFFF00"/>
              </a:solidFill>
              <a:latin typeface="Comic Sans MS" pitchFamily="66" charset="0"/>
            </a:endParaRPr>
          </a:p>
        </p:txBody>
      </p:sp>
      <p:sp>
        <p:nvSpPr>
          <p:cNvPr id="16" name="TextBox 15"/>
          <p:cNvSpPr txBox="1"/>
          <p:nvPr/>
        </p:nvSpPr>
        <p:spPr>
          <a:xfrm>
            <a:off x="-23727" y="940621"/>
            <a:ext cx="9017171" cy="861774"/>
          </a:xfrm>
          <a:prstGeom prst="rect">
            <a:avLst/>
          </a:prstGeom>
          <a:solidFill>
            <a:srgbClr val="FFC000"/>
          </a:solidFill>
          <a:ln w="38100">
            <a:solidFill>
              <a:schemeClr val="tx1"/>
            </a:solidFill>
          </a:ln>
        </p:spPr>
        <p:txBody>
          <a:bodyPr wrap="square" rtlCol="0">
            <a:spAutoFit/>
          </a:bodyPr>
          <a:lstStyle/>
          <a:p>
            <a:pPr algn="ctr"/>
            <a:r>
              <a:rPr lang="en-GB" sz="2500" dirty="0" smtClean="0">
                <a:latin typeface="Comic Sans MS" panose="030F0702030302020204" pitchFamily="66" charset="0"/>
              </a:rPr>
              <a:t>Isobel has identified the different types of grammar in the sentence.</a:t>
            </a:r>
            <a:endParaRPr lang="en-GB" sz="2500" dirty="0">
              <a:latin typeface="Comic Sans MS" panose="030F0702030302020204" pitchFamily="66" charset="0"/>
            </a:endParaRPr>
          </a:p>
        </p:txBody>
      </p:sp>
    </p:spTree>
    <p:extLst>
      <p:ext uri="{BB962C8B-B14F-4D97-AF65-F5344CB8AC3E}">
        <p14:creationId xmlns:p14="http://schemas.microsoft.com/office/powerpoint/2010/main" xmlns="" val="3187707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6408712"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
            <a:ext cx="1115616" cy="9233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 y="989500"/>
            <a:ext cx="4401375" cy="5868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4499992" y="990600"/>
            <a:ext cx="4536504" cy="5262979"/>
          </a:xfrm>
          <a:prstGeom prst="rect">
            <a:avLst/>
          </a:prstGeom>
          <a:solidFill>
            <a:schemeClr val="accent1">
              <a:lumMod val="40000"/>
              <a:lumOff val="60000"/>
            </a:schemeClr>
          </a:solidFill>
          <a:ln w="38100">
            <a:solidFill>
              <a:schemeClr val="tx1"/>
            </a:solidFill>
          </a:ln>
        </p:spPr>
        <p:txBody>
          <a:bodyPr wrap="square" rtlCol="0">
            <a:spAutoFit/>
          </a:bodyPr>
          <a:lstStyle/>
          <a:p>
            <a:pPr algn="ctr"/>
            <a:r>
              <a:rPr lang="en-GB" sz="4200" dirty="0" smtClean="0">
                <a:latin typeface="Comic Sans MS" panose="030F0702030302020204" pitchFamily="66" charset="0"/>
              </a:rPr>
              <a:t>Henry has produced his information text about the journey of nutrients through the digestive system.</a:t>
            </a:r>
            <a:endParaRPr lang="en-GB" sz="4200" dirty="0">
              <a:latin typeface="Comic Sans MS" panose="030F0702030302020204" pitchFamily="66" charset="0"/>
            </a:endParaRPr>
          </a:p>
        </p:txBody>
      </p:sp>
    </p:spTree>
    <p:extLst>
      <p:ext uri="{BB962C8B-B14F-4D97-AF65-F5344CB8AC3E}">
        <p14:creationId xmlns:p14="http://schemas.microsoft.com/office/powerpoint/2010/main" xmlns="" val="3679055856"/>
      </p:ext>
    </p:extLst>
  </p:cSld>
  <p:clrMapOvr>
    <a:masterClrMapping/>
  </p:clrMapOvr>
  <p:transition advClick="0" advTm="6255">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6408712"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
            <a:ext cx="1115616" cy="9233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990600"/>
            <a:ext cx="4400550" cy="586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4499992" y="990600"/>
            <a:ext cx="4536504" cy="5262979"/>
          </a:xfrm>
          <a:prstGeom prst="rect">
            <a:avLst/>
          </a:prstGeom>
          <a:solidFill>
            <a:schemeClr val="accent1">
              <a:lumMod val="40000"/>
              <a:lumOff val="60000"/>
            </a:schemeClr>
          </a:solidFill>
          <a:ln w="38100">
            <a:solidFill>
              <a:schemeClr val="tx1"/>
            </a:solidFill>
          </a:ln>
        </p:spPr>
        <p:txBody>
          <a:bodyPr wrap="square" rtlCol="0">
            <a:spAutoFit/>
          </a:bodyPr>
          <a:lstStyle/>
          <a:p>
            <a:pPr algn="ctr"/>
            <a:r>
              <a:rPr lang="en-GB" sz="4200" dirty="0" smtClean="0">
                <a:latin typeface="Comic Sans MS" panose="030F0702030302020204" pitchFamily="66" charset="0"/>
              </a:rPr>
              <a:t>Cassie has produced her information text about the journey of nutrients through the digestive system.</a:t>
            </a:r>
            <a:endParaRPr lang="en-GB" sz="4200" dirty="0">
              <a:latin typeface="Comic Sans MS" panose="030F0702030302020204" pitchFamily="66" charset="0"/>
            </a:endParaRPr>
          </a:p>
        </p:txBody>
      </p:sp>
    </p:spTree>
    <p:extLst>
      <p:ext uri="{BB962C8B-B14F-4D97-AF65-F5344CB8AC3E}">
        <p14:creationId xmlns:p14="http://schemas.microsoft.com/office/powerpoint/2010/main" xmlns="" val="3679055856"/>
      </p:ext>
    </p:extLst>
  </p:cSld>
  <p:clrMapOvr>
    <a:masterClrMapping/>
  </p:clrMapOvr>
  <p:transition advClick="0" advTm="6255">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6408712"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
            <a:ext cx="1115616" cy="9233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931843"/>
            <a:ext cx="9144000" cy="5339923"/>
          </a:xfrm>
          <a:prstGeom prst="rect">
            <a:avLst/>
          </a:prstGeom>
        </p:spPr>
        <p:txBody>
          <a:bodyPr wrap="square">
            <a:spAutoFit/>
          </a:bodyPr>
          <a:lstStyle/>
          <a:p>
            <a:r>
              <a:rPr lang="en-GB" sz="1100" b="1" i="1" u="sng" dirty="0"/>
              <a:t>Nutrients and water</a:t>
            </a:r>
            <a:endParaRPr lang="en-GB" sz="1100" dirty="0"/>
          </a:p>
          <a:p>
            <a:r>
              <a:rPr lang="en-GB" sz="1100" b="1" dirty="0"/>
              <a:t>Have you ever wondered what happens to the food and drinks you inhale into your body? Well, listen up as this information text will tell you all the secrets there is to know about what happens to everything you take into your body. </a:t>
            </a:r>
            <a:endParaRPr lang="en-GB" sz="1100" dirty="0"/>
          </a:p>
          <a:p>
            <a:r>
              <a:rPr lang="en-GB" sz="1100" b="1" i="1" dirty="0"/>
              <a:t> </a:t>
            </a:r>
            <a:endParaRPr lang="en-GB" sz="1100" dirty="0"/>
          </a:p>
          <a:p>
            <a:r>
              <a:rPr lang="en-GB" sz="1100" b="1" i="1" u="sng" dirty="0"/>
              <a:t>The different types of Nutrients</a:t>
            </a:r>
            <a:endParaRPr lang="en-GB" sz="1100" dirty="0"/>
          </a:p>
          <a:p>
            <a:r>
              <a:rPr lang="en-GB" sz="1100" b="1" dirty="0"/>
              <a:t>There are 7 different types of nutrients: carbohydrates, proteins, fibres, fats, vitamins, minerals and water. These nutrients are very important to the human body and all should be consumed (but obviously not too much because that wouldn’t be healthy for the body!) Many of you might know that protein helps the body to grow and repair itself if it gets damaged whereas Carbohydrates gives the body energy and insulates it from the cold. Fibres help keep food moving through the colon and intestines and fats also gives the body energy so that we can be active. Vitamins are an important part to the human body as they keep us healthy. That’s why your parents nag at you to eat apples, oranges and any other fruits!</a:t>
            </a:r>
            <a:endParaRPr lang="en-GB" sz="1100" dirty="0"/>
          </a:p>
          <a:p>
            <a:r>
              <a:rPr lang="en-GB" sz="1100" b="1" dirty="0"/>
              <a:t> </a:t>
            </a:r>
            <a:endParaRPr lang="en-GB" sz="1100" dirty="0"/>
          </a:p>
          <a:p>
            <a:r>
              <a:rPr lang="en-GB" sz="1100" b="1" i="1" u="sng" dirty="0"/>
              <a:t>The journey </a:t>
            </a:r>
            <a:endParaRPr lang="en-GB" sz="1100" dirty="0"/>
          </a:p>
          <a:p>
            <a:r>
              <a:rPr lang="en-GB" sz="1100" b="1" dirty="0"/>
              <a:t>Nutrients and water are then absorbed in the stomach or the large and small intestines. From there, the nutrients and water make their way into the bloodstream by the capillaries where they are then transported through the arteries. The nutrients and water are then circulated around the body via the circulatory system. After that, nutrients are absorbed by cells that need nutrients to survive whereas, water is absorbed by all cells as they can’t survive without water. And that’s why you parents also nag at you to drink at least 2 cups full of water so next time they nag at you, now you know why they do it!</a:t>
            </a:r>
            <a:endParaRPr lang="en-GB" sz="1100" dirty="0"/>
          </a:p>
          <a:p>
            <a:r>
              <a:rPr lang="en-GB" sz="1100" b="1" dirty="0"/>
              <a:t> </a:t>
            </a:r>
            <a:endParaRPr lang="en-GB" sz="1100" dirty="0"/>
          </a:p>
          <a:p>
            <a:r>
              <a:rPr lang="en-GB" sz="1100" b="1" i="1" u="sng" dirty="0"/>
              <a:t>What a waste! </a:t>
            </a:r>
            <a:endParaRPr lang="en-GB" sz="1100" dirty="0"/>
          </a:p>
          <a:p>
            <a:r>
              <a:rPr lang="en-GB" sz="1100" b="1" dirty="0"/>
              <a:t>After it has been absorbed and already reached the stomach, the kidneys are responsible for getting rid of the waste that your body makes from blood in two ways. The first way is the veins collect waste from the cells and most of the waste is released into the liver. The liver then uses it to create something called bile. This then goes down into the duodenum which breaks down the food into something called </a:t>
            </a:r>
            <a:r>
              <a:rPr lang="en-GB" sz="1100" b="1" dirty="0" err="1"/>
              <a:t>chyme</a:t>
            </a:r>
            <a:r>
              <a:rPr lang="en-GB" sz="1100" b="1" dirty="0"/>
              <a:t>. The rest of the waste that was made into bile was then made into water soluble which means to dissolve in water and then goes down into your kidneys. The second way is the kidneys performed a function called filtration. The renal vein delivers blood to the kidneys which it filters for all the waste that goes into the kidneys. The scientific word for all of this is </a:t>
            </a:r>
            <a:r>
              <a:rPr lang="en-GB" sz="1100" b="1" dirty="0" err="1"/>
              <a:t>ultrafiltrate</a:t>
            </a:r>
            <a:r>
              <a:rPr lang="en-GB" sz="1100" b="1" dirty="0"/>
              <a:t> which is then turned into urine (wee) which gets passed through to the bladder. The bladder has the same function as the rectum as they both send important signals to the brain. It sends signals to the brain which tells you that the urine needs to be expelled. When you need to go to the toilet, it is the inside of your body that is sending signals to your brain telling you that you need the toilet. I know it's amazing! Urine, which is also known as wee, is then released through the urethra.</a:t>
            </a:r>
            <a:endParaRPr lang="en-GB" sz="1100" dirty="0"/>
          </a:p>
          <a:p>
            <a:r>
              <a:rPr lang="en-GB" sz="1100" b="1" dirty="0"/>
              <a:t> </a:t>
            </a:r>
            <a:endParaRPr lang="en-GB" sz="1100" dirty="0"/>
          </a:p>
          <a:p>
            <a:r>
              <a:rPr lang="en-GB" sz="1100" b="1" i="1" u="sng" dirty="0"/>
              <a:t>Did you know? </a:t>
            </a:r>
            <a:endParaRPr lang="en-GB" sz="1100" dirty="0"/>
          </a:p>
          <a:p>
            <a:r>
              <a:rPr lang="en-GB" sz="1100" b="1" dirty="0"/>
              <a:t>Did you know that Carbohydrase enzymes break down starch (in carbohydrates) into sugars?</a:t>
            </a:r>
            <a:endParaRPr lang="en-GB" sz="1100" dirty="0"/>
          </a:p>
        </p:txBody>
      </p:sp>
      <p:sp>
        <p:nvSpPr>
          <p:cNvPr id="9" name="TextBox 8"/>
          <p:cNvSpPr txBox="1"/>
          <p:nvPr/>
        </p:nvSpPr>
        <p:spPr>
          <a:xfrm>
            <a:off x="-4402" y="6271766"/>
            <a:ext cx="9148401" cy="584775"/>
          </a:xfrm>
          <a:prstGeom prst="rect">
            <a:avLst/>
          </a:prstGeom>
          <a:solidFill>
            <a:schemeClr val="accent1">
              <a:lumMod val="40000"/>
              <a:lumOff val="60000"/>
            </a:schemeClr>
          </a:solidFill>
          <a:ln w="38100">
            <a:solidFill>
              <a:schemeClr val="tx1"/>
            </a:solidFill>
          </a:ln>
        </p:spPr>
        <p:txBody>
          <a:bodyPr wrap="square" rtlCol="0">
            <a:spAutoFit/>
          </a:bodyPr>
          <a:lstStyle/>
          <a:p>
            <a:pPr algn="ctr"/>
            <a:r>
              <a:rPr lang="en-GB" sz="1600" dirty="0" smtClean="0">
                <a:latin typeface="Comic Sans MS" panose="030F0702030302020204" pitchFamily="66" charset="0"/>
              </a:rPr>
              <a:t>Ruby has produced her information text about the journey of nutrients through the digestive system.</a:t>
            </a:r>
            <a:endParaRPr lang="en-GB" sz="1600" dirty="0">
              <a:latin typeface="Comic Sans MS" panose="030F0702030302020204" pitchFamily="66" charset="0"/>
            </a:endParaRPr>
          </a:p>
        </p:txBody>
      </p:sp>
    </p:spTree>
    <p:extLst>
      <p:ext uri="{BB962C8B-B14F-4D97-AF65-F5344CB8AC3E}">
        <p14:creationId xmlns:p14="http://schemas.microsoft.com/office/powerpoint/2010/main" xmlns="" val="3679055856"/>
      </p:ext>
    </p:extLst>
  </p:cSld>
  <p:clrMapOvr>
    <a:masterClrMapping/>
  </p:clrMapOvr>
  <p:transition advClick="0" advTm="6255">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369332"/>
          </a:xfrm>
          <a:prstGeom prst="rect">
            <a:avLst/>
          </a:prstGeom>
          <a:solidFill>
            <a:schemeClr val="accent5">
              <a:lumMod val="60000"/>
              <a:lumOff val="40000"/>
            </a:schemeClr>
          </a:solidFill>
          <a:ln w="38100">
            <a:solidFill>
              <a:schemeClr val="tx1"/>
            </a:solidFill>
          </a:ln>
        </p:spPr>
        <p:txBody>
          <a:bodyPr wrap="square" rtlCol="0">
            <a:spAutoFit/>
          </a:bodyPr>
          <a:lstStyle/>
          <a:p>
            <a:pPr algn="ctr"/>
            <a:r>
              <a:rPr lang="en-GB" b="1" u="sng" dirty="0" smtClean="0"/>
              <a:t>Nutrients and Water</a:t>
            </a:r>
            <a:endParaRPr lang="en-GB" b="1" u="sng" dirty="0"/>
          </a:p>
        </p:txBody>
      </p:sp>
      <p:sp>
        <p:nvSpPr>
          <p:cNvPr id="8" name="TextBox 7"/>
          <p:cNvSpPr txBox="1"/>
          <p:nvPr/>
        </p:nvSpPr>
        <p:spPr>
          <a:xfrm>
            <a:off x="-42512" y="1573533"/>
            <a:ext cx="9144000" cy="954107"/>
          </a:xfrm>
          <a:prstGeom prst="rect">
            <a:avLst/>
          </a:prstGeom>
          <a:noFill/>
          <a:ln w="6350">
            <a:solidFill>
              <a:schemeClr val="tx1"/>
            </a:solidFill>
          </a:ln>
        </p:spPr>
        <p:txBody>
          <a:bodyPr wrap="square" rtlCol="0">
            <a:spAutoFit/>
          </a:bodyPr>
          <a:lstStyle/>
          <a:p>
            <a:r>
              <a:rPr lang="en-GB" b="1" u="sng" dirty="0" smtClean="0"/>
              <a:t>Introduction: </a:t>
            </a:r>
            <a:r>
              <a:rPr lang="en-GB" dirty="0" smtClean="0"/>
              <a:t> </a:t>
            </a:r>
            <a:r>
              <a:rPr lang="en-GB" dirty="0" smtClean="0">
                <a:solidFill>
                  <a:schemeClr val="accent5">
                    <a:lumMod val="60000"/>
                    <a:lumOff val="40000"/>
                  </a:schemeClr>
                </a:solidFill>
              </a:rPr>
              <a:t>Humans get their nutrients from the food that they eat. It is very important that we get our nutrients because they keep us alive and healthy. You will learn some interesting facts if you read on.</a:t>
            </a:r>
            <a:r>
              <a:rPr lang="en-GB" dirty="0" smtClean="0"/>
              <a:t> </a:t>
            </a:r>
            <a:endParaRPr lang="en-GB" sz="2000" dirty="0" smtClean="0">
              <a:latin typeface="Comic Sans MS" pitchFamily="66" charset="0"/>
            </a:endParaRPr>
          </a:p>
        </p:txBody>
      </p:sp>
      <p:sp>
        <p:nvSpPr>
          <p:cNvPr id="9" name="TextBox 8"/>
          <p:cNvSpPr txBox="1"/>
          <p:nvPr/>
        </p:nvSpPr>
        <p:spPr>
          <a:xfrm>
            <a:off x="-42512" y="2593740"/>
            <a:ext cx="9144000" cy="1200329"/>
          </a:xfrm>
          <a:prstGeom prst="rect">
            <a:avLst/>
          </a:prstGeom>
          <a:noFill/>
          <a:ln w="6350">
            <a:solidFill>
              <a:schemeClr val="tx1"/>
            </a:solidFill>
          </a:ln>
        </p:spPr>
        <p:txBody>
          <a:bodyPr wrap="square" rtlCol="0">
            <a:spAutoFit/>
          </a:bodyPr>
          <a:lstStyle/>
          <a:p>
            <a:r>
              <a:rPr lang="en-GB" b="1" u="sng" dirty="0" smtClean="0"/>
              <a:t>Types of nutrients? </a:t>
            </a:r>
            <a:r>
              <a:rPr lang="en-GB" b="1" u="sng" dirty="0" smtClean="0">
                <a:solidFill>
                  <a:schemeClr val="accent5">
                    <a:lumMod val="60000"/>
                    <a:lumOff val="40000"/>
                  </a:schemeClr>
                </a:solidFill>
              </a:rPr>
              <a:t> </a:t>
            </a:r>
            <a:r>
              <a:rPr lang="en-GB" dirty="0" smtClean="0">
                <a:solidFill>
                  <a:schemeClr val="accent5">
                    <a:lumMod val="60000"/>
                    <a:lumOff val="40000"/>
                  </a:schemeClr>
                </a:solidFill>
              </a:rPr>
              <a:t> The type of nutrients are: carbohydrate, protein, fibre, fats, </a:t>
            </a:r>
          </a:p>
          <a:p>
            <a:r>
              <a:rPr lang="en-GB" dirty="0" smtClean="0">
                <a:solidFill>
                  <a:schemeClr val="accent5">
                    <a:lumMod val="60000"/>
                    <a:lumOff val="40000"/>
                  </a:schemeClr>
                </a:solidFill>
              </a:rPr>
              <a:t>vitamins, minerals and water. We can find these different varieties of nutrients in our </a:t>
            </a:r>
          </a:p>
          <a:p>
            <a:r>
              <a:rPr lang="en-GB" dirty="0" smtClean="0">
                <a:solidFill>
                  <a:schemeClr val="accent5">
                    <a:lumMod val="60000"/>
                    <a:lumOff val="40000"/>
                  </a:schemeClr>
                </a:solidFill>
              </a:rPr>
              <a:t>food.  They each have an important job to do to maintain our body.</a:t>
            </a:r>
          </a:p>
          <a:p>
            <a:endParaRPr lang="en-GB" dirty="0">
              <a:solidFill>
                <a:schemeClr val="accent5">
                  <a:lumMod val="60000"/>
                  <a:lumOff val="40000"/>
                </a:schemeClr>
              </a:solidFill>
            </a:endParaRPr>
          </a:p>
        </p:txBody>
      </p:sp>
      <p:sp>
        <p:nvSpPr>
          <p:cNvPr id="10" name="TextBox 9"/>
          <p:cNvSpPr txBox="1"/>
          <p:nvPr/>
        </p:nvSpPr>
        <p:spPr>
          <a:xfrm>
            <a:off x="-42512" y="3873404"/>
            <a:ext cx="9144000" cy="1169551"/>
          </a:xfrm>
          <a:prstGeom prst="rect">
            <a:avLst/>
          </a:prstGeom>
          <a:noFill/>
          <a:ln w="6350">
            <a:solidFill>
              <a:schemeClr val="tx1"/>
            </a:solidFill>
          </a:ln>
        </p:spPr>
        <p:txBody>
          <a:bodyPr wrap="square" rtlCol="0">
            <a:spAutoFit/>
          </a:bodyPr>
          <a:lstStyle/>
          <a:p>
            <a:r>
              <a:rPr lang="en-GB" b="1" u="sng" dirty="0" smtClean="0"/>
              <a:t>The Journey: </a:t>
            </a:r>
            <a:r>
              <a:rPr lang="en-GB" dirty="0">
                <a:solidFill>
                  <a:schemeClr val="accent5">
                    <a:lumMod val="60000"/>
                    <a:lumOff val="40000"/>
                  </a:schemeClr>
                </a:solidFill>
              </a:rPr>
              <a:t>W</a:t>
            </a:r>
            <a:r>
              <a:rPr lang="en-GB" dirty="0" smtClean="0">
                <a:solidFill>
                  <a:schemeClr val="accent5">
                    <a:lumMod val="60000"/>
                    <a:lumOff val="40000"/>
                  </a:schemeClr>
                </a:solidFill>
              </a:rPr>
              <a:t>hen we eat our food, it travels through the mouth, then into the </a:t>
            </a:r>
          </a:p>
          <a:p>
            <a:r>
              <a:rPr lang="en-GB" dirty="0" smtClean="0">
                <a:solidFill>
                  <a:schemeClr val="accent5">
                    <a:lumMod val="60000"/>
                    <a:lumOff val="40000"/>
                  </a:schemeClr>
                </a:solidFill>
              </a:rPr>
              <a:t>Oesophagus before it enters the stomach, waiting for the food to be broken down by acid. </a:t>
            </a:r>
            <a:endParaRPr lang="en-GB" sz="2000" dirty="0">
              <a:latin typeface="Comic Sans MS" pitchFamily="66" charset="0"/>
            </a:endParaRPr>
          </a:p>
          <a:p>
            <a:r>
              <a:rPr lang="en-GB" sz="1600" dirty="0" smtClean="0">
                <a:solidFill>
                  <a:schemeClr val="accent5">
                    <a:lumMod val="60000"/>
                    <a:lumOff val="40000"/>
                  </a:schemeClr>
                </a:solidFill>
                <a:latin typeface="Comic Sans MS" pitchFamily="66" charset="0"/>
              </a:rPr>
              <a:t>Next it passes into the pancreas, then into the small intestine before entering the large intestine.</a:t>
            </a:r>
            <a:endParaRPr lang="en-GB" sz="1600" dirty="0">
              <a:solidFill>
                <a:schemeClr val="accent5">
                  <a:lumMod val="60000"/>
                  <a:lumOff val="40000"/>
                </a:schemeClr>
              </a:solidFill>
            </a:endParaRPr>
          </a:p>
        </p:txBody>
      </p:sp>
      <p:sp>
        <p:nvSpPr>
          <p:cNvPr id="11" name="TextBox 10"/>
          <p:cNvSpPr txBox="1"/>
          <p:nvPr/>
        </p:nvSpPr>
        <p:spPr>
          <a:xfrm>
            <a:off x="-42512" y="5143113"/>
            <a:ext cx="9144000" cy="646331"/>
          </a:xfrm>
          <a:prstGeom prst="rect">
            <a:avLst/>
          </a:prstGeom>
          <a:noFill/>
          <a:ln w="6350">
            <a:solidFill>
              <a:schemeClr val="tx1"/>
            </a:solidFill>
          </a:ln>
        </p:spPr>
        <p:txBody>
          <a:bodyPr wrap="square" rtlCol="0">
            <a:spAutoFit/>
          </a:bodyPr>
          <a:lstStyle/>
          <a:p>
            <a:r>
              <a:rPr lang="en-GB" b="1" u="sng" dirty="0" smtClean="0"/>
              <a:t>What a waste!  </a:t>
            </a:r>
            <a:r>
              <a:rPr lang="en-GB" dirty="0">
                <a:solidFill>
                  <a:schemeClr val="accent5">
                    <a:lumMod val="60000"/>
                    <a:lumOff val="40000"/>
                  </a:schemeClr>
                </a:solidFill>
              </a:rPr>
              <a:t> </a:t>
            </a:r>
            <a:r>
              <a:rPr lang="en-GB" dirty="0" smtClean="0">
                <a:solidFill>
                  <a:schemeClr val="accent5">
                    <a:lumMod val="60000"/>
                    <a:lumOff val="40000"/>
                  </a:schemeClr>
                </a:solidFill>
              </a:rPr>
              <a:t>The rectum stores stools and signals to the brain that there are stools </a:t>
            </a:r>
          </a:p>
          <a:p>
            <a:r>
              <a:rPr lang="en-GB" dirty="0" smtClean="0">
                <a:solidFill>
                  <a:schemeClr val="accent5">
                    <a:lumMod val="60000"/>
                    <a:lumOff val="40000"/>
                  </a:schemeClr>
                </a:solidFill>
              </a:rPr>
              <a:t>that need releasing out from the anus.  </a:t>
            </a:r>
          </a:p>
        </p:txBody>
      </p:sp>
      <p:sp>
        <p:nvSpPr>
          <p:cNvPr id="12" name="TextBox 11"/>
          <p:cNvSpPr txBox="1"/>
          <p:nvPr/>
        </p:nvSpPr>
        <p:spPr>
          <a:xfrm>
            <a:off x="-42512" y="5889602"/>
            <a:ext cx="9144000" cy="923330"/>
          </a:xfrm>
          <a:prstGeom prst="rect">
            <a:avLst/>
          </a:prstGeom>
          <a:noFill/>
          <a:ln w="6350">
            <a:solidFill>
              <a:schemeClr val="tx1"/>
            </a:solidFill>
          </a:ln>
        </p:spPr>
        <p:txBody>
          <a:bodyPr wrap="square" rtlCol="0">
            <a:spAutoFit/>
          </a:bodyPr>
          <a:lstStyle/>
          <a:p>
            <a:r>
              <a:rPr lang="en-GB" b="1" u="sng" dirty="0" smtClean="0"/>
              <a:t>Did you know</a:t>
            </a:r>
            <a:r>
              <a:rPr lang="en-GB" b="1" u="sng" dirty="0" smtClean="0">
                <a:solidFill>
                  <a:schemeClr val="accent2">
                    <a:lumMod val="75000"/>
                  </a:schemeClr>
                </a:solidFill>
              </a:rPr>
              <a:t>? </a:t>
            </a:r>
            <a:r>
              <a:rPr lang="en-GB" dirty="0">
                <a:solidFill>
                  <a:schemeClr val="accent2">
                    <a:lumMod val="75000"/>
                  </a:schemeClr>
                </a:solidFill>
              </a:rPr>
              <a:t> </a:t>
            </a:r>
            <a:r>
              <a:rPr lang="en-GB" b="1" dirty="0" smtClean="0">
                <a:solidFill>
                  <a:schemeClr val="accent2">
                    <a:lumMod val="75000"/>
                  </a:schemeClr>
                </a:solidFill>
              </a:rPr>
              <a:t>Fibre is important for the digestive system because it helps food to move through the digestive track and certain types of fibre can help you maintain regularity. </a:t>
            </a:r>
            <a:endParaRPr lang="en-GB" b="1" u="sng" dirty="0" smtClean="0">
              <a:solidFill>
                <a:schemeClr val="accent2">
                  <a:lumMod val="75000"/>
                </a:schemeClr>
              </a:solidFill>
            </a:endParaRPr>
          </a:p>
        </p:txBody>
      </p:sp>
      <p:grpSp>
        <p:nvGrpSpPr>
          <p:cNvPr id="13" name="Group 17"/>
          <p:cNvGrpSpPr>
            <a:grpSpLocks/>
          </p:cNvGrpSpPr>
          <p:nvPr/>
        </p:nvGrpSpPr>
        <p:grpSpPr bwMode="auto">
          <a:xfrm>
            <a:off x="8369675" y="5234305"/>
            <a:ext cx="427014" cy="495068"/>
            <a:chOff x="1135573" y="2389756"/>
            <a:chExt cx="2214252" cy="2912343"/>
          </a:xfrm>
        </p:grpSpPr>
        <p:pic>
          <p:nvPicPr>
            <p:cNvPr id="14"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5573" y="2600324"/>
              <a:ext cx="2214252" cy="2599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Straight Arrow Connector 15"/>
            <p:cNvCxnSpPr/>
            <p:nvPr/>
          </p:nvCxnSpPr>
          <p:spPr>
            <a:xfrm flipH="1" flipV="1">
              <a:off x="1441797" y="2389756"/>
              <a:ext cx="339644" cy="782444"/>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243294" y="4745024"/>
              <a:ext cx="815780" cy="557074"/>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794138" y="4519655"/>
              <a:ext cx="360277" cy="782444"/>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535324" y="2426259"/>
              <a:ext cx="658655" cy="1147480"/>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rotWithShape="1">
          <a:blip r:embed="rId3" cstate="print"/>
          <a:srcRect l="41205" t="8363" r="20183" b="11766"/>
          <a:stretch/>
        </p:blipFill>
        <p:spPr>
          <a:xfrm>
            <a:off x="8033128" y="2725211"/>
            <a:ext cx="673093" cy="983750"/>
          </a:xfrm>
          <a:prstGeom prst="rect">
            <a:avLst/>
          </a:prstGeom>
          <a:ln w="19050">
            <a:solidFill>
              <a:schemeClr val="tx1"/>
            </a:solidFill>
          </a:ln>
          <a:effectLst>
            <a:outerShdw blurRad="63500" sx="102000" sy="102000" algn="ctr" rotWithShape="0">
              <a:prstClr val="black">
                <a:alpha val="40000"/>
              </a:prstClr>
            </a:outerShdw>
          </a:effectLst>
        </p:spPr>
      </p:pic>
      <p:pic>
        <p:nvPicPr>
          <p:cNvPr id="24" name="Picture 27"/>
          <p:cNvPicPr>
            <a:picLocks noChangeAspect="1"/>
          </p:cNvPicPr>
          <p:nvPr/>
        </p:nvPicPr>
        <p:blipFill>
          <a:blip r:embed="rId4" cstate="print">
            <a:extLst>
              <a:ext uri="{28A0092B-C50C-407E-A947-70E740481C1C}">
                <a14:useLocalDpi xmlns:a14="http://schemas.microsoft.com/office/drawing/2010/main" xmlns="" val="0"/>
              </a:ext>
            </a:extLst>
          </a:blip>
          <a:srcRect l="12759" r="12627" b="10973"/>
          <a:stretch>
            <a:fillRect/>
          </a:stretch>
        </p:blipFill>
        <p:spPr bwMode="auto">
          <a:xfrm>
            <a:off x="8490971" y="3847648"/>
            <a:ext cx="568005" cy="1216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 name="Rectangle 20"/>
          <p:cNvSpPr/>
          <p:nvPr/>
        </p:nvSpPr>
        <p:spPr>
          <a:xfrm>
            <a:off x="1619672" y="0"/>
            <a:ext cx="6408712"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5"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6" name="Picture 4" descr="16 Ways to Learn English At Home (+ 1-Week Study Plan) - One ..."/>
          <p:cNvPicPr>
            <a:picLocks noChangeAspect="1" noChangeArrowheads="1"/>
          </p:cNvPicPr>
          <p:nvPr/>
        </p:nvPicPr>
        <p:blipFill>
          <a:blip r:embed="rId5" cstate="print"/>
          <a:srcRect/>
          <a:stretch>
            <a:fillRect/>
          </a:stretch>
        </p:blipFill>
        <p:spPr bwMode="auto">
          <a:xfrm>
            <a:off x="0" y="0"/>
            <a:ext cx="1619671" cy="908720"/>
          </a:xfrm>
          <a:prstGeom prst="rect">
            <a:avLst/>
          </a:prstGeom>
          <a:noFill/>
          <a:ln w="6350">
            <a:solidFill>
              <a:schemeClr val="tx1"/>
            </a:solidFill>
          </a:ln>
        </p:spPr>
      </p:pic>
      <p:pic>
        <p:nvPicPr>
          <p:cNvPr id="27"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28384" y="1"/>
            <a:ext cx="1115616" cy="9233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TextBox 28"/>
          <p:cNvSpPr txBox="1"/>
          <p:nvPr/>
        </p:nvSpPr>
        <p:spPr>
          <a:xfrm>
            <a:off x="0" y="988758"/>
            <a:ext cx="9148401" cy="584775"/>
          </a:xfrm>
          <a:prstGeom prst="rect">
            <a:avLst/>
          </a:prstGeom>
          <a:solidFill>
            <a:schemeClr val="accent1">
              <a:lumMod val="40000"/>
              <a:lumOff val="60000"/>
            </a:schemeClr>
          </a:solidFill>
          <a:ln w="38100">
            <a:solidFill>
              <a:schemeClr val="tx1"/>
            </a:solidFill>
          </a:ln>
        </p:spPr>
        <p:txBody>
          <a:bodyPr wrap="square" rtlCol="0">
            <a:spAutoFit/>
          </a:bodyPr>
          <a:lstStyle/>
          <a:p>
            <a:pPr algn="ctr"/>
            <a:r>
              <a:rPr lang="en-GB" sz="1600" dirty="0" smtClean="0">
                <a:latin typeface="Comic Sans MS" panose="030F0702030302020204" pitchFamily="66" charset="0"/>
              </a:rPr>
              <a:t>Isobel has produced her information text about the journey of nutrients through the digestive system.</a:t>
            </a:r>
            <a:endParaRPr lang="en-GB" sz="1600" dirty="0">
              <a:latin typeface="Comic Sans MS" panose="030F0702030302020204" pitchFamily="66" charset="0"/>
            </a:endParaRPr>
          </a:p>
        </p:txBody>
      </p:sp>
    </p:spTree>
    <p:extLst>
      <p:ext uri="{BB962C8B-B14F-4D97-AF65-F5344CB8AC3E}">
        <p14:creationId xmlns:p14="http://schemas.microsoft.com/office/powerpoint/2010/main" xmlns="" val="3474101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2189</TotalTime>
  <Words>1661</Words>
  <Application>Microsoft Office PowerPoint</Application>
  <PresentationFormat>On-screen Show (4:3)</PresentationFormat>
  <Paragraphs>157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Hughes</dc:creator>
  <cp:lastModifiedBy>Carol Hughes</cp:lastModifiedBy>
  <cp:revision>109</cp:revision>
  <dcterms:created xsi:type="dcterms:W3CDTF">2020-04-20T08:59:27Z</dcterms:created>
  <dcterms:modified xsi:type="dcterms:W3CDTF">2020-06-02T17:06:09Z</dcterms:modified>
</cp:coreProperties>
</file>