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7" r:id="rId2"/>
    <p:sldId id="324" r:id="rId3"/>
    <p:sldId id="325" r:id="rId4"/>
    <p:sldId id="356" r:id="rId5"/>
    <p:sldId id="357" r:id="rId6"/>
    <p:sldId id="358" r:id="rId7"/>
    <p:sldId id="359" r:id="rId8"/>
    <p:sldId id="360" r:id="rId9"/>
    <p:sldId id="361" r:id="rId10"/>
    <p:sldId id="362" r:id="rId11"/>
    <p:sldId id="363" r:id="rId12"/>
    <p:sldId id="364" r:id="rId13"/>
    <p:sldId id="365" r:id="rId14"/>
    <p:sldId id="273" r:id="rId15"/>
    <p:sldId id="333" r:id="rId16"/>
    <p:sldId id="369" r:id="rId17"/>
    <p:sldId id="370" r:id="rId18"/>
    <p:sldId id="352" r:id="rId19"/>
    <p:sldId id="307" r:id="rId20"/>
    <p:sldId id="372" r:id="rId21"/>
    <p:sldId id="373" r:id="rId22"/>
    <p:sldId id="378" r:id="rId23"/>
    <p:sldId id="301" r:id="rId24"/>
    <p:sldId id="377" r:id="rId25"/>
    <p:sldId id="343" r:id="rId26"/>
    <p:sldId id="346" r:id="rId27"/>
    <p:sldId id="347" r:id="rId28"/>
    <p:sldId id="376" r:id="rId29"/>
    <p:sldId id="379" r:id="rId30"/>
    <p:sldId id="374" r:id="rId31"/>
    <p:sldId id="375" r:id="rId32"/>
    <p:sldId id="380" r:id="rId33"/>
    <p:sldId id="3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12" autoAdjust="0"/>
    <p:restoredTop sz="94660"/>
  </p:normalViewPr>
  <p:slideViewPr>
    <p:cSldViewPr>
      <p:cViewPr varScale="1">
        <p:scale>
          <a:sx n="68" d="100"/>
          <a:sy n="68" d="100"/>
        </p:scale>
        <p:origin x="-18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CA83C-3753-4B86-84A9-EBA95EAC2F10}" type="datetimeFigureOut">
              <a:rPr lang="en-GB" smtClean="0"/>
              <a:pPr/>
              <a:t>26/06/2020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C8BEB-5E3D-4885-A0B7-BD16FD782C31}" type="slidenum">
              <a:rPr lang="en-GB" smtClean="0"/>
              <a:pPr/>
              <a:t>‹#›</a:t>
            </a:fld>
            <a:endParaRPr lang="en-GB"/>
          </a:p>
        </p:txBody>
      </p:sp>
    </p:spTree>
    <p:extLst>
      <p:ext uri="{BB962C8B-B14F-4D97-AF65-F5344CB8AC3E}">
        <p14:creationId xmlns:p14="http://schemas.microsoft.com/office/powerpoint/2010/main" xmlns="" val="44701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F1787-FF60-453C-BEC0-5B8978575471}" type="slidenum">
              <a:rPr lang="en-GB"/>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D0F38-821F-45B2-8B8A-BF61878DD859}" type="datetimeFigureOut">
              <a:rPr lang="en-GB" smtClean="0"/>
              <a:pPr/>
              <a:t>26/06/2020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6CBF1C-67FC-4E67-9BD8-F40D807F2807}" type="slidenum">
              <a:rPr lang="en-GB" smtClean="0"/>
              <a:pPr/>
              <a:t>‹#›</a:t>
            </a:fld>
            <a:endParaRPr lang="en-GB"/>
          </a:p>
        </p:txBody>
      </p:sp>
    </p:spTree>
  </p:cSld>
  <p:clrMapOvr>
    <a:masterClrMapping/>
  </p:clrMapOvr>
  <p:transition advClick="0" advTm="8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D0F38-821F-45B2-8B8A-BF61878DD859}" type="datetimeFigureOut">
              <a:rPr lang="en-GB" smtClean="0"/>
              <a:pPr/>
              <a:t>26/06/2020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F1C-67FC-4E67-9BD8-F40D807F280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8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861774"/>
          </a:xfrm>
          <a:prstGeom prst="rect">
            <a:avLst/>
          </a:prstGeom>
          <a:solidFill>
            <a:schemeClr val="accent1">
              <a:lumMod val="20000"/>
              <a:lumOff val="80000"/>
            </a:schemeClr>
          </a:solidFill>
          <a:ln w="19050">
            <a:solidFill>
              <a:schemeClr val="tx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Y5&amp;6 TOP SPELLERS TODAY</a:t>
            </a:r>
            <a:endParaRPr lang="en-US" sz="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Spelling Shed by The Spelling Shed Ltd"/>
          <p:cNvPicPr>
            <a:picLocks noChangeAspect="1" noChangeArrowheads="1"/>
          </p:cNvPicPr>
          <p:nvPr/>
        </p:nvPicPr>
        <p:blipFill>
          <a:blip r:embed="rId2" cstate="print"/>
          <a:srcRect/>
          <a:stretch>
            <a:fillRect/>
          </a:stretch>
        </p:blipFill>
        <p:spPr bwMode="auto">
          <a:xfrm>
            <a:off x="0" y="836712"/>
            <a:ext cx="9165626" cy="6021288"/>
          </a:xfrm>
          <a:prstGeom prst="rect">
            <a:avLst/>
          </a:prstGeom>
          <a:noFill/>
        </p:spPr>
      </p:pic>
      <p:sp>
        <p:nvSpPr>
          <p:cNvPr id="34" name="TextBox 33"/>
          <p:cNvSpPr txBox="1"/>
          <p:nvPr/>
        </p:nvSpPr>
        <p:spPr>
          <a:xfrm>
            <a:off x="0" y="2132856"/>
            <a:ext cx="9144000" cy="4801314"/>
          </a:xfrm>
          <a:prstGeom prst="rect">
            <a:avLst/>
          </a:prstGeom>
          <a:solidFill>
            <a:schemeClr val="bg2"/>
          </a:solidFill>
        </p:spPr>
        <p:txBody>
          <a:bodyPr wrap="square" rtlCol="0">
            <a:spAutoFit/>
          </a:bodyPr>
          <a:lstStyle/>
          <a:p>
            <a:r>
              <a:rPr lang="en-GB" dirty="0" smtClean="0"/>
              <a:t>1</a:t>
            </a:r>
            <a:r>
              <a:rPr lang="en-GB" baseline="30000" dirty="0" smtClean="0"/>
              <a:t>st</a:t>
            </a:r>
            <a:r>
              <a:rPr lang="en-GB" dirty="0" smtClean="0"/>
              <a:t> = Nia 28 points</a:t>
            </a:r>
          </a:p>
          <a:p>
            <a:endParaRPr lang="en-GB" dirty="0"/>
          </a:p>
          <a:p>
            <a:r>
              <a:rPr lang="en-GB" dirty="0" smtClean="0"/>
              <a:t>2</a:t>
            </a:r>
            <a:r>
              <a:rPr lang="en-GB" baseline="30000" dirty="0" smtClean="0"/>
              <a:t>nd</a:t>
            </a:r>
            <a:r>
              <a:rPr lang="en-GB" dirty="0" smtClean="0"/>
              <a:t> = Chloe 10 points</a:t>
            </a:r>
          </a:p>
          <a:p>
            <a:endParaRPr lang="en-GB" dirty="0"/>
          </a:p>
          <a:p>
            <a:r>
              <a:rPr lang="en-GB" dirty="0" smtClean="0"/>
              <a:t>3rd = Lucy 9 points</a:t>
            </a:r>
          </a:p>
          <a:p>
            <a:endParaRPr lang="en-GB" dirty="0" smtClean="0"/>
          </a:p>
          <a:p>
            <a:r>
              <a:rPr lang="en-GB" dirty="0" smtClean="0"/>
              <a:t>4th =  Jack and Harvey 7 points</a:t>
            </a:r>
          </a:p>
          <a:p>
            <a:endParaRPr lang="en-GB" dirty="0" smtClean="0"/>
          </a:p>
          <a:p>
            <a:r>
              <a:rPr lang="en-GB" dirty="0" smtClean="0"/>
              <a:t>5th = Henry and Ruby 5 points</a:t>
            </a:r>
          </a:p>
          <a:p>
            <a:endParaRPr lang="en-GB" dirty="0" smtClean="0"/>
          </a:p>
          <a:p>
            <a:r>
              <a:rPr lang="en-GB" dirty="0" smtClean="0"/>
              <a:t>6</a:t>
            </a:r>
            <a:r>
              <a:rPr lang="en-GB" baseline="30000" dirty="0" smtClean="0"/>
              <a:t>th</a:t>
            </a:r>
            <a:r>
              <a:rPr lang="en-GB" dirty="0" smtClean="0"/>
              <a:t> = Megan 4 points</a:t>
            </a:r>
          </a:p>
          <a:p>
            <a:endParaRPr lang="en-GB" dirty="0" smtClean="0"/>
          </a:p>
          <a:p>
            <a:r>
              <a:rPr lang="en-GB" dirty="0" smtClean="0"/>
              <a:t>7th = Bethany and Lily 3 points</a:t>
            </a:r>
          </a:p>
          <a:p>
            <a:endParaRPr lang="en-GB" dirty="0" smtClean="0"/>
          </a:p>
          <a:p>
            <a:r>
              <a:rPr lang="en-GB" dirty="0" smtClean="0"/>
              <a:t>8th =  Elizabeth and Reuben 2 points</a:t>
            </a:r>
          </a:p>
          <a:p>
            <a:endParaRPr lang="en-GB" dirty="0" smtClean="0"/>
          </a:p>
          <a:p>
            <a:r>
              <a:rPr lang="en-GB" dirty="0" smtClean="0"/>
              <a:t>9th =  Zac 1 point</a:t>
            </a:r>
          </a:p>
        </p:txBody>
      </p:sp>
      <p:sp>
        <p:nvSpPr>
          <p:cNvPr id="37" name="TextBox 36"/>
          <p:cNvSpPr txBox="1"/>
          <p:nvPr/>
        </p:nvSpPr>
        <p:spPr>
          <a:xfrm>
            <a:off x="5436096" y="5373216"/>
            <a:ext cx="3707904" cy="1338828"/>
          </a:xfrm>
          <a:prstGeom prst="rect">
            <a:avLst/>
          </a:prstGeom>
          <a:solidFill>
            <a:schemeClr val="bg1"/>
          </a:solidFill>
          <a:ln w="6350">
            <a:solidFill>
              <a:schemeClr val="tx1"/>
            </a:solidFill>
          </a:ln>
        </p:spPr>
        <p:txBody>
          <a:bodyPr wrap="square" rtlCol="0">
            <a:spAutoFit/>
          </a:bodyPr>
          <a:lstStyle/>
          <a:p>
            <a:pPr algn="ctr"/>
            <a:r>
              <a:rPr lang="en-GB" sz="2700" dirty="0" smtClean="0"/>
              <a:t>Everybody else earns 1 dojo for practising their spellings today!</a:t>
            </a:r>
            <a:endParaRPr lang="en-GB" sz="2700" dirty="0"/>
          </a:p>
        </p:txBody>
      </p:sp>
      <p:pic>
        <p:nvPicPr>
          <p:cNvPr id="39" name="Picture 4" descr="ClassDojo (@ClassDojo) | Twitter"/>
          <p:cNvPicPr>
            <a:picLocks noChangeAspect="1" noChangeArrowheads="1"/>
          </p:cNvPicPr>
          <p:nvPr/>
        </p:nvPicPr>
        <p:blipFill>
          <a:blip r:embed="rId3" cstate="print"/>
          <a:srcRect/>
          <a:stretch>
            <a:fillRect/>
          </a:stretch>
        </p:blipFill>
        <p:spPr bwMode="auto">
          <a:xfrm>
            <a:off x="3851920" y="2132856"/>
            <a:ext cx="432048" cy="432048"/>
          </a:xfrm>
          <a:prstGeom prst="rect">
            <a:avLst/>
          </a:prstGeom>
          <a:noFill/>
        </p:spPr>
      </p:pic>
      <p:pic>
        <p:nvPicPr>
          <p:cNvPr id="40" name="Picture 4" descr="ClassDojo (@ClassDojo) | Twitter"/>
          <p:cNvPicPr>
            <a:picLocks noChangeAspect="1" noChangeArrowheads="1"/>
          </p:cNvPicPr>
          <p:nvPr/>
        </p:nvPicPr>
        <p:blipFill>
          <a:blip r:embed="rId3" cstate="print"/>
          <a:srcRect/>
          <a:stretch>
            <a:fillRect/>
          </a:stretch>
        </p:blipFill>
        <p:spPr bwMode="auto">
          <a:xfrm>
            <a:off x="4355976" y="2132856"/>
            <a:ext cx="432048" cy="432048"/>
          </a:xfrm>
          <a:prstGeom prst="rect">
            <a:avLst/>
          </a:prstGeom>
          <a:noFill/>
        </p:spPr>
      </p:pic>
      <p:pic>
        <p:nvPicPr>
          <p:cNvPr id="41" name="Picture 4" descr="ClassDojo (@ClassDojo) | Twitter"/>
          <p:cNvPicPr>
            <a:picLocks noChangeAspect="1" noChangeArrowheads="1"/>
          </p:cNvPicPr>
          <p:nvPr/>
        </p:nvPicPr>
        <p:blipFill>
          <a:blip r:embed="rId3" cstate="print"/>
          <a:srcRect/>
          <a:stretch>
            <a:fillRect/>
          </a:stretch>
        </p:blipFill>
        <p:spPr bwMode="auto">
          <a:xfrm>
            <a:off x="4860032" y="2132856"/>
            <a:ext cx="432048" cy="432048"/>
          </a:xfrm>
          <a:prstGeom prst="rect">
            <a:avLst/>
          </a:prstGeom>
          <a:noFill/>
        </p:spPr>
      </p:pic>
      <p:pic>
        <p:nvPicPr>
          <p:cNvPr id="42" name="Picture 4" descr="ClassDojo (@ClassDojo) | Twitter"/>
          <p:cNvPicPr>
            <a:picLocks noChangeAspect="1" noChangeArrowheads="1"/>
          </p:cNvPicPr>
          <p:nvPr/>
        </p:nvPicPr>
        <p:blipFill>
          <a:blip r:embed="rId3" cstate="print"/>
          <a:srcRect/>
          <a:stretch>
            <a:fillRect/>
          </a:stretch>
        </p:blipFill>
        <p:spPr bwMode="auto">
          <a:xfrm>
            <a:off x="5364088" y="2132856"/>
            <a:ext cx="432048" cy="432048"/>
          </a:xfrm>
          <a:prstGeom prst="rect">
            <a:avLst/>
          </a:prstGeom>
          <a:noFill/>
        </p:spPr>
      </p:pic>
      <p:pic>
        <p:nvPicPr>
          <p:cNvPr id="43" name="Picture 4" descr="ClassDojo (@ClassDojo) | Twitter"/>
          <p:cNvPicPr>
            <a:picLocks noChangeAspect="1" noChangeArrowheads="1"/>
          </p:cNvPicPr>
          <p:nvPr/>
        </p:nvPicPr>
        <p:blipFill>
          <a:blip r:embed="rId3" cstate="print"/>
          <a:srcRect/>
          <a:stretch>
            <a:fillRect/>
          </a:stretch>
        </p:blipFill>
        <p:spPr bwMode="auto">
          <a:xfrm>
            <a:off x="5868144" y="2132856"/>
            <a:ext cx="432048" cy="432048"/>
          </a:xfrm>
          <a:prstGeom prst="rect">
            <a:avLst/>
          </a:prstGeom>
          <a:noFill/>
        </p:spPr>
      </p:pic>
      <p:pic>
        <p:nvPicPr>
          <p:cNvPr id="44" name="Picture 4" descr="ClassDojo (@ClassDojo) | Twitter"/>
          <p:cNvPicPr>
            <a:picLocks noChangeAspect="1" noChangeArrowheads="1"/>
          </p:cNvPicPr>
          <p:nvPr/>
        </p:nvPicPr>
        <p:blipFill>
          <a:blip r:embed="rId3" cstate="print"/>
          <a:srcRect/>
          <a:stretch>
            <a:fillRect/>
          </a:stretch>
        </p:blipFill>
        <p:spPr bwMode="auto">
          <a:xfrm>
            <a:off x="3851920" y="2636912"/>
            <a:ext cx="432048" cy="432048"/>
          </a:xfrm>
          <a:prstGeom prst="rect">
            <a:avLst/>
          </a:prstGeom>
          <a:noFill/>
        </p:spPr>
      </p:pic>
      <p:pic>
        <p:nvPicPr>
          <p:cNvPr id="45" name="Picture 4" descr="ClassDojo (@ClassDojo) | Twitter"/>
          <p:cNvPicPr>
            <a:picLocks noChangeAspect="1" noChangeArrowheads="1"/>
          </p:cNvPicPr>
          <p:nvPr/>
        </p:nvPicPr>
        <p:blipFill>
          <a:blip r:embed="rId3" cstate="print"/>
          <a:srcRect/>
          <a:stretch>
            <a:fillRect/>
          </a:stretch>
        </p:blipFill>
        <p:spPr bwMode="auto">
          <a:xfrm>
            <a:off x="4355976" y="2636912"/>
            <a:ext cx="432048" cy="432048"/>
          </a:xfrm>
          <a:prstGeom prst="rect">
            <a:avLst/>
          </a:prstGeom>
          <a:noFill/>
        </p:spPr>
      </p:pic>
      <p:pic>
        <p:nvPicPr>
          <p:cNvPr id="46" name="Picture 4" descr="ClassDojo (@ClassDojo) | Twitter"/>
          <p:cNvPicPr>
            <a:picLocks noChangeAspect="1" noChangeArrowheads="1"/>
          </p:cNvPicPr>
          <p:nvPr/>
        </p:nvPicPr>
        <p:blipFill>
          <a:blip r:embed="rId3" cstate="print"/>
          <a:srcRect/>
          <a:stretch>
            <a:fillRect/>
          </a:stretch>
        </p:blipFill>
        <p:spPr bwMode="auto">
          <a:xfrm>
            <a:off x="4860032" y="2636912"/>
            <a:ext cx="432048" cy="432048"/>
          </a:xfrm>
          <a:prstGeom prst="rect">
            <a:avLst/>
          </a:prstGeom>
          <a:noFill/>
        </p:spPr>
      </p:pic>
      <p:pic>
        <p:nvPicPr>
          <p:cNvPr id="47" name="Picture 4" descr="ClassDojo (@ClassDojo) | Twitter"/>
          <p:cNvPicPr>
            <a:picLocks noChangeAspect="1" noChangeArrowheads="1"/>
          </p:cNvPicPr>
          <p:nvPr/>
        </p:nvPicPr>
        <p:blipFill>
          <a:blip r:embed="rId3" cstate="print"/>
          <a:srcRect/>
          <a:stretch>
            <a:fillRect/>
          </a:stretch>
        </p:blipFill>
        <p:spPr bwMode="auto">
          <a:xfrm>
            <a:off x="5364088" y="2636912"/>
            <a:ext cx="432048" cy="432048"/>
          </a:xfrm>
          <a:prstGeom prst="rect">
            <a:avLst/>
          </a:prstGeom>
          <a:noFill/>
        </p:spPr>
      </p:pic>
      <p:pic>
        <p:nvPicPr>
          <p:cNvPr id="48" name="Picture 4" descr="ClassDojo (@ClassDojo) | Twitter"/>
          <p:cNvPicPr>
            <a:picLocks noChangeAspect="1" noChangeArrowheads="1"/>
          </p:cNvPicPr>
          <p:nvPr/>
        </p:nvPicPr>
        <p:blipFill>
          <a:blip r:embed="rId3" cstate="print"/>
          <a:srcRect/>
          <a:stretch>
            <a:fillRect/>
          </a:stretch>
        </p:blipFill>
        <p:spPr bwMode="auto">
          <a:xfrm>
            <a:off x="5868144" y="2636912"/>
            <a:ext cx="432048" cy="432048"/>
          </a:xfrm>
          <a:prstGeom prst="rect">
            <a:avLst/>
          </a:prstGeom>
          <a:noFill/>
        </p:spPr>
      </p:pic>
      <p:pic>
        <p:nvPicPr>
          <p:cNvPr id="49" name="Picture 4" descr="ClassDojo (@ClassDojo) | Twitter"/>
          <p:cNvPicPr>
            <a:picLocks noChangeAspect="1" noChangeArrowheads="1"/>
          </p:cNvPicPr>
          <p:nvPr/>
        </p:nvPicPr>
        <p:blipFill>
          <a:blip r:embed="rId3" cstate="print"/>
          <a:srcRect/>
          <a:stretch>
            <a:fillRect/>
          </a:stretch>
        </p:blipFill>
        <p:spPr bwMode="auto">
          <a:xfrm>
            <a:off x="3851920" y="3140968"/>
            <a:ext cx="432048" cy="432048"/>
          </a:xfrm>
          <a:prstGeom prst="rect">
            <a:avLst/>
          </a:prstGeom>
          <a:noFill/>
        </p:spPr>
      </p:pic>
      <p:pic>
        <p:nvPicPr>
          <p:cNvPr id="50" name="Picture 4" descr="ClassDojo (@ClassDojo) | Twitter"/>
          <p:cNvPicPr>
            <a:picLocks noChangeAspect="1" noChangeArrowheads="1"/>
          </p:cNvPicPr>
          <p:nvPr/>
        </p:nvPicPr>
        <p:blipFill>
          <a:blip r:embed="rId3" cstate="print"/>
          <a:srcRect/>
          <a:stretch>
            <a:fillRect/>
          </a:stretch>
        </p:blipFill>
        <p:spPr bwMode="auto">
          <a:xfrm>
            <a:off x="4355976" y="3140968"/>
            <a:ext cx="432048" cy="432048"/>
          </a:xfrm>
          <a:prstGeom prst="rect">
            <a:avLst/>
          </a:prstGeom>
          <a:noFill/>
        </p:spPr>
      </p:pic>
      <p:pic>
        <p:nvPicPr>
          <p:cNvPr id="51" name="Picture 4" descr="ClassDojo (@ClassDojo) | Twitter"/>
          <p:cNvPicPr>
            <a:picLocks noChangeAspect="1" noChangeArrowheads="1"/>
          </p:cNvPicPr>
          <p:nvPr/>
        </p:nvPicPr>
        <p:blipFill>
          <a:blip r:embed="rId3" cstate="print"/>
          <a:srcRect/>
          <a:stretch>
            <a:fillRect/>
          </a:stretch>
        </p:blipFill>
        <p:spPr bwMode="auto">
          <a:xfrm>
            <a:off x="4860032" y="3140968"/>
            <a:ext cx="432048" cy="432048"/>
          </a:xfrm>
          <a:prstGeom prst="rect">
            <a:avLst/>
          </a:prstGeom>
          <a:noFill/>
        </p:spPr>
      </p:pic>
      <p:pic>
        <p:nvPicPr>
          <p:cNvPr id="52" name="Picture 4" descr="ClassDojo (@ClassDojo) | Twitter"/>
          <p:cNvPicPr>
            <a:picLocks noChangeAspect="1" noChangeArrowheads="1"/>
          </p:cNvPicPr>
          <p:nvPr/>
        </p:nvPicPr>
        <p:blipFill>
          <a:blip r:embed="rId3" cstate="print"/>
          <a:srcRect/>
          <a:stretch>
            <a:fillRect/>
          </a:stretch>
        </p:blipFill>
        <p:spPr bwMode="auto">
          <a:xfrm>
            <a:off x="5364088" y="3140968"/>
            <a:ext cx="432048" cy="432048"/>
          </a:xfrm>
          <a:prstGeom prst="rect">
            <a:avLst/>
          </a:prstGeom>
          <a:noFill/>
        </p:spPr>
      </p:pic>
      <p:pic>
        <p:nvPicPr>
          <p:cNvPr id="53" name="Picture 4" descr="ClassDojo (@ClassDojo) | Twitter"/>
          <p:cNvPicPr>
            <a:picLocks noChangeAspect="1" noChangeArrowheads="1"/>
          </p:cNvPicPr>
          <p:nvPr/>
        </p:nvPicPr>
        <p:blipFill>
          <a:blip r:embed="rId3" cstate="print"/>
          <a:srcRect/>
          <a:stretch>
            <a:fillRect/>
          </a:stretch>
        </p:blipFill>
        <p:spPr bwMode="auto">
          <a:xfrm>
            <a:off x="3851920" y="3717032"/>
            <a:ext cx="432048" cy="432048"/>
          </a:xfrm>
          <a:prstGeom prst="rect">
            <a:avLst/>
          </a:prstGeom>
          <a:noFill/>
        </p:spPr>
      </p:pic>
      <p:pic>
        <p:nvPicPr>
          <p:cNvPr id="54" name="Picture 4" descr="ClassDojo (@ClassDojo) | Twitter"/>
          <p:cNvPicPr>
            <a:picLocks noChangeAspect="1" noChangeArrowheads="1"/>
          </p:cNvPicPr>
          <p:nvPr/>
        </p:nvPicPr>
        <p:blipFill>
          <a:blip r:embed="rId3" cstate="print"/>
          <a:srcRect/>
          <a:stretch>
            <a:fillRect/>
          </a:stretch>
        </p:blipFill>
        <p:spPr bwMode="auto">
          <a:xfrm>
            <a:off x="4355976" y="3717032"/>
            <a:ext cx="432048" cy="432048"/>
          </a:xfrm>
          <a:prstGeom prst="rect">
            <a:avLst/>
          </a:prstGeom>
          <a:noFill/>
        </p:spPr>
      </p:pic>
      <p:pic>
        <p:nvPicPr>
          <p:cNvPr id="55" name="Picture 4" descr="ClassDojo (@ClassDojo) | Twitter"/>
          <p:cNvPicPr>
            <a:picLocks noChangeAspect="1" noChangeArrowheads="1"/>
          </p:cNvPicPr>
          <p:nvPr/>
        </p:nvPicPr>
        <p:blipFill>
          <a:blip r:embed="rId3" cstate="print"/>
          <a:srcRect/>
          <a:stretch>
            <a:fillRect/>
          </a:stretch>
        </p:blipFill>
        <p:spPr bwMode="auto">
          <a:xfrm>
            <a:off x="4860032" y="3717032"/>
            <a:ext cx="432048" cy="432048"/>
          </a:xfrm>
          <a:prstGeom prst="rect">
            <a:avLst/>
          </a:prstGeom>
          <a:noFill/>
        </p:spPr>
      </p:pic>
      <p:pic>
        <p:nvPicPr>
          <p:cNvPr id="56" name="Picture 4" descr="ClassDojo (@ClassDojo) | Twitter"/>
          <p:cNvPicPr>
            <a:picLocks noChangeAspect="1" noChangeArrowheads="1"/>
          </p:cNvPicPr>
          <p:nvPr/>
        </p:nvPicPr>
        <p:blipFill>
          <a:blip r:embed="rId3" cstate="print"/>
          <a:srcRect/>
          <a:stretch>
            <a:fillRect/>
          </a:stretch>
        </p:blipFill>
        <p:spPr bwMode="auto">
          <a:xfrm>
            <a:off x="5364088" y="3717032"/>
            <a:ext cx="432048" cy="432048"/>
          </a:xfrm>
          <a:prstGeom prst="rect">
            <a:avLst/>
          </a:prstGeom>
          <a:noFill/>
        </p:spPr>
      </p:pic>
      <p:pic>
        <p:nvPicPr>
          <p:cNvPr id="57" name="Picture 4" descr="ClassDojo (@ClassDojo) | Twitter"/>
          <p:cNvPicPr>
            <a:picLocks noChangeAspect="1" noChangeArrowheads="1"/>
          </p:cNvPicPr>
          <p:nvPr/>
        </p:nvPicPr>
        <p:blipFill>
          <a:blip r:embed="rId3" cstate="print"/>
          <a:srcRect/>
          <a:stretch>
            <a:fillRect/>
          </a:stretch>
        </p:blipFill>
        <p:spPr bwMode="auto">
          <a:xfrm>
            <a:off x="3851920" y="4293096"/>
            <a:ext cx="432048" cy="432048"/>
          </a:xfrm>
          <a:prstGeom prst="rect">
            <a:avLst/>
          </a:prstGeom>
          <a:noFill/>
        </p:spPr>
      </p:pic>
      <p:pic>
        <p:nvPicPr>
          <p:cNvPr id="58" name="Picture 4" descr="ClassDojo (@ClassDojo) | Twitter"/>
          <p:cNvPicPr>
            <a:picLocks noChangeAspect="1" noChangeArrowheads="1"/>
          </p:cNvPicPr>
          <p:nvPr/>
        </p:nvPicPr>
        <p:blipFill>
          <a:blip r:embed="rId3" cstate="print"/>
          <a:srcRect/>
          <a:stretch>
            <a:fillRect/>
          </a:stretch>
        </p:blipFill>
        <p:spPr bwMode="auto">
          <a:xfrm>
            <a:off x="4355976" y="4293096"/>
            <a:ext cx="432048" cy="432048"/>
          </a:xfrm>
          <a:prstGeom prst="rect">
            <a:avLst/>
          </a:prstGeom>
          <a:noFill/>
        </p:spPr>
      </p:pic>
      <p:pic>
        <p:nvPicPr>
          <p:cNvPr id="59" name="Picture 4" descr="ClassDojo (@ClassDojo) | Twitter"/>
          <p:cNvPicPr>
            <a:picLocks noChangeAspect="1" noChangeArrowheads="1"/>
          </p:cNvPicPr>
          <p:nvPr/>
        </p:nvPicPr>
        <p:blipFill>
          <a:blip r:embed="rId3" cstate="print"/>
          <a:srcRect/>
          <a:stretch>
            <a:fillRect/>
          </a:stretch>
        </p:blipFill>
        <p:spPr bwMode="auto">
          <a:xfrm>
            <a:off x="4860032" y="4293096"/>
            <a:ext cx="432048" cy="432048"/>
          </a:xfrm>
          <a:prstGeom prst="rect">
            <a:avLst/>
          </a:prstGeom>
          <a:noFill/>
        </p:spPr>
      </p:pic>
      <p:pic>
        <p:nvPicPr>
          <p:cNvPr id="60" name="Picture 4" descr="ClassDojo (@ClassDojo) | Twitter"/>
          <p:cNvPicPr>
            <a:picLocks noChangeAspect="1" noChangeArrowheads="1"/>
          </p:cNvPicPr>
          <p:nvPr/>
        </p:nvPicPr>
        <p:blipFill>
          <a:blip r:embed="rId3" cstate="print"/>
          <a:srcRect/>
          <a:stretch>
            <a:fillRect/>
          </a:stretch>
        </p:blipFill>
        <p:spPr bwMode="auto">
          <a:xfrm>
            <a:off x="3851920" y="4797152"/>
            <a:ext cx="432048" cy="432048"/>
          </a:xfrm>
          <a:prstGeom prst="rect">
            <a:avLst/>
          </a:prstGeom>
          <a:noFill/>
        </p:spPr>
      </p:pic>
      <p:pic>
        <p:nvPicPr>
          <p:cNvPr id="61" name="Picture 4" descr="ClassDojo (@ClassDojo) | Twitter"/>
          <p:cNvPicPr>
            <a:picLocks noChangeAspect="1" noChangeArrowheads="1"/>
          </p:cNvPicPr>
          <p:nvPr/>
        </p:nvPicPr>
        <p:blipFill>
          <a:blip r:embed="rId3" cstate="print"/>
          <a:srcRect/>
          <a:stretch>
            <a:fillRect/>
          </a:stretch>
        </p:blipFill>
        <p:spPr bwMode="auto">
          <a:xfrm>
            <a:off x="4355976" y="4797152"/>
            <a:ext cx="432048" cy="432048"/>
          </a:xfrm>
          <a:prstGeom prst="rect">
            <a:avLst/>
          </a:prstGeom>
          <a:noFill/>
        </p:spPr>
      </p:pic>
      <p:pic>
        <p:nvPicPr>
          <p:cNvPr id="62" name="Picture 4" descr="ClassDojo (@ClassDojo) | Twitter"/>
          <p:cNvPicPr>
            <a:picLocks noChangeAspect="1" noChangeArrowheads="1"/>
          </p:cNvPicPr>
          <p:nvPr/>
        </p:nvPicPr>
        <p:blipFill>
          <a:blip r:embed="rId3" cstate="print"/>
          <a:srcRect/>
          <a:stretch>
            <a:fillRect/>
          </a:stretch>
        </p:blipFill>
        <p:spPr bwMode="auto">
          <a:xfrm>
            <a:off x="4860032" y="4797152"/>
            <a:ext cx="432048" cy="432048"/>
          </a:xfrm>
          <a:prstGeom prst="rect">
            <a:avLst/>
          </a:prstGeom>
          <a:noFill/>
        </p:spPr>
      </p:pic>
      <p:pic>
        <p:nvPicPr>
          <p:cNvPr id="63" name="Picture 4" descr="ClassDojo (@ClassDojo) | Twitter"/>
          <p:cNvPicPr>
            <a:picLocks noChangeAspect="1" noChangeArrowheads="1"/>
          </p:cNvPicPr>
          <p:nvPr/>
        </p:nvPicPr>
        <p:blipFill>
          <a:blip r:embed="rId3" cstate="print"/>
          <a:srcRect/>
          <a:stretch>
            <a:fillRect/>
          </a:stretch>
        </p:blipFill>
        <p:spPr bwMode="auto">
          <a:xfrm>
            <a:off x="3851920" y="5301208"/>
            <a:ext cx="432048" cy="432048"/>
          </a:xfrm>
          <a:prstGeom prst="rect">
            <a:avLst/>
          </a:prstGeom>
          <a:noFill/>
        </p:spPr>
      </p:pic>
      <p:pic>
        <p:nvPicPr>
          <p:cNvPr id="64" name="Picture 4" descr="ClassDojo (@ClassDojo) | Twitter"/>
          <p:cNvPicPr>
            <a:picLocks noChangeAspect="1" noChangeArrowheads="1"/>
          </p:cNvPicPr>
          <p:nvPr/>
        </p:nvPicPr>
        <p:blipFill>
          <a:blip r:embed="rId3" cstate="print"/>
          <a:srcRect/>
          <a:stretch>
            <a:fillRect/>
          </a:stretch>
        </p:blipFill>
        <p:spPr bwMode="auto">
          <a:xfrm>
            <a:off x="4355976" y="5301208"/>
            <a:ext cx="432048" cy="432048"/>
          </a:xfrm>
          <a:prstGeom prst="rect">
            <a:avLst/>
          </a:prstGeom>
          <a:noFill/>
        </p:spPr>
      </p:pic>
      <p:pic>
        <p:nvPicPr>
          <p:cNvPr id="65" name="Picture 4" descr="ClassDojo (@ClassDojo) | Twitter"/>
          <p:cNvPicPr>
            <a:picLocks noChangeAspect="1" noChangeArrowheads="1"/>
          </p:cNvPicPr>
          <p:nvPr/>
        </p:nvPicPr>
        <p:blipFill>
          <a:blip r:embed="rId3" cstate="print"/>
          <a:srcRect/>
          <a:stretch>
            <a:fillRect/>
          </a:stretch>
        </p:blipFill>
        <p:spPr bwMode="auto">
          <a:xfrm>
            <a:off x="3851920" y="5877272"/>
            <a:ext cx="432048" cy="432048"/>
          </a:xfrm>
          <a:prstGeom prst="rect">
            <a:avLst/>
          </a:prstGeom>
          <a:noFill/>
        </p:spPr>
      </p:pic>
      <p:pic>
        <p:nvPicPr>
          <p:cNvPr id="66" name="Picture 4" descr="ClassDojo (@ClassDojo) | Twitter"/>
          <p:cNvPicPr>
            <a:picLocks noChangeAspect="1" noChangeArrowheads="1"/>
          </p:cNvPicPr>
          <p:nvPr/>
        </p:nvPicPr>
        <p:blipFill>
          <a:blip r:embed="rId3" cstate="print"/>
          <a:srcRect/>
          <a:stretch>
            <a:fillRect/>
          </a:stretch>
        </p:blipFill>
        <p:spPr bwMode="auto">
          <a:xfrm>
            <a:off x="4355976" y="5877272"/>
            <a:ext cx="432048" cy="432048"/>
          </a:xfrm>
          <a:prstGeom prst="rect">
            <a:avLst/>
          </a:prstGeom>
          <a:noFill/>
        </p:spPr>
      </p:pic>
      <p:sp>
        <p:nvSpPr>
          <p:cNvPr id="67" name="TextBox 66"/>
          <p:cNvSpPr txBox="1"/>
          <p:nvPr/>
        </p:nvSpPr>
        <p:spPr>
          <a:xfrm>
            <a:off x="6516216" y="2348880"/>
            <a:ext cx="2448272" cy="2862322"/>
          </a:xfrm>
          <a:prstGeom prst="rect">
            <a:avLst/>
          </a:prstGeom>
          <a:solidFill>
            <a:srgbClr val="FFFF00"/>
          </a:solidFill>
          <a:ln w="38100">
            <a:solidFill>
              <a:schemeClr val="tx1"/>
            </a:solidFill>
          </a:ln>
        </p:spPr>
        <p:txBody>
          <a:bodyPr wrap="square" rtlCol="0">
            <a:spAutoFit/>
          </a:bodyPr>
          <a:lstStyle/>
          <a:p>
            <a:pPr algn="ctr"/>
            <a:r>
              <a:rPr lang="en-GB" sz="3000" dirty="0" smtClean="0"/>
              <a:t>These are the amount of </a:t>
            </a:r>
            <a:r>
              <a:rPr lang="en-GB" sz="3000" dirty="0" err="1" smtClean="0"/>
              <a:t>dojos</a:t>
            </a:r>
            <a:r>
              <a:rPr lang="en-GB" sz="3000" dirty="0" smtClean="0"/>
              <a:t> you have received for your efforts today!</a:t>
            </a:r>
            <a:endParaRPr lang="en-GB" sz="3000" dirty="0"/>
          </a:p>
        </p:txBody>
      </p:sp>
      <p:pic>
        <p:nvPicPr>
          <p:cNvPr id="68" name="Picture 4" descr="ClassDojo (@ClassDojo) | Twitter"/>
          <p:cNvPicPr>
            <a:picLocks noChangeAspect="1" noChangeArrowheads="1"/>
          </p:cNvPicPr>
          <p:nvPr/>
        </p:nvPicPr>
        <p:blipFill>
          <a:blip r:embed="rId3" cstate="print"/>
          <a:srcRect/>
          <a:stretch>
            <a:fillRect/>
          </a:stretch>
        </p:blipFill>
        <p:spPr bwMode="auto">
          <a:xfrm>
            <a:off x="3851920" y="6425952"/>
            <a:ext cx="432048" cy="432048"/>
          </a:xfrm>
          <a:prstGeom prst="rect">
            <a:avLst/>
          </a:prstGeom>
          <a:noFill/>
        </p:spPr>
      </p:pic>
      <p:pic>
        <p:nvPicPr>
          <p:cNvPr id="69" name="Picture 4" descr="ClassDojo (@ClassDojo) | Twitter"/>
          <p:cNvPicPr>
            <a:picLocks noChangeAspect="1" noChangeArrowheads="1"/>
          </p:cNvPicPr>
          <p:nvPr/>
        </p:nvPicPr>
        <p:blipFill>
          <a:blip r:embed="rId3" cstate="print"/>
          <a:srcRect/>
          <a:stretch>
            <a:fillRect/>
          </a:stretch>
        </p:blipFill>
        <p:spPr bwMode="auto">
          <a:xfrm>
            <a:off x="4355976" y="6425952"/>
            <a:ext cx="432048" cy="432048"/>
          </a:xfrm>
          <a:prstGeom prst="rect">
            <a:avLst/>
          </a:prstGeom>
          <a:noFill/>
        </p:spPr>
      </p:pic>
    </p:spTree>
  </p:cSld>
  <p:clrMapOvr>
    <a:masterClrMapping/>
  </p:clrMapOvr>
  <p:transition advClick="0" advTm="5912">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54528" y="5688449"/>
            <a:ext cx="9171709" cy="1169551"/>
          </a:xfrm>
          <a:prstGeom prst="rect">
            <a:avLst/>
          </a:prstGeom>
          <a:solidFill>
            <a:srgbClr val="FFFF00"/>
          </a:solidFill>
          <a:ln w="12700">
            <a:solidFill>
              <a:schemeClr val="tx1"/>
            </a:solidFill>
          </a:ln>
        </p:spPr>
        <p:txBody>
          <a:bodyPr wrap="square" lIns="91440" tIns="45720" rIns="91440" bIns="45720">
            <a:spAutoFit/>
          </a:bodyPr>
          <a:lstStyle/>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Elizabeth</a:t>
            </a:r>
            <a:r>
              <a:rPr lang="en-US" sz="3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27265" y="1164134"/>
            <a:ext cx="9117181" cy="4524315"/>
          </a:xfrm>
          <a:prstGeom prst="rect">
            <a:avLst/>
          </a:prstGeom>
        </p:spPr>
        <p:txBody>
          <a:bodyPr wrap="square">
            <a:spAutoFit/>
          </a:bodyPr>
          <a:lstStyle/>
          <a:p>
            <a:r>
              <a:rPr lang="en-GB" b="1" u="sng" dirty="0"/>
              <a:t>Use the information above to answer the following questions: </a:t>
            </a:r>
          </a:p>
          <a:p>
            <a:r>
              <a:rPr lang="en-GB" dirty="0"/>
              <a:t>1.	Why was theatre so important to the ancient Greeks? </a:t>
            </a:r>
            <a:r>
              <a:rPr lang="en-GB" dirty="0">
                <a:solidFill>
                  <a:srgbClr val="FF0000"/>
                </a:solidFill>
              </a:rPr>
              <a:t>Because it was an aspect of society and it was a huge competition between towns. </a:t>
            </a:r>
          </a:p>
          <a:p>
            <a:r>
              <a:rPr lang="en-GB" dirty="0"/>
              <a:t>Who were they performed to honour?</a:t>
            </a:r>
          </a:p>
          <a:p>
            <a:r>
              <a:rPr lang="en-GB" dirty="0"/>
              <a:t>2.	What is a satire play? </a:t>
            </a:r>
            <a:r>
              <a:rPr lang="en-GB" dirty="0">
                <a:solidFill>
                  <a:srgbClr val="FF0000"/>
                </a:solidFill>
              </a:rPr>
              <a:t>They made fun of mortal legends and real people but not the gods.</a:t>
            </a:r>
            <a:r>
              <a:rPr lang="en-GB" dirty="0"/>
              <a:t> CORRECT</a:t>
            </a:r>
          </a:p>
          <a:p>
            <a:r>
              <a:rPr lang="en-GB" dirty="0"/>
              <a:t>3.	How many people would attend ancient Greek plays? </a:t>
            </a:r>
            <a:r>
              <a:rPr lang="en-GB" dirty="0" smtClean="0">
                <a:solidFill>
                  <a:srgbClr val="FF0000"/>
                </a:solidFill>
              </a:rPr>
              <a:t>15,000 </a:t>
            </a:r>
            <a:r>
              <a:rPr lang="en-GB" dirty="0">
                <a:solidFill>
                  <a:srgbClr val="FF0000"/>
                </a:solidFill>
              </a:rPr>
              <a:t>people. </a:t>
            </a:r>
            <a:r>
              <a:rPr lang="en-GB" dirty="0"/>
              <a:t>CORRECT</a:t>
            </a:r>
          </a:p>
          <a:p>
            <a:r>
              <a:rPr lang="en-GB" dirty="0"/>
              <a:t>4.	Why were theatres built on the hillsides? </a:t>
            </a:r>
            <a:r>
              <a:rPr lang="en-GB" dirty="0">
                <a:solidFill>
                  <a:srgbClr val="FF0000"/>
                </a:solidFill>
              </a:rPr>
              <a:t>To accommodate the large amount of people that watched them and so that the audience could see the actors clearly and hear them.  </a:t>
            </a:r>
            <a:r>
              <a:rPr lang="en-GB" dirty="0"/>
              <a:t>CORRECT</a:t>
            </a:r>
          </a:p>
          <a:p>
            <a:r>
              <a:rPr lang="en-GB" dirty="0"/>
              <a:t>5.	Which God were plays dedicated to?  </a:t>
            </a:r>
            <a:r>
              <a:rPr lang="en-GB" dirty="0">
                <a:solidFill>
                  <a:srgbClr val="FF0000"/>
                </a:solidFill>
              </a:rPr>
              <a:t>Dionysus the god of wine. </a:t>
            </a:r>
            <a:r>
              <a:rPr lang="en-GB" dirty="0"/>
              <a:t>CORRECT</a:t>
            </a:r>
          </a:p>
          <a:p>
            <a:r>
              <a:rPr lang="en-GB" dirty="0"/>
              <a:t>6.	Who was the most famous Greek playwright? </a:t>
            </a:r>
            <a:r>
              <a:rPr lang="en-GB" dirty="0">
                <a:solidFill>
                  <a:srgbClr val="FF0000"/>
                </a:solidFill>
              </a:rPr>
              <a:t>Sophocles he wrote 120 plays. </a:t>
            </a:r>
            <a:r>
              <a:rPr lang="en-GB" dirty="0"/>
              <a:t>CORRECT</a:t>
            </a:r>
          </a:p>
          <a:p>
            <a:r>
              <a:rPr lang="en-GB" dirty="0"/>
              <a:t>7.	The stage was raised within the circle, why was it built this way? </a:t>
            </a:r>
            <a:r>
              <a:rPr lang="en-GB" dirty="0">
                <a:solidFill>
                  <a:srgbClr val="FF0000"/>
                </a:solidFill>
              </a:rPr>
              <a:t>To amplify sound and give people a better way to see.</a:t>
            </a:r>
            <a:r>
              <a:rPr lang="en-GB" dirty="0"/>
              <a:t>  CORRECT</a:t>
            </a:r>
          </a:p>
          <a:p>
            <a:r>
              <a:rPr lang="en-GB" dirty="0"/>
              <a:t>8.	What would the audience throw if they weren’t happy with the play? </a:t>
            </a:r>
            <a:r>
              <a:rPr lang="en-GB" dirty="0">
                <a:solidFill>
                  <a:srgbClr val="FF0000"/>
                </a:solidFill>
              </a:rPr>
              <a:t>Food and stone if they weren’t happy. </a:t>
            </a:r>
            <a:r>
              <a:rPr lang="en-GB" dirty="0"/>
              <a:t>CORRECT</a:t>
            </a:r>
          </a:p>
        </p:txBody>
      </p:sp>
    </p:spTree>
  </p:cSld>
  <p:clrMapOvr>
    <a:masterClrMapping/>
  </p:clrMapOvr>
  <p:transition advClick="0" advTm="6255">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51616" y="5657671"/>
            <a:ext cx="9171709" cy="1200329"/>
          </a:xfrm>
          <a:prstGeom prst="rect">
            <a:avLst/>
          </a:prstGeom>
          <a:solidFill>
            <a:srgbClr val="FFFF00"/>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Ruby</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61669" y="923330"/>
            <a:ext cx="9171709" cy="4616648"/>
          </a:xfrm>
          <a:prstGeom prst="rect">
            <a:avLst/>
          </a:prstGeom>
        </p:spPr>
        <p:txBody>
          <a:bodyPr wrap="square">
            <a:spAutoFit/>
          </a:bodyPr>
          <a:lstStyle/>
          <a:p>
            <a:r>
              <a:rPr lang="en-GB" sz="1400" b="1" u="sng" dirty="0"/>
              <a:t>Use this information above to answer the following questions:</a:t>
            </a:r>
          </a:p>
          <a:p>
            <a:r>
              <a:rPr lang="en-GB" sz="1400" dirty="0"/>
              <a:t>Why was theatre so important to the ancient Greeks?</a:t>
            </a:r>
          </a:p>
          <a:p>
            <a:endParaRPr lang="en-GB" sz="1400" dirty="0"/>
          </a:p>
          <a:p>
            <a:r>
              <a:rPr lang="en-GB" sz="1400" dirty="0"/>
              <a:t>What is a satire </a:t>
            </a:r>
            <a:r>
              <a:rPr lang="en-GB" sz="1400" dirty="0" smtClean="0"/>
              <a:t>play?       </a:t>
            </a:r>
            <a:r>
              <a:rPr lang="en-GB" sz="1400" dirty="0" smtClean="0">
                <a:solidFill>
                  <a:srgbClr val="FF0000"/>
                </a:solidFill>
              </a:rPr>
              <a:t>Satire </a:t>
            </a:r>
            <a:r>
              <a:rPr lang="en-GB" sz="1400" dirty="0">
                <a:solidFill>
                  <a:srgbClr val="FF0000"/>
                </a:solidFill>
              </a:rPr>
              <a:t>plays were plays that made fun of mortal legends and of real people. </a:t>
            </a:r>
            <a:r>
              <a:rPr lang="en-GB" sz="1400" dirty="0"/>
              <a:t>CORRECT</a:t>
            </a:r>
          </a:p>
          <a:p>
            <a:endParaRPr lang="en-GB" sz="1400" dirty="0"/>
          </a:p>
          <a:p>
            <a:r>
              <a:rPr lang="en-GB" sz="1400" dirty="0"/>
              <a:t>How many people would attend ancient Greek plays?</a:t>
            </a:r>
          </a:p>
          <a:p>
            <a:r>
              <a:rPr lang="en-GB" sz="1400" dirty="0">
                <a:solidFill>
                  <a:srgbClr val="FF0000"/>
                </a:solidFill>
              </a:rPr>
              <a:t>Crowds of 15,000 people would attend ancient Greek plays and because they were so important to the ancient Greeks that prisoners would be released from gaol temporarily so that they could attend. </a:t>
            </a:r>
            <a:r>
              <a:rPr lang="en-GB" sz="1400" dirty="0" smtClean="0">
                <a:solidFill>
                  <a:srgbClr val="FF0000"/>
                </a:solidFill>
              </a:rPr>
              <a:t>       </a:t>
            </a:r>
            <a:r>
              <a:rPr lang="en-GB" sz="1400" dirty="0" smtClean="0"/>
              <a:t>CORRECT</a:t>
            </a:r>
            <a:endParaRPr lang="en-GB" sz="1400" dirty="0"/>
          </a:p>
          <a:p>
            <a:endParaRPr lang="en-GB" sz="1400" dirty="0"/>
          </a:p>
          <a:p>
            <a:r>
              <a:rPr lang="en-GB" sz="1400" dirty="0"/>
              <a:t>Why were theatres built on the hillsides?</a:t>
            </a:r>
          </a:p>
          <a:p>
            <a:r>
              <a:rPr lang="en-GB" sz="1400" dirty="0">
                <a:solidFill>
                  <a:srgbClr val="FF0000"/>
                </a:solidFill>
              </a:rPr>
              <a:t>Theatres were built on hillsides because it allowed the audience to see what was going on in the orchestra pit-the stage </a:t>
            </a:r>
            <a:r>
              <a:rPr lang="en-GB" sz="1400" dirty="0" smtClean="0">
                <a:solidFill>
                  <a:srgbClr val="FF0000"/>
                </a:solidFill>
              </a:rPr>
              <a:t>area.        </a:t>
            </a:r>
            <a:r>
              <a:rPr lang="en-GB" sz="1400" dirty="0" smtClean="0"/>
              <a:t>CORRECT</a:t>
            </a:r>
            <a:endParaRPr lang="en-GB" sz="1400" dirty="0"/>
          </a:p>
          <a:p>
            <a:endParaRPr lang="en-GB" sz="1400" dirty="0"/>
          </a:p>
          <a:p>
            <a:r>
              <a:rPr lang="en-GB" sz="1400" dirty="0"/>
              <a:t>Which God were plays dedicated </a:t>
            </a:r>
            <a:r>
              <a:rPr lang="en-GB" sz="1400" dirty="0" smtClean="0"/>
              <a:t>to?         </a:t>
            </a:r>
            <a:r>
              <a:rPr lang="en-GB" sz="1400" dirty="0" smtClean="0">
                <a:solidFill>
                  <a:srgbClr val="FF0000"/>
                </a:solidFill>
              </a:rPr>
              <a:t>The </a:t>
            </a:r>
            <a:r>
              <a:rPr lang="en-GB" sz="1400" dirty="0">
                <a:solidFill>
                  <a:srgbClr val="FF0000"/>
                </a:solidFill>
              </a:rPr>
              <a:t>ancient Greek plays were purely dedicated to Dionysus. </a:t>
            </a:r>
            <a:r>
              <a:rPr lang="en-GB" sz="1400" dirty="0" smtClean="0">
                <a:solidFill>
                  <a:srgbClr val="FF0000"/>
                </a:solidFill>
              </a:rPr>
              <a:t>       </a:t>
            </a:r>
            <a:r>
              <a:rPr lang="en-GB" sz="1400" dirty="0" smtClean="0"/>
              <a:t>CORRECT</a:t>
            </a:r>
            <a:endParaRPr lang="en-GB" sz="1400" dirty="0"/>
          </a:p>
          <a:p>
            <a:endParaRPr lang="en-GB" sz="1400" dirty="0"/>
          </a:p>
          <a:p>
            <a:r>
              <a:rPr lang="en-GB" sz="1400" dirty="0"/>
              <a:t>Who was the most famous Greek </a:t>
            </a:r>
            <a:r>
              <a:rPr lang="en-GB" sz="1400" dirty="0" smtClean="0"/>
              <a:t>playwright?       </a:t>
            </a:r>
            <a:r>
              <a:rPr lang="en-GB" sz="1400" dirty="0" smtClean="0">
                <a:solidFill>
                  <a:srgbClr val="FF0000"/>
                </a:solidFill>
              </a:rPr>
              <a:t>The </a:t>
            </a:r>
            <a:r>
              <a:rPr lang="en-GB" sz="1400" dirty="0">
                <a:solidFill>
                  <a:srgbClr val="FF0000"/>
                </a:solidFill>
              </a:rPr>
              <a:t>most famous Greek playwright was </a:t>
            </a:r>
            <a:r>
              <a:rPr lang="en-GB" sz="1400" dirty="0" smtClean="0">
                <a:solidFill>
                  <a:srgbClr val="FF0000"/>
                </a:solidFill>
              </a:rPr>
              <a:t>Sophocles.       </a:t>
            </a:r>
            <a:r>
              <a:rPr lang="en-GB" sz="1400" dirty="0" smtClean="0"/>
              <a:t>CORRECT</a:t>
            </a:r>
            <a:endParaRPr lang="en-GB" sz="1400" dirty="0"/>
          </a:p>
          <a:p>
            <a:endParaRPr lang="en-GB" sz="1400" dirty="0"/>
          </a:p>
          <a:p>
            <a:r>
              <a:rPr lang="en-GB" sz="1400" dirty="0"/>
              <a:t>The stage was raised within the circle, why was it built this way?</a:t>
            </a:r>
          </a:p>
          <a:p>
            <a:endParaRPr lang="en-GB" sz="1400" dirty="0"/>
          </a:p>
          <a:p>
            <a:r>
              <a:rPr lang="en-GB" sz="1400" dirty="0"/>
              <a:t>What would the audience throw if they weren’t happy with the play?</a:t>
            </a:r>
          </a:p>
          <a:p>
            <a:r>
              <a:rPr lang="en-GB" sz="1400" dirty="0">
                <a:solidFill>
                  <a:srgbClr val="FF0000"/>
                </a:solidFill>
              </a:rPr>
              <a:t>If the audience wasn’t happy or satisfied with the play they would throw stone or food onto the orchestra pit</a:t>
            </a:r>
            <a:r>
              <a:rPr lang="en-GB" sz="1400" dirty="0"/>
              <a:t>. </a:t>
            </a:r>
            <a:r>
              <a:rPr lang="en-GB" sz="1400" dirty="0" smtClean="0"/>
              <a:t> CORRECT</a:t>
            </a:r>
            <a:endParaRPr lang="en-GB" sz="1400" dirty="0"/>
          </a:p>
        </p:txBody>
      </p:sp>
    </p:spTree>
  </p:cSld>
  <p:clrMapOvr>
    <a:masterClrMapping/>
  </p:clrMapOvr>
  <p:transition advClick="0" advTm="6255">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38" y="1014294"/>
            <a:ext cx="4382779" cy="5843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4445157" y="1019310"/>
            <a:ext cx="4715076" cy="5478423"/>
          </a:xfrm>
          <a:prstGeom prst="rect">
            <a:avLst/>
          </a:prstGeom>
          <a:solidFill>
            <a:srgbClr val="FFFF00"/>
          </a:solidFill>
          <a:ln w="12700">
            <a:solidFill>
              <a:schemeClr val="tx1"/>
            </a:solidFill>
          </a:ln>
        </p:spPr>
        <p:txBody>
          <a:bodyPr wrap="square" lIns="91440" tIns="45720" rIns="91440" bIns="45720">
            <a:spAutoFit/>
          </a:bodyPr>
          <a:lstStyle/>
          <a:p>
            <a:pPr algn="ctr"/>
            <a:r>
              <a:rPr lang="en-US" sz="5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a:t>
            </a:r>
            <a:r>
              <a:rPr lang="en-US" sz="5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255">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0" y="980728"/>
            <a:ext cx="5976050" cy="5877272"/>
          </a:xfrm>
          <a:prstGeom prst="rect">
            <a:avLst/>
          </a:prstGeom>
          <a:noFill/>
          <a:ln w="9525">
            <a:noFill/>
            <a:miter lim="800000"/>
            <a:headEnd/>
            <a:tailEnd/>
          </a:ln>
        </p:spPr>
      </p:pic>
      <p:sp>
        <p:nvSpPr>
          <p:cNvPr id="9" name="Rectangle 8"/>
          <p:cNvSpPr/>
          <p:nvPr/>
        </p:nvSpPr>
        <p:spPr>
          <a:xfrm>
            <a:off x="6012159" y="1019310"/>
            <a:ext cx="3148073" cy="3970318"/>
          </a:xfrm>
          <a:prstGeom prst="rect">
            <a:avLst/>
          </a:prstGeom>
          <a:solidFill>
            <a:srgbClr val="FFFF00"/>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Dante</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has been reading the Ancient Greek Theatres text to answer the questions about it.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255">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9144000" cy="4641862"/>
          </a:xfrm>
          <a:prstGeom prst="rect">
            <a:avLst/>
          </a:prstGeom>
          <a:noFill/>
        </p:spPr>
      </p:pic>
      <p:sp>
        <p:nvSpPr>
          <p:cNvPr id="3" name="Rectangle 2"/>
          <p:cNvSpPr/>
          <p:nvPr/>
        </p:nvSpPr>
        <p:spPr>
          <a:xfrm>
            <a:off x="0" y="4725144"/>
            <a:ext cx="9144000" cy="1754326"/>
          </a:xfrm>
          <a:prstGeom prst="rect">
            <a:avLst/>
          </a:prstGeom>
          <a:solidFill>
            <a:srgbClr val="FFFF00"/>
          </a:solidFill>
          <a:ln w="12700">
            <a:solidFill>
              <a:schemeClr val="tx1"/>
            </a:solidFill>
          </a:ln>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019588"/>
            <a:ext cx="4378809" cy="5838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352703" y="3995678"/>
            <a:ext cx="4791297" cy="2862322"/>
          </a:xfrm>
          <a:prstGeom prst="rect">
            <a:avLst/>
          </a:prstGeom>
          <a:solidFill>
            <a:srgbClr val="FFFF00"/>
          </a:solidFill>
          <a:ln w="1270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 has been solving the measurement problems in </a:t>
            </a:r>
            <a:r>
              <a:rPr lang="en-US" sz="45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55231" y="1019587"/>
            <a:ext cx="2193119" cy="2924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advClick="0" advTm="6068">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0728"/>
            <a:ext cx="9144000" cy="540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3192" y="6073170"/>
            <a:ext cx="9144000" cy="7848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Lucy has been solving the measurement problems in </a:t>
            </a:r>
            <a:r>
              <a:rPr lang="en-US" sz="27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hs at Home (KS1) - Goose Green Primary School"/>
          <p:cNvPicPr>
            <a:picLocks noChangeAspect="1" noChangeArrowheads="1"/>
          </p:cNvPicPr>
          <p:nvPr/>
        </p:nvPicPr>
        <p:blipFill>
          <a:blip r:embed="rId2" cstate="print"/>
          <a:srcRect/>
          <a:stretch>
            <a:fillRect/>
          </a:stretch>
        </p:blipFill>
        <p:spPr bwMode="auto">
          <a:xfrm>
            <a:off x="0" y="0"/>
            <a:ext cx="1931935" cy="980728"/>
          </a:xfrm>
          <a:prstGeom prst="rect">
            <a:avLst/>
          </a:prstGeom>
          <a:noFill/>
        </p:spPr>
      </p:pic>
      <p:sp>
        <p:nvSpPr>
          <p:cNvPr id="3" name="Rectangle 2"/>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C:\Users\g.hughes\Downloads\20200626_15225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995204" y="1715389"/>
            <a:ext cx="5877271" cy="44079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g.hughes\Downloads\20200626_1522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737998" y="1698592"/>
            <a:ext cx="5903979" cy="442798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152" y="980730"/>
            <a:ext cx="9144000" cy="7848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Katie has been solving the measurement problems in </a:t>
            </a:r>
            <a:r>
              <a:rPr lang="en-US" sz="27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068">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989683"/>
            <a:ext cx="4355975" cy="5868318"/>
          </a:xfrm>
          <a:prstGeom prst="rect">
            <a:avLst/>
          </a:prstGeom>
          <a:noFill/>
          <a:ln w="9525">
            <a:noFill/>
            <a:miter lim="800000"/>
            <a:headEnd/>
            <a:tailEnd/>
          </a:ln>
        </p:spPr>
      </p:pic>
      <p:pic>
        <p:nvPicPr>
          <p:cNvPr id="5" name="Picture 2" descr="Maths at Home (KS1) - Goose Green Primary School"/>
          <p:cNvPicPr>
            <a:picLocks noChangeAspect="1" noChangeArrowheads="1"/>
          </p:cNvPicPr>
          <p:nvPr/>
        </p:nvPicPr>
        <p:blipFill>
          <a:blip r:embed="rId3" cstate="print"/>
          <a:srcRect/>
          <a:stretch>
            <a:fillRect/>
          </a:stretch>
        </p:blipFill>
        <p:spPr bwMode="auto">
          <a:xfrm>
            <a:off x="0" y="0"/>
            <a:ext cx="1931935" cy="980728"/>
          </a:xfrm>
          <a:prstGeom prst="rect">
            <a:avLst/>
          </a:prstGeom>
          <a:noFill/>
        </p:spPr>
      </p:pic>
      <p:sp>
        <p:nvSpPr>
          <p:cNvPr id="6" name="Rectangle 5"/>
          <p:cNvSpPr/>
          <p:nvPr/>
        </p:nvSpPr>
        <p:spPr>
          <a:xfrm>
            <a:off x="1979712" y="0"/>
            <a:ext cx="716428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a:t>
            </a:r>
          </a:p>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focusing on at home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AutoShape 2" descr="https://images.classdojo.com/dojophotos/525e690bbc9d704d49864b15/2020-05-21/63bc9e6d7c9992cf9208f04f9900453f90b24e80_c22044a24524/62a9098dd459.jpg?h=2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4355976" y="980730"/>
            <a:ext cx="4794176" cy="4401205"/>
          </a:xfrm>
          <a:prstGeom prst="rect">
            <a:avLst/>
          </a:prstGeom>
          <a:solidFill>
            <a:srgbClr val="FFFF00"/>
          </a:solidFill>
          <a:ln w="12700">
            <a:solidFill>
              <a:schemeClr val="tx1"/>
            </a:solidFill>
          </a:ln>
        </p:spPr>
        <p:txBody>
          <a:bodyPr wrap="square" lIns="91440" tIns="45720" rIns="91440" bIns="45720">
            <a:spAutoFit/>
          </a:bodyPr>
          <a:lstStyle/>
          <a:p>
            <a:pPr algn="ctr"/>
            <a:r>
              <a:rPr lang="en-US" sz="5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a:t>
            </a:r>
            <a:r>
              <a:rPr lang="en-US" sz="5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has been solving the measurement problems in </a:t>
            </a:r>
            <a:r>
              <a:rPr lang="en-US" sz="5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5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443">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858000" y="0"/>
            <a:ext cx="2286000" cy="5078313"/>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some more of the work at home that’s just been handed in…….</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a little November catch up — Katie the Creative Lady"/>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extLst>
      <p:ext uri="{BB962C8B-B14F-4D97-AF65-F5344CB8AC3E}">
        <p14:creationId xmlns:p14="http://schemas.microsoft.com/office/powerpoint/2010/main" xmlns="" val="2518223339"/>
      </p:ext>
    </p:extLst>
  </p:cSld>
  <p:clrMapOvr>
    <a:masterClrMapping/>
  </p:clrMapOvr>
  <p:transition advClick="0" advTm="8283">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6 Ways to Learn English At Home (+ 1-Week Study Plan) - One ..."/>
          <p:cNvPicPr>
            <a:picLocks noChangeAspect="1" noChangeArrowheads="1"/>
          </p:cNvPicPr>
          <p:nvPr/>
        </p:nvPicPr>
        <p:blipFill>
          <a:blip r:embed="rId2" cstate="print"/>
          <a:srcRect/>
          <a:stretch>
            <a:fillRect/>
          </a:stretch>
        </p:blipFill>
        <p:spPr bwMode="auto">
          <a:xfrm>
            <a:off x="0" y="1799372"/>
            <a:ext cx="9144000" cy="5058628"/>
          </a:xfrm>
          <a:prstGeom prst="rect">
            <a:avLst/>
          </a:prstGeom>
          <a:noFill/>
          <a:ln w="6350">
            <a:solidFill>
              <a:schemeClr val="tx1"/>
            </a:solidFill>
          </a:ln>
        </p:spPr>
      </p:pic>
      <p:sp>
        <p:nvSpPr>
          <p:cNvPr id="3" name="Rectangle 2"/>
          <p:cNvSpPr/>
          <p:nvPr/>
        </p:nvSpPr>
        <p:spPr>
          <a:xfrm>
            <a:off x="0" y="5103674"/>
            <a:ext cx="9144000" cy="1754326"/>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have we been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studying today at home?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6866" name="AutoShape 2" descr="Greek Theatre Architecture - Ancient History Encyc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4" descr="Greek Theatre - Ancient Greece"/>
          <p:cNvPicPr>
            <a:picLocks noChangeAspect="1" noChangeArrowheads="1"/>
          </p:cNvPicPr>
          <p:nvPr/>
        </p:nvPicPr>
        <p:blipFill>
          <a:blip r:embed="rId3" cstate="print"/>
          <a:srcRect/>
          <a:stretch>
            <a:fillRect/>
          </a:stretch>
        </p:blipFill>
        <p:spPr bwMode="auto">
          <a:xfrm>
            <a:off x="0" y="0"/>
            <a:ext cx="9144000" cy="2357439"/>
          </a:xfrm>
          <a:prstGeom prst="rect">
            <a:avLst/>
          </a:prstGeom>
          <a:noFill/>
        </p:spPr>
      </p:pic>
    </p:spTree>
  </p:cSld>
  <p:clrMapOvr>
    <a:masterClrMapping/>
  </p:clrMapOvr>
  <p:transition advClick="0" advTm="8000">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0" y="0"/>
            <a:ext cx="9144000" cy="8710613"/>
          </a:xfrm>
          <a:prstGeom prst="rect">
            <a:avLst/>
          </a:prstGeom>
          <a:noFill/>
          <a:ln w="9525">
            <a:noFill/>
            <a:miter lim="800000"/>
            <a:headEnd/>
            <a:tailEnd/>
          </a:ln>
        </p:spPr>
        <p:txBody>
          <a:bodyPr>
            <a:spAutoFit/>
          </a:bodyPr>
          <a:lstStyle/>
          <a:p>
            <a:r>
              <a:rPr lang="en-US" sz="2800" b="1" i="1" u="sng" dirty="0">
                <a:latin typeface="Bradley Hand ITC" pitchFamily="66" charset="0"/>
              </a:rPr>
              <a:t>9</a:t>
            </a:r>
            <a:r>
              <a:rPr lang="en-US" sz="2800" b="1" i="1" u="sng" baseline="30000" dirty="0">
                <a:latin typeface="Bradley Hand ITC" pitchFamily="66" charset="0"/>
              </a:rPr>
              <a:t>th</a:t>
            </a:r>
            <a:r>
              <a:rPr lang="en-US" sz="2800" b="1" i="1" u="sng" dirty="0">
                <a:latin typeface="Bradley Hand ITC" pitchFamily="66" charset="0"/>
              </a:rPr>
              <a:t> October 431bc</a:t>
            </a:r>
          </a:p>
          <a:p>
            <a:r>
              <a:rPr lang="en-US" dirty="0">
                <a:latin typeface="Bradley Hand ITC" pitchFamily="66" charset="0"/>
              </a:rPr>
              <a:t>Dear dairy</a:t>
            </a:r>
          </a:p>
          <a:p>
            <a:r>
              <a:rPr lang="en-US" dirty="0">
                <a:latin typeface="Bradley Hand ITC" pitchFamily="66" charset="0"/>
              </a:rPr>
              <a:t>	Today was another endless day of learning in our small country school. It all began when I heard a series of slams on my wooden door then I realized I had slept in, once again. Feeling slightly annoyed, I opened the door to see my very annoying sister, </a:t>
            </a:r>
            <a:r>
              <a:rPr lang="en-US" dirty="0" err="1">
                <a:latin typeface="Bradley Hand ITC" pitchFamily="66" charset="0"/>
              </a:rPr>
              <a:t>Temisee</a:t>
            </a:r>
            <a:r>
              <a:rPr lang="en-US" dirty="0">
                <a:latin typeface="Bradley Hand ITC" pitchFamily="66" charset="0"/>
              </a:rPr>
              <a:t> (Ti-</a:t>
            </a:r>
            <a:r>
              <a:rPr lang="en-US" dirty="0" err="1">
                <a:latin typeface="Bradley Hand ITC" pitchFamily="66" charset="0"/>
              </a:rPr>
              <a:t>mise</a:t>
            </a:r>
            <a:r>
              <a:rPr lang="en-US" dirty="0">
                <a:latin typeface="Bradley Hand ITC" pitchFamily="66" charset="0"/>
              </a:rPr>
              <a:t>-e), I simply pushed her out of the way. Leaving my room entering the kitchen I got hit by a wave of dread it was the first day of school after the holidays. Inside our eating section mother had already prepared a wonderful breakfast of buns and bread followed by a jug of wine and another for water. Looking back Breakfast and lunch were my favorite meals that day. After a few hours the whole family (all except for father who was fighting in the army) was ready for the day set for us.</a:t>
            </a:r>
          </a:p>
          <a:p>
            <a:r>
              <a:rPr lang="en-US" dirty="0">
                <a:latin typeface="Bradley Hand ITC" pitchFamily="66" charset="0"/>
              </a:rPr>
              <a:t>Walking on the dusty, dirty road I was very thankful that father had gifted us with war style sandals. A few minutes later we were in front of my school, </a:t>
            </a:r>
            <a:r>
              <a:rPr lang="en-US" dirty="0" err="1">
                <a:latin typeface="Bradley Hand ITC" pitchFamily="66" charset="0"/>
              </a:rPr>
              <a:t>Brillgate</a:t>
            </a:r>
            <a:r>
              <a:rPr lang="en-US" dirty="0">
                <a:latin typeface="Bradley Hand ITC" pitchFamily="66" charset="0"/>
              </a:rPr>
              <a:t> road. Saying goodbye to mother I entered my first class, </a:t>
            </a:r>
            <a:r>
              <a:rPr lang="en-US" dirty="0" err="1">
                <a:latin typeface="Bradley Hand ITC" pitchFamily="66" charset="0"/>
              </a:rPr>
              <a:t>Grammata</a:t>
            </a:r>
            <a:r>
              <a:rPr lang="en-US" dirty="0">
                <a:latin typeface="Bradley Hand ITC" pitchFamily="66" charset="0"/>
              </a:rPr>
              <a:t>. The reason </a:t>
            </a:r>
            <a:r>
              <a:rPr lang="en-US" dirty="0" err="1">
                <a:latin typeface="Bradley Hand ITC" pitchFamily="66" charset="0"/>
              </a:rPr>
              <a:t>Grammata</a:t>
            </a:r>
            <a:r>
              <a:rPr lang="en-US" dirty="0">
                <a:latin typeface="Bradley Hand ITC" pitchFamily="66" charset="0"/>
              </a:rPr>
              <a:t> is the first class for my year is the teachers believe that sitting down, writing, revising and listening will get us in the school mood. Halfway into the lesson our kind teacher </a:t>
            </a:r>
            <a:r>
              <a:rPr lang="en-US" dirty="0" err="1">
                <a:latin typeface="Bradley Hand ITC" pitchFamily="66" charset="0"/>
              </a:rPr>
              <a:t>Forsidon</a:t>
            </a:r>
            <a:r>
              <a:rPr lang="en-US" dirty="0">
                <a:latin typeface="Bradley Hand ITC" pitchFamily="66" charset="0"/>
              </a:rPr>
              <a:t> (for-</a:t>
            </a:r>
            <a:r>
              <a:rPr lang="en-US" dirty="0" err="1">
                <a:latin typeface="Bradley Hand ITC" pitchFamily="66" charset="0"/>
              </a:rPr>
              <a:t>si</a:t>
            </a:r>
            <a:r>
              <a:rPr lang="en-US" dirty="0">
                <a:latin typeface="Bradley Hand ITC" pitchFamily="66" charset="0"/>
              </a:rPr>
              <a:t>-don) announced that music is coming up next, my heart dropped music was my least favorite subject. “Once you have finished writing down this sum take your instrument and go to your lesson with </a:t>
            </a:r>
            <a:r>
              <a:rPr lang="en-US" dirty="0" err="1">
                <a:latin typeface="Bradley Hand ITC" pitchFamily="66" charset="0"/>
              </a:rPr>
              <a:t>Mclyre</a:t>
            </a:r>
            <a:r>
              <a:rPr lang="en-US" dirty="0">
                <a:latin typeface="Bradley Hand ITC" pitchFamily="66" charset="0"/>
              </a:rPr>
              <a:t> to learn how to play the lyre” </a:t>
            </a:r>
            <a:r>
              <a:rPr lang="en-US" dirty="0" err="1">
                <a:latin typeface="Bradley Hand ITC" pitchFamily="66" charset="0"/>
              </a:rPr>
              <a:t>Forsidon</a:t>
            </a:r>
            <a:r>
              <a:rPr lang="en-US" dirty="0">
                <a:latin typeface="Bradley Hand ITC" pitchFamily="66" charset="0"/>
              </a:rPr>
              <a:t> chuckled to himself. I almost didn’t want the </a:t>
            </a:r>
            <a:r>
              <a:rPr lang="en-US" dirty="0" err="1">
                <a:latin typeface="Bradley Hand ITC" pitchFamily="66" charset="0"/>
              </a:rPr>
              <a:t>Grammata</a:t>
            </a:r>
            <a:r>
              <a:rPr lang="en-US" dirty="0">
                <a:latin typeface="Bradley Hand ITC" pitchFamily="66" charset="0"/>
              </a:rPr>
              <a:t> lesson to end (almost, because the lesson after that is Physical Education and it is my favorite subject and today we are focusing on mortal combat). Heading to my music lesson I could see </a:t>
            </a:r>
            <a:r>
              <a:rPr lang="en-US" dirty="0" err="1">
                <a:latin typeface="Bradley Hand ITC" pitchFamily="66" charset="0"/>
              </a:rPr>
              <a:t>Alexandros</a:t>
            </a:r>
            <a:r>
              <a:rPr lang="en-US" dirty="0">
                <a:latin typeface="Bradley Hand ITC" pitchFamily="66" charset="0"/>
              </a:rPr>
              <a:t> gathering protection armor and small wooden swords. There isn’t much to describe about in the music lesson unless you want to hear my song, 1000 melodies of life (its more like 2000 melodies of death). I forgot it was                         </a:t>
            </a:r>
          </a:p>
          <a:p>
            <a:r>
              <a:rPr lang="en-US" dirty="0"/>
              <a:t>   </a:t>
            </a:r>
          </a:p>
          <a:p>
            <a:r>
              <a:rPr lang="en-US" dirty="0"/>
              <a:t>                       </a:t>
            </a:r>
          </a:p>
          <a:p>
            <a:endParaRPr lang="en-US" dirty="0"/>
          </a:p>
          <a:p>
            <a:endParaRPr lang="en-US" dirty="0"/>
          </a:p>
          <a:p>
            <a:r>
              <a:rPr lang="en-US" sz="2800" dirty="0"/>
              <a:t>		</a:t>
            </a:r>
            <a:r>
              <a:rPr lang="en-US" sz="2800" b="1" i="1" u="sng" dirty="0"/>
              <a:t>   </a:t>
            </a:r>
            <a:endParaRPr lang="en-GB" sz="2800" b="1" i="1" u="sng" dirty="0"/>
          </a:p>
        </p:txBody>
      </p:sp>
      <p:sp>
        <p:nvSpPr>
          <p:cNvPr id="3" name="TextBox 2"/>
          <p:cNvSpPr txBox="1"/>
          <p:nvPr/>
        </p:nvSpPr>
        <p:spPr>
          <a:xfrm>
            <a:off x="2843808" y="0"/>
            <a:ext cx="6300192" cy="707886"/>
          </a:xfrm>
          <a:prstGeom prst="rect">
            <a:avLst/>
          </a:prstGeom>
          <a:solidFill>
            <a:srgbClr val="FF0000"/>
          </a:solidFill>
          <a:ln w="38100">
            <a:solidFill>
              <a:schemeClr val="tx1"/>
            </a:solidFill>
          </a:ln>
        </p:spPr>
        <p:txBody>
          <a:bodyPr wrap="square" rtlCol="0">
            <a:spAutoFit/>
          </a:bodyPr>
          <a:lstStyle/>
          <a:p>
            <a:r>
              <a:rPr lang="en-GB" sz="2000" dirty="0" smtClean="0">
                <a:solidFill>
                  <a:schemeClr val="bg1"/>
                </a:solidFill>
              </a:rPr>
              <a:t>Cameron’s diary from the perspective of an ancient Greek child.</a:t>
            </a:r>
            <a:endParaRPr lang="en-GB" sz="2000" dirty="0">
              <a:solidFill>
                <a:schemeClr val="bg1"/>
              </a:solidFill>
            </a:endParaRPr>
          </a:p>
        </p:txBody>
      </p:sp>
    </p:spTree>
  </p:cSld>
  <p:clrMapOvr>
    <a:masterClrMapping/>
  </p:clrMapOvr>
  <p:transition advClick="0" advTm="800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4524315"/>
          </a:xfrm>
          <a:prstGeom prst="rect">
            <a:avLst/>
          </a:prstGeom>
          <a:noFill/>
          <a:ln w="9525">
            <a:noFill/>
            <a:miter lim="800000"/>
            <a:headEnd/>
            <a:tailEnd/>
          </a:ln>
        </p:spPr>
        <p:txBody>
          <a:bodyPr anchor="ctr">
            <a:spAutoFit/>
          </a:bodyPr>
          <a:lstStyle/>
          <a:p>
            <a:r>
              <a:rPr lang="en-US" sz="2400" dirty="0">
                <a:latin typeface="Bradley Hand ITC" pitchFamily="66" charset="0"/>
              </a:rPr>
              <a:t>lunchtime next. My lunch had fish, (caught and gutted, then cooked myself) bread (also made myself) a bun (brought from neighbor </a:t>
            </a:r>
            <a:r>
              <a:rPr lang="en-GB" sz="2400" dirty="0" err="1">
                <a:latin typeface="Bradley Hand ITC" pitchFamily="66" charset="0"/>
              </a:rPr>
              <a:t>Nefeli</a:t>
            </a:r>
            <a:r>
              <a:rPr lang="en-GB" sz="2400" dirty="0">
                <a:latin typeface="Bradley Hand ITC" pitchFamily="66" charset="0"/>
              </a:rPr>
              <a:t>) and a selection of olives. Lunch went fast, probably because I spent as long as possible eating my lovely bun. Going to Physical education class the dreadful notes played on my lyre could still be heard ringing in my ears. As I said before there isn’t much to hear about because I won every fighting match by far. “Well done </a:t>
            </a:r>
            <a:r>
              <a:rPr lang="en-GB" sz="2400" dirty="0" err="1">
                <a:latin typeface="Bradley Hand ITC" pitchFamily="66" charset="0"/>
              </a:rPr>
              <a:t>Alterone</a:t>
            </a:r>
            <a:r>
              <a:rPr lang="en-GB" sz="2400" dirty="0">
                <a:latin typeface="Bradley Hand ITC" pitchFamily="66" charset="0"/>
              </a:rPr>
              <a:t>”, congratulated my teacher, gathering the wooden swords and armour. Looking back I had the most fun in that lesson.</a:t>
            </a:r>
          </a:p>
          <a:p>
            <a:r>
              <a:rPr lang="en-GB" sz="2400" dirty="0">
                <a:latin typeface="Bradley Hand ITC" pitchFamily="66" charset="0"/>
              </a:rPr>
              <a:t>A few minutes later I was walking back to my house. Today was like most days, I hope tomorrow something interesting will happen, wait didn’t </a:t>
            </a:r>
            <a:r>
              <a:rPr lang="en-GB" sz="2400" dirty="0" err="1">
                <a:latin typeface="Bradley Hand ITC" pitchFamily="66" charset="0"/>
              </a:rPr>
              <a:t>Forsidon</a:t>
            </a:r>
            <a:r>
              <a:rPr lang="en-GB" sz="2400" dirty="0">
                <a:latin typeface="Bradley Hand ITC" pitchFamily="66" charset="0"/>
              </a:rPr>
              <a:t> say he had something planned, oh I remember it was…     </a:t>
            </a:r>
          </a:p>
        </p:txBody>
      </p:sp>
      <p:sp>
        <p:nvSpPr>
          <p:cNvPr id="3" name="TextBox 2"/>
          <p:cNvSpPr txBox="1"/>
          <p:nvPr/>
        </p:nvSpPr>
        <p:spPr>
          <a:xfrm>
            <a:off x="0" y="4653136"/>
            <a:ext cx="9144000" cy="1261884"/>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Cameron’s diary from the perspective of an ancient Greek child.</a:t>
            </a:r>
            <a:endParaRPr lang="en-GB" sz="3800" dirty="0">
              <a:solidFill>
                <a:schemeClr val="bg1"/>
              </a:solidFill>
              <a:latin typeface="Comic Sans MS" pitchFamily="66" charset="0"/>
            </a:endParaRPr>
          </a:p>
        </p:txBody>
      </p:sp>
    </p:spTree>
  </p:cSld>
  <p:clrMapOvr>
    <a:masterClrMapping/>
  </p:clrMapOvr>
  <p:transition advClick="0" advTm="8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hughes\Downloads\20200626_1519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46587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443631" y="11863"/>
            <a:ext cx="5678129" cy="4247317"/>
          </a:xfrm>
          <a:prstGeom prst="rect">
            <a:avLst/>
          </a:prstGeom>
          <a:solidFill>
            <a:srgbClr val="FF0000"/>
          </a:solidFill>
          <a:ln w="38100">
            <a:solidFill>
              <a:schemeClr val="tx1"/>
            </a:solidFill>
          </a:ln>
        </p:spPr>
        <p:txBody>
          <a:bodyPr wrap="square" rtlCol="0">
            <a:spAutoFit/>
          </a:bodyPr>
          <a:lstStyle/>
          <a:p>
            <a:pPr algn="ctr"/>
            <a:r>
              <a:rPr lang="en-GB" sz="5400" dirty="0" smtClean="0">
                <a:solidFill>
                  <a:schemeClr val="bg1"/>
                </a:solidFill>
                <a:latin typeface="Comic Sans MS" pitchFamily="66" charset="0"/>
              </a:rPr>
              <a:t>Lucy’s diary from the perspective of an ancient Greek child.</a:t>
            </a:r>
            <a:endParaRPr lang="en-GB" sz="5400" dirty="0">
              <a:solidFill>
                <a:schemeClr val="bg1"/>
              </a:solidFill>
              <a:latin typeface="Comic Sans MS" pitchFamily="66" charset="0"/>
            </a:endParaRPr>
          </a:p>
        </p:txBody>
      </p:sp>
    </p:spTree>
    <p:extLst>
      <p:ext uri="{BB962C8B-B14F-4D97-AF65-F5344CB8AC3E}">
        <p14:creationId xmlns:p14="http://schemas.microsoft.com/office/powerpoint/2010/main" xmlns="" val="3306079926"/>
      </p:ext>
    </p:extLst>
  </p:cSld>
  <p:clrMapOvr>
    <a:masterClrMapping/>
  </p:clrMapOvr>
  <p:transition advClick="0" advTm="8000">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836712"/>
            <a:ext cx="4642110" cy="6021288"/>
          </a:xfrm>
          <a:prstGeom prst="rect">
            <a:avLst/>
          </a:prstGeom>
          <a:noFill/>
          <a:ln w="9525">
            <a:noFill/>
            <a:miter lim="800000"/>
            <a:headEnd/>
            <a:tailEnd/>
          </a:ln>
        </p:spPr>
      </p:pic>
      <p:sp>
        <p:nvSpPr>
          <p:cNvPr id="6" name="TextBox 5"/>
          <p:cNvSpPr txBox="1"/>
          <p:nvPr/>
        </p:nvSpPr>
        <p:spPr>
          <a:xfrm>
            <a:off x="4716016" y="836712"/>
            <a:ext cx="4248472" cy="3600986"/>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Cameron’s matched and recognising of the conversions between mm and m / ml and litres.</a:t>
            </a:r>
            <a:endParaRPr lang="en-GB" sz="3800" dirty="0">
              <a:solidFill>
                <a:schemeClr val="bg1"/>
              </a:solidFill>
              <a:latin typeface="Comic Sans MS" pitchFamily="66" charset="0"/>
            </a:endParaRPr>
          </a:p>
        </p:txBody>
      </p:sp>
    </p:spTree>
  </p:cSld>
  <p:clrMapOvr>
    <a:masterClrMapping/>
  </p:clrMapOvr>
  <p:transition advClick="0" advTm="6443">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hughes\Downloads\20200626_1520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5590"/>
            <a:ext cx="9144000" cy="609211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TextBox 3"/>
          <p:cNvSpPr txBox="1"/>
          <p:nvPr/>
        </p:nvSpPr>
        <p:spPr>
          <a:xfrm>
            <a:off x="-31932" y="5891474"/>
            <a:ext cx="9144000" cy="954107"/>
          </a:xfrm>
          <a:prstGeom prst="rect">
            <a:avLst/>
          </a:prstGeom>
          <a:solidFill>
            <a:srgbClr val="FF0000"/>
          </a:solidFill>
          <a:ln w="38100">
            <a:solidFill>
              <a:schemeClr val="tx1"/>
            </a:solidFill>
          </a:ln>
        </p:spPr>
        <p:txBody>
          <a:bodyPr wrap="square" rtlCol="0">
            <a:spAutoFit/>
          </a:bodyPr>
          <a:lstStyle/>
          <a:p>
            <a:pPr algn="ctr"/>
            <a:r>
              <a:rPr lang="en-GB" sz="2800" dirty="0" smtClean="0">
                <a:solidFill>
                  <a:schemeClr val="bg1"/>
                </a:solidFill>
                <a:latin typeface="Comic Sans MS" pitchFamily="66" charset="0"/>
              </a:rPr>
              <a:t>Lucy’s matched and recognising of the conversions between mm and m / ml and litres.</a:t>
            </a:r>
            <a:endParaRPr lang="en-GB" sz="2800" dirty="0">
              <a:solidFill>
                <a:schemeClr val="bg1"/>
              </a:solidFill>
              <a:latin typeface="Comic Sans MS" pitchFamily="66" charset="0"/>
            </a:endParaRPr>
          </a:p>
        </p:txBody>
      </p:sp>
    </p:spTree>
    <p:extLst>
      <p:ext uri="{BB962C8B-B14F-4D97-AF65-F5344CB8AC3E}">
        <p14:creationId xmlns:p14="http://schemas.microsoft.com/office/powerpoint/2010/main" xmlns="" val="2135702543"/>
      </p:ext>
    </p:extLst>
  </p:cSld>
  <p:clrMapOvr>
    <a:masterClrMapping/>
  </p:clrMapOvr>
  <p:transition advClick="0" advTm="8000">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762866"/>
            <a:ext cx="3854930" cy="5139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1" y="766880"/>
            <a:ext cx="3851920" cy="5135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0" y="5902773"/>
            <a:ext cx="9144000" cy="954107"/>
          </a:xfrm>
          <a:prstGeom prst="rect">
            <a:avLst/>
          </a:prstGeom>
          <a:solidFill>
            <a:srgbClr val="FF0000"/>
          </a:solidFill>
          <a:ln w="38100">
            <a:solidFill>
              <a:schemeClr val="tx1"/>
            </a:solidFill>
          </a:ln>
        </p:spPr>
        <p:txBody>
          <a:bodyPr wrap="square" rtlCol="0">
            <a:spAutoFit/>
          </a:bodyPr>
          <a:lstStyle/>
          <a:p>
            <a:pPr algn="ctr"/>
            <a:r>
              <a:rPr lang="en-GB" sz="2800" dirty="0" smtClean="0">
                <a:solidFill>
                  <a:schemeClr val="bg1"/>
                </a:solidFill>
                <a:latin typeface="Comic Sans MS" pitchFamily="66" charset="0"/>
              </a:rPr>
              <a:t>Amy’s diary from the perspective of an ancient Greek child, which was then translated into Greek!</a:t>
            </a:r>
            <a:endParaRPr lang="en-GB" sz="2800" dirty="0">
              <a:solidFill>
                <a:schemeClr val="bg1"/>
              </a:solidFill>
              <a:latin typeface="Comic Sans MS" pitchFamily="66" charset="0"/>
            </a:endParaRPr>
          </a:p>
        </p:txBody>
      </p:sp>
    </p:spTree>
  </p:cSld>
  <p:clrMapOvr>
    <a:masterClrMapping/>
  </p:clrMapOvr>
  <p:transition advClick="0" advTm="6443">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0" y="754467"/>
            <a:ext cx="4577650" cy="6103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716016" y="836712"/>
            <a:ext cx="4248472" cy="3600986"/>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Amy’s matched and recognising of the conversions between mm and m / ml and litres.</a:t>
            </a:r>
            <a:endParaRPr lang="en-GB" sz="3800" dirty="0">
              <a:solidFill>
                <a:schemeClr val="bg1"/>
              </a:solidFill>
              <a:latin typeface="Comic Sans MS" pitchFamily="66" charset="0"/>
            </a:endParaRPr>
          </a:p>
        </p:txBody>
      </p:sp>
    </p:spTree>
  </p:cSld>
  <p:clrMapOvr>
    <a:masterClrMapping/>
  </p:clrMapOvr>
  <p:transition advClick="0" advTm="6443">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20636"/>
            <a:ext cx="8091317" cy="6056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922703" y="5030635"/>
            <a:ext cx="4248472" cy="1846659"/>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Amy scored 10/10 in her spelling score.</a:t>
            </a:r>
            <a:endParaRPr lang="en-GB" sz="3800" dirty="0">
              <a:solidFill>
                <a:schemeClr val="bg1"/>
              </a:solidFill>
              <a:latin typeface="Comic Sans MS" pitchFamily="66" charset="0"/>
            </a:endParaRPr>
          </a:p>
        </p:txBody>
      </p:sp>
    </p:spTree>
  </p:cSld>
  <p:clrMapOvr>
    <a:masterClrMapping/>
  </p:clrMapOvr>
  <p:transition advClick="0" advTm="6443">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46" y="880605"/>
            <a:ext cx="4483046" cy="59773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TextBox 3"/>
          <p:cNvSpPr txBox="1"/>
          <p:nvPr/>
        </p:nvSpPr>
        <p:spPr>
          <a:xfrm>
            <a:off x="4572000" y="923604"/>
            <a:ext cx="4392488" cy="1846659"/>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Henry scored 10/10 in his spelling score.</a:t>
            </a:r>
            <a:endParaRPr lang="en-GB" sz="3800" dirty="0">
              <a:solidFill>
                <a:schemeClr val="bg1"/>
              </a:solidFill>
              <a:latin typeface="Comic Sans MS" pitchFamily="66" charset="0"/>
            </a:endParaRPr>
          </a:p>
        </p:txBody>
      </p:sp>
    </p:spTree>
    <p:extLst>
      <p:ext uri="{BB962C8B-B14F-4D97-AF65-F5344CB8AC3E}">
        <p14:creationId xmlns:p14="http://schemas.microsoft.com/office/powerpoint/2010/main" xmlns="" val="222973481"/>
      </p:ext>
    </p:extLst>
  </p:cSld>
  <p:clrMapOvr>
    <a:masterClrMapping/>
  </p:clrMapOvr>
  <p:transition advClick="0" advTm="8000">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0"/>
            <a:ext cx="4572000"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4572000" y="762000"/>
            <a:ext cx="4572000" cy="1261884"/>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Zoe scored 7/10 in her spelling score.</a:t>
            </a:r>
            <a:endParaRPr lang="en-GB" sz="3800" dirty="0">
              <a:solidFill>
                <a:schemeClr val="bg1"/>
              </a:solidFill>
              <a:latin typeface="Comic Sans MS" pitchFamily="66" charset="0"/>
            </a:endParaRPr>
          </a:p>
        </p:txBody>
      </p:sp>
    </p:spTree>
    <p:extLst>
      <p:ext uri="{BB962C8B-B14F-4D97-AF65-F5344CB8AC3E}">
        <p14:creationId xmlns:p14="http://schemas.microsoft.com/office/powerpoint/2010/main" xmlns="" val="2355076447"/>
      </p:ext>
    </p:extLst>
  </p:cSld>
  <p:clrMapOvr>
    <a:masterClrMapping/>
  </p:clrMapOvr>
  <p:transition advClick="0" advTm="8000">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2" name="Rectangle 1"/>
          <p:cNvSpPr/>
          <p:nvPr/>
        </p:nvSpPr>
        <p:spPr>
          <a:xfrm>
            <a:off x="-27709" y="923330"/>
            <a:ext cx="9144000" cy="3693319"/>
          </a:xfrm>
          <a:prstGeom prst="rect">
            <a:avLst/>
          </a:prstGeom>
        </p:spPr>
        <p:txBody>
          <a:bodyPr wrap="square">
            <a:spAutoFit/>
          </a:bodyPr>
          <a:lstStyle/>
          <a:p>
            <a:r>
              <a:rPr lang="en-GB" b="1" u="sng" dirty="0"/>
              <a:t>Use the information above to answer the following questions</a:t>
            </a:r>
            <a:r>
              <a:rPr lang="en-GB" dirty="0"/>
              <a:t>: </a:t>
            </a:r>
          </a:p>
          <a:p>
            <a:r>
              <a:rPr lang="en-GB" dirty="0"/>
              <a:t>1.	Why was theatre so important to the ancient Greeks?</a:t>
            </a:r>
          </a:p>
          <a:p>
            <a:r>
              <a:rPr lang="en-GB" dirty="0"/>
              <a:t> </a:t>
            </a:r>
            <a:r>
              <a:rPr lang="en-GB" dirty="0" smtClean="0"/>
              <a:t>	</a:t>
            </a:r>
            <a:r>
              <a:rPr lang="en-GB" dirty="0" smtClean="0">
                <a:solidFill>
                  <a:srgbClr val="FF0000"/>
                </a:solidFill>
              </a:rPr>
              <a:t>It </a:t>
            </a:r>
            <a:r>
              <a:rPr lang="en-GB" dirty="0">
                <a:solidFill>
                  <a:srgbClr val="FF0000"/>
                </a:solidFill>
              </a:rPr>
              <a:t>was like a festival</a:t>
            </a:r>
          </a:p>
          <a:p>
            <a:r>
              <a:rPr lang="en-GB" dirty="0"/>
              <a:t>2.	What is a satire play? – </a:t>
            </a:r>
            <a:r>
              <a:rPr lang="en-GB" dirty="0">
                <a:solidFill>
                  <a:srgbClr val="FF0000"/>
                </a:solidFill>
              </a:rPr>
              <a:t>They were comedy plays.</a:t>
            </a:r>
          </a:p>
          <a:p>
            <a:r>
              <a:rPr lang="en-GB" dirty="0"/>
              <a:t>3.	How many people would attend ancient Greek plays? – </a:t>
            </a:r>
            <a:r>
              <a:rPr lang="en-GB" dirty="0">
                <a:solidFill>
                  <a:srgbClr val="FF0000"/>
                </a:solidFill>
              </a:rPr>
              <a:t>15,000 people</a:t>
            </a:r>
          </a:p>
          <a:p>
            <a:r>
              <a:rPr lang="en-GB" dirty="0"/>
              <a:t>4.	Why were theatres built on the hillsides? – </a:t>
            </a:r>
            <a:r>
              <a:rPr lang="en-GB" dirty="0">
                <a:solidFill>
                  <a:srgbClr val="FF0000"/>
                </a:solidFill>
              </a:rPr>
              <a:t>so everybody could see what was going on </a:t>
            </a:r>
            <a:r>
              <a:rPr lang="en-GB" dirty="0" smtClean="0">
                <a:solidFill>
                  <a:srgbClr val="FF0000"/>
                </a:solidFill>
              </a:rPr>
              <a:t>	below</a:t>
            </a:r>
            <a:r>
              <a:rPr lang="en-GB" dirty="0">
                <a:solidFill>
                  <a:srgbClr val="FF0000"/>
                </a:solidFill>
              </a:rPr>
              <a:t>.</a:t>
            </a:r>
          </a:p>
          <a:p>
            <a:r>
              <a:rPr lang="en-GB" dirty="0"/>
              <a:t>5.	Which God were plays dedicated to? -</a:t>
            </a:r>
            <a:r>
              <a:rPr lang="en-GB" dirty="0" err="1">
                <a:solidFill>
                  <a:srgbClr val="FF0000"/>
                </a:solidFill>
              </a:rPr>
              <a:t>Dionysys</a:t>
            </a:r>
            <a:endParaRPr lang="en-GB" dirty="0">
              <a:solidFill>
                <a:srgbClr val="FF0000"/>
              </a:solidFill>
            </a:endParaRPr>
          </a:p>
          <a:p>
            <a:r>
              <a:rPr lang="en-GB" dirty="0"/>
              <a:t>6.	Who was the most famous Greek playwright? - </a:t>
            </a:r>
            <a:r>
              <a:rPr lang="en-GB" dirty="0">
                <a:solidFill>
                  <a:srgbClr val="FF0000"/>
                </a:solidFill>
              </a:rPr>
              <a:t>Aeschylus, Sophocles and Euripides</a:t>
            </a:r>
          </a:p>
          <a:p>
            <a:r>
              <a:rPr lang="en-GB" dirty="0"/>
              <a:t>7.	The stage was raised within the circle, why was it built this way? – </a:t>
            </a:r>
            <a:r>
              <a:rPr lang="en-GB" dirty="0">
                <a:solidFill>
                  <a:srgbClr val="FF0000"/>
                </a:solidFill>
              </a:rPr>
              <a:t>So everyone could </a:t>
            </a:r>
            <a:r>
              <a:rPr lang="en-GB" dirty="0" smtClean="0">
                <a:solidFill>
                  <a:srgbClr val="FF0000"/>
                </a:solidFill>
              </a:rPr>
              <a:t>	see </a:t>
            </a:r>
            <a:r>
              <a:rPr lang="en-GB" dirty="0">
                <a:solidFill>
                  <a:srgbClr val="FF0000"/>
                </a:solidFill>
              </a:rPr>
              <a:t>and hear the sounds.</a:t>
            </a:r>
          </a:p>
          <a:p>
            <a:r>
              <a:rPr lang="en-GB" dirty="0"/>
              <a:t>8.	What would the audience throw if they weren’t happy with the play? – </a:t>
            </a:r>
            <a:r>
              <a:rPr lang="en-GB" dirty="0">
                <a:solidFill>
                  <a:srgbClr val="FF0000"/>
                </a:solidFill>
              </a:rPr>
              <a:t>food and </a:t>
            </a:r>
            <a:r>
              <a:rPr lang="en-GB" dirty="0" smtClean="0">
                <a:solidFill>
                  <a:srgbClr val="FF0000"/>
                </a:solidFill>
              </a:rPr>
              <a:t>	stones</a:t>
            </a:r>
            <a:r>
              <a:rPr lang="en-GB" dirty="0">
                <a:solidFill>
                  <a:srgbClr val="FF0000"/>
                </a:solidFill>
              </a:rPr>
              <a:t>.</a:t>
            </a:r>
          </a:p>
        </p:txBody>
      </p:sp>
      <p:sp>
        <p:nvSpPr>
          <p:cNvPr id="9" name="Rectangle 8"/>
          <p:cNvSpPr/>
          <p:nvPr/>
        </p:nvSpPr>
        <p:spPr>
          <a:xfrm>
            <a:off x="-27710" y="4625579"/>
            <a:ext cx="9171709" cy="2169825"/>
          </a:xfrm>
          <a:prstGeom prst="rect">
            <a:avLst/>
          </a:prstGeom>
          <a:solidFill>
            <a:srgbClr val="FFFF00"/>
          </a:solidFill>
          <a:ln w="12700">
            <a:solidFill>
              <a:schemeClr val="tx1"/>
            </a:solidFill>
          </a:ln>
        </p:spPr>
        <p:txBody>
          <a:bodyPr wrap="square" lIns="91440" tIns="45720" rIns="91440" bIns="45720">
            <a:spAutoFit/>
          </a:bodyPr>
          <a:lstStyle/>
          <a:p>
            <a:pPr algn="ct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Henry has been reading the Ancient Greek Theatres text to answer the questions about it.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advTm="6255">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Geography and History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6" name="TextBox 5"/>
          <p:cNvSpPr txBox="1"/>
          <p:nvPr/>
        </p:nvSpPr>
        <p:spPr>
          <a:xfrm>
            <a:off x="0" y="1363475"/>
            <a:ext cx="9144000"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Reuben scored 10/10</a:t>
            </a:r>
            <a:endParaRPr lang="en-GB" sz="3800" dirty="0">
              <a:solidFill>
                <a:schemeClr val="bg1"/>
              </a:solidFill>
              <a:latin typeface="Comic Sans MS" pitchFamily="66" charset="0"/>
            </a:endParaRPr>
          </a:p>
        </p:txBody>
      </p:sp>
      <p:sp>
        <p:nvSpPr>
          <p:cNvPr id="7" name="TextBox 6"/>
          <p:cNvSpPr txBox="1"/>
          <p:nvPr/>
        </p:nvSpPr>
        <p:spPr>
          <a:xfrm>
            <a:off x="-1" y="2040583"/>
            <a:ext cx="9143999"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Elizabeth scored 7/10</a:t>
            </a:r>
            <a:endParaRPr lang="en-GB" sz="3800" dirty="0">
              <a:solidFill>
                <a:schemeClr val="bg1"/>
              </a:solidFill>
              <a:latin typeface="Comic Sans MS" pitchFamily="66" charset="0"/>
            </a:endParaRPr>
          </a:p>
        </p:txBody>
      </p:sp>
      <p:sp>
        <p:nvSpPr>
          <p:cNvPr id="8" name="TextBox 7"/>
          <p:cNvSpPr txBox="1"/>
          <p:nvPr/>
        </p:nvSpPr>
        <p:spPr>
          <a:xfrm>
            <a:off x="-31871" y="2717691"/>
            <a:ext cx="9175870"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Zac scored 5/10</a:t>
            </a:r>
            <a:endParaRPr lang="en-GB" sz="3800" dirty="0">
              <a:solidFill>
                <a:schemeClr val="bg1"/>
              </a:solidFill>
              <a:latin typeface="Comic Sans MS" pitchFamily="66" charset="0"/>
            </a:endParaRPr>
          </a:p>
        </p:txBody>
      </p:sp>
      <p:sp>
        <p:nvSpPr>
          <p:cNvPr id="9" name="TextBox 8"/>
          <p:cNvSpPr txBox="1"/>
          <p:nvPr/>
        </p:nvSpPr>
        <p:spPr>
          <a:xfrm>
            <a:off x="-31693" y="3435573"/>
            <a:ext cx="9175692"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Lily scored 9/10</a:t>
            </a:r>
            <a:endParaRPr lang="en-GB" sz="3800" dirty="0">
              <a:solidFill>
                <a:schemeClr val="bg1"/>
              </a:solidFill>
              <a:latin typeface="Comic Sans MS" pitchFamily="66" charset="0"/>
            </a:endParaRPr>
          </a:p>
        </p:txBody>
      </p:sp>
      <p:sp>
        <p:nvSpPr>
          <p:cNvPr id="10" name="TextBox 9"/>
          <p:cNvSpPr txBox="1"/>
          <p:nvPr/>
        </p:nvSpPr>
        <p:spPr>
          <a:xfrm>
            <a:off x="-12368" y="4132314"/>
            <a:ext cx="9156367"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Megan scored 9/10</a:t>
            </a:r>
            <a:endParaRPr lang="en-GB" sz="3800" dirty="0">
              <a:solidFill>
                <a:schemeClr val="bg1"/>
              </a:solidFill>
              <a:latin typeface="Comic Sans MS" pitchFamily="66" charset="0"/>
            </a:endParaRPr>
          </a:p>
        </p:txBody>
      </p:sp>
      <p:sp>
        <p:nvSpPr>
          <p:cNvPr id="11" name="TextBox 10"/>
          <p:cNvSpPr txBox="1"/>
          <p:nvPr/>
        </p:nvSpPr>
        <p:spPr>
          <a:xfrm>
            <a:off x="-18969" y="4826676"/>
            <a:ext cx="9162968"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Chloe scored 8/10</a:t>
            </a:r>
            <a:endParaRPr lang="en-GB" sz="3800" dirty="0">
              <a:solidFill>
                <a:schemeClr val="bg1"/>
              </a:solidFill>
              <a:latin typeface="Comic Sans MS" pitchFamily="66" charset="0"/>
            </a:endParaRPr>
          </a:p>
        </p:txBody>
      </p:sp>
      <p:sp>
        <p:nvSpPr>
          <p:cNvPr id="12" name="TextBox 11"/>
          <p:cNvSpPr txBox="1"/>
          <p:nvPr/>
        </p:nvSpPr>
        <p:spPr>
          <a:xfrm>
            <a:off x="-18970" y="5503784"/>
            <a:ext cx="9162969"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Bethany scored 10/10</a:t>
            </a:r>
            <a:endParaRPr lang="en-GB" sz="3800" dirty="0">
              <a:solidFill>
                <a:schemeClr val="bg1"/>
              </a:solidFill>
              <a:latin typeface="Comic Sans MS" pitchFamily="66" charset="0"/>
            </a:endParaRPr>
          </a:p>
        </p:txBody>
      </p:sp>
      <p:sp>
        <p:nvSpPr>
          <p:cNvPr id="13" name="TextBox 12"/>
          <p:cNvSpPr txBox="1"/>
          <p:nvPr/>
        </p:nvSpPr>
        <p:spPr>
          <a:xfrm>
            <a:off x="-24796" y="6180892"/>
            <a:ext cx="9168796"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Jack scored 10/10</a:t>
            </a:r>
            <a:endParaRPr lang="en-GB" sz="3800" dirty="0">
              <a:solidFill>
                <a:schemeClr val="bg1"/>
              </a:solidFill>
              <a:latin typeface="Comic Sans MS" pitchFamily="66" charset="0"/>
            </a:endParaRPr>
          </a:p>
        </p:txBody>
      </p:sp>
      <p:sp>
        <p:nvSpPr>
          <p:cNvPr id="14" name="TextBox 13"/>
          <p:cNvSpPr txBox="1"/>
          <p:nvPr/>
        </p:nvSpPr>
        <p:spPr>
          <a:xfrm>
            <a:off x="777" y="724335"/>
            <a:ext cx="9143998" cy="677108"/>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Ruby scored 10/10</a:t>
            </a:r>
            <a:endParaRPr lang="en-GB" sz="3800" dirty="0">
              <a:solidFill>
                <a:schemeClr val="bg1"/>
              </a:solidFill>
              <a:latin typeface="Comic Sans MS" pitchFamily="66" charset="0"/>
            </a:endParaRPr>
          </a:p>
        </p:txBody>
      </p:sp>
    </p:spTree>
    <p:extLst>
      <p:ext uri="{BB962C8B-B14F-4D97-AF65-F5344CB8AC3E}">
        <p14:creationId xmlns:p14="http://schemas.microsoft.com/office/powerpoint/2010/main" xmlns="" val="3750794908"/>
      </p:ext>
    </p:extLst>
  </p:cSld>
  <p:clrMapOvr>
    <a:masterClrMapping/>
  </p:clrMapOvr>
  <p:transition advClick="0" advTm="6443">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41" y="0"/>
            <a:ext cx="51435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TextBox 3"/>
          <p:cNvSpPr txBox="1"/>
          <p:nvPr/>
        </p:nvSpPr>
        <p:spPr>
          <a:xfrm>
            <a:off x="5292080" y="836712"/>
            <a:ext cx="3672408" cy="4185761"/>
          </a:xfrm>
          <a:prstGeom prst="rect">
            <a:avLst/>
          </a:prstGeom>
          <a:solidFill>
            <a:srgbClr val="FF0000"/>
          </a:solidFill>
          <a:ln w="38100">
            <a:solidFill>
              <a:schemeClr val="tx1"/>
            </a:solidFill>
          </a:ln>
        </p:spPr>
        <p:txBody>
          <a:bodyPr wrap="square" rtlCol="0">
            <a:spAutoFit/>
          </a:bodyPr>
          <a:lstStyle/>
          <a:p>
            <a:pPr algn="ctr"/>
            <a:r>
              <a:rPr lang="en-GB" sz="3800" dirty="0" smtClean="0">
                <a:solidFill>
                  <a:schemeClr val="bg1"/>
                </a:solidFill>
                <a:latin typeface="Comic Sans MS" pitchFamily="66" charset="0"/>
              </a:rPr>
              <a:t>Henry has sketched a modern day and ancient Greek toilet to make comparisons.</a:t>
            </a:r>
            <a:endParaRPr lang="en-GB" sz="3800" dirty="0">
              <a:solidFill>
                <a:schemeClr val="bg1"/>
              </a:solidFill>
              <a:latin typeface="Comic Sans MS" pitchFamily="66" charset="0"/>
            </a:endParaRPr>
          </a:p>
        </p:txBody>
      </p:sp>
    </p:spTree>
    <p:extLst>
      <p:ext uri="{BB962C8B-B14F-4D97-AF65-F5344CB8AC3E}">
        <p14:creationId xmlns:p14="http://schemas.microsoft.com/office/powerpoint/2010/main" xmlns="" val="1645217636"/>
      </p:ext>
    </p:extLst>
  </p:cSld>
  <p:clrMapOvr>
    <a:masterClrMapping/>
  </p:clrMapOvr>
  <p:transition advClick="0" advTm="8000">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84585"/>
            <a:ext cx="9144000" cy="6673416"/>
          </a:xfrm>
          <a:prstGeom prst="rect">
            <a:avLst/>
          </a:prstGeom>
          <a:noFill/>
          <a:ln w="9525">
            <a:noFill/>
            <a:miter lim="800000"/>
            <a:headEnd/>
            <a:tailEnd/>
          </a:ln>
        </p:spPr>
      </p:pic>
      <p:sp>
        <p:nvSpPr>
          <p:cNvPr id="3" name="Rectangle 2"/>
          <p:cNvSpPr/>
          <p:nvPr/>
        </p:nvSpPr>
        <p:spPr>
          <a:xfrm>
            <a:off x="0" y="0"/>
            <a:ext cx="9144000"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TextBox 3"/>
          <p:cNvSpPr txBox="1"/>
          <p:nvPr/>
        </p:nvSpPr>
        <p:spPr>
          <a:xfrm>
            <a:off x="0" y="764704"/>
            <a:ext cx="4499992" cy="1938992"/>
          </a:xfrm>
          <a:prstGeom prst="rect">
            <a:avLst/>
          </a:prstGeom>
          <a:solidFill>
            <a:srgbClr val="FF0000"/>
          </a:solidFill>
          <a:ln w="38100">
            <a:solidFill>
              <a:schemeClr val="tx1"/>
            </a:solidFill>
          </a:ln>
        </p:spPr>
        <p:txBody>
          <a:bodyPr wrap="square" rtlCol="0">
            <a:spAutoFit/>
          </a:bodyPr>
          <a:lstStyle/>
          <a:p>
            <a:pPr algn="ctr"/>
            <a:r>
              <a:rPr lang="en-GB" sz="3000" dirty="0" smtClean="0">
                <a:solidFill>
                  <a:schemeClr val="bg1"/>
                </a:solidFill>
                <a:latin typeface="Comic Sans MS" pitchFamily="66" charset="0"/>
              </a:rPr>
              <a:t>Zoe</a:t>
            </a:r>
            <a:r>
              <a:rPr lang="en-GB" sz="3000" dirty="0" smtClean="0">
                <a:solidFill>
                  <a:schemeClr val="bg1"/>
                </a:solidFill>
                <a:latin typeface="Comic Sans MS" pitchFamily="66" charset="0"/>
              </a:rPr>
              <a:t> </a:t>
            </a:r>
            <a:r>
              <a:rPr lang="en-GB" sz="3000" dirty="0" smtClean="0">
                <a:solidFill>
                  <a:schemeClr val="bg1"/>
                </a:solidFill>
                <a:latin typeface="Comic Sans MS" pitchFamily="66" charset="0"/>
              </a:rPr>
              <a:t>has sketched a modern day and ancient Greek toilet to make comparisons.</a:t>
            </a:r>
            <a:endParaRPr lang="en-GB" sz="3000" dirty="0">
              <a:solidFill>
                <a:schemeClr val="bg1"/>
              </a:solidFill>
              <a:latin typeface="Comic Sans MS" pitchFamily="66" charset="0"/>
            </a:endParaRPr>
          </a:p>
        </p:txBody>
      </p:sp>
    </p:spTree>
  </p:cSld>
  <p:clrMapOvr>
    <a:masterClrMapping/>
  </p:clrMapOvr>
  <p:transition advClick="0" advTm="8000">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84784"/>
            <a:ext cx="6160670" cy="537321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228184" y="4104174"/>
            <a:ext cx="2915816" cy="2753826"/>
          </a:xfrm>
          <a:prstGeom prst="rect">
            <a:avLst/>
          </a:prstGeom>
          <a:noFill/>
          <a:ln w="9525">
            <a:noFill/>
            <a:miter lim="800000"/>
            <a:headEnd/>
            <a:tailEnd/>
          </a:ln>
        </p:spPr>
      </p:pic>
      <p:sp>
        <p:nvSpPr>
          <p:cNvPr id="4" name="Rectangle 3"/>
          <p:cNvSpPr/>
          <p:nvPr/>
        </p:nvSpPr>
        <p:spPr>
          <a:xfrm>
            <a:off x="-1" y="0"/>
            <a:ext cx="9144001" cy="769441"/>
          </a:xfrm>
          <a:prstGeom prst="rect">
            <a:avLst/>
          </a:prstGeom>
          <a:solidFill>
            <a:srgbClr val="FFFF00"/>
          </a:solidFill>
          <a:ln w="1270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I’ve got more to show you</a:t>
            </a:r>
            <a:endParaRPr lang="en-US" sz="4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0" y="764704"/>
            <a:ext cx="9144000" cy="1015663"/>
          </a:xfrm>
          <a:prstGeom prst="rect">
            <a:avLst/>
          </a:prstGeom>
          <a:solidFill>
            <a:srgbClr val="FF0000"/>
          </a:solidFill>
          <a:ln w="38100">
            <a:solidFill>
              <a:schemeClr val="tx1"/>
            </a:solidFill>
          </a:ln>
        </p:spPr>
        <p:txBody>
          <a:bodyPr wrap="square" rtlCol="0">
            <a:spAutoFit/>
          </a:bodyPr>
          <a:lstStyle/>
          <a:p>
            <a:pPr algn="ctr"/>
            <a:r>
              <a:rPr lang="en-GB" sz="3000" dirty="0" smtClean="0">
                <a:solidFill>
                  <a:schemeClr val="bg1"/>
                </a:solidFill>
                <a:latin typeface="Comic Sans MS" pitchFamily="66" charset="0"/>
              </a:rPr>
              <a:t>Dante </a:t>
            </a:r>
            <a:r>
              <a:rPr lang="en-GB" sz="3000" dirty="0" smtClean="0">
                <a:solidFill>
                  <a:schemeClr val="bg1"/>
                </a:solidFill>
                <a:latin typeface="Comic Sans MS" pitchFamily="66" charset="0"/>
              </a:rPr>
              <a:t>has sketched </a:t>
            </a:r>
            <a:r>
              <a:rPr lang="en-GB" sz="3000" dirty="0" smtClean="0">
                <a:solidFill>
                  <a:schemeClr val="bg1"/>
                </a:solidFill>
                <a:latin typeface="Comic Sans MS" pitchFamily="66" charset="0"/>
              </a:rPr>
              <a:t>an ancient </a:t>
            </a:r>
            <a:r>
              <a:rPr lang="en-GB" sz="3000" dirty="0" smtClean="0">
                <a:solidFill>
                  <a:schemeClr val="bg1"/>
                </a:solidFill>
                <a:latin typeface="Comic Sans MS" pitchFamily="66" charset="0"/>
              </a:rPr>
              <a:t>Greek toilet </a:t>
            </a:r>
            <a:r>
              <a:rPr lang="en-GB" sz="3000" dirty="0" smtClean="0">
                <a:solidFill>
                  <a:schemeClr val="bg1"/>
                </a:solidFill>
                <a:latin typeface="Comic Sans MS" pitchFamily="66" charset="0"/>
              </a:rPr>
              <a:t>as well as some other art work today.</a:t>
            </a:r>
            <a:endParaRPr lang="en-GB" sz="3000" dirty="0">
              <a:solidFill>
                <a:schemeClr val="bg1"/>
              </a:solidFill>
              <a:latin typeface="Comic Sans MS" pitchFamily="66" charset="0"/>
            </a:endParaRPr>
          </a:p>
        </p:txBody>
      </p:sp>
    </p:spTree>
  </p:cSld>
  <p:clrMapOvr>
    <a:masterClrMapping/>
  </p:clrMapOvr>
  <p:transition advClick="0" advTm="800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13857" y="5657671"/>
            <a:ext cx="9171709" cy="1200329"/>
          </a:xfrm>
          <a:prstGeom prst="rect">
            <a:avLst/>
          </a:prstGeom>
          <a:solidFill>
            <a:srgbClr val="FFFF00"/>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Bethany</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3858" y="923330"/>
            <a:ext cx="9143999" cy="4401205"/>
          </a:xfrm>
          <a:prstGeom prst="rect">
            <a:avLst/>
          </a:prstGeom>
        </p:spPr>
        <p:txBody>
          <a:bodyPr wrap="square">
            <a:spAutoFit/>
          </a:bodyPr>
          <a:lstStyle/>
          <a:p>
            <a:r>
              <a:rPr lang="en-GB" sz="1400" b="1" u="sng" dirty="0"/>
              <a:t>Use the information above to answer the following questions: </a:t>
            </a:r>
          </a:p>
          <a:p>
            <a:r>
              <a:rPr lang="en-GB" sz="1400" dirty="0"/>
              <a:t>1.	Why was theatre so important to the ancient Greeks?</a:t>
            </a:r>
          </a:p>
          <a:p>
            <a:r>
              <a:rPr lang="en-GB" sz="1400" dirty="0">
                <a:solidFill>
                  <a:srgbClr val="FF0000"/>
                </a:solidFill>
              </a:rPr>
              <a:t>The theatre was important to originally celebrate the God Dionysus though many other gods got in the act.  </a:t>
            </a:r>
            <a:r>
              <a:rPr lang="en-GB" sz="1400" dirty="0"/>
              <a:t>CORRECT</a:t>
            </a:r>
          </a:p>
          <a:p>
            <a:r>
              <a:rPr lang="en-GB" sz="1400" dirty="0"/>
              <a:t>2.	What is a satire play? </a:t>
            </a:r>
          </a:p>
          <a:p>
            <a:r>
              <a:rPr lang="en-GB" sz="1400" dirty="0">
                <a:solidFill>
                  <a:srgbClr val="FF0000"/>
                </a:solidFill>
              </a:rPr>
              <a:t> A satire were plays that made  fun of real people and mortal </a:t>
            </a:r>
            <a:r>
              <a:rPr lang="en-GB" sz="1400" dirty="0" smtClean="0">
                <a:solidFill>
                  <a:srgbClr val="FF0000"/>
                </a:solidFill>
              </a:rPr>
              <a:t>legend’s</a:t>
            </a:r>
            <a:r>
              <a:rPr lang="en-GB" sz="1400" dirty="0">
                <a:solidFill>
                  <a:srgbClr val="FF0000"/>
                </a:solidFill>
              </a:rPr>
              <a:t>. </a:t>
            </a:r>
            <a:r>
              <a:rPr lang="en-GB" sz="1400" dirty="0"/>
              <a:t>CORRECT</a:t>
            </a:r>
          </a:p>
          <a:p>
            <a:r>
              <a:rPr lang="en-GB" sz="1400" dirty="0"/>
              <a:t>3.	How many people would attend ancient Greek plays?</a:t>
            </a:r>
          </a:p>
          <a:p>
            <a:r>
              <a:rPr lang="en-GB" sz="1400" dirty="0">
                <a:solidFill>
                  <a:srgbClr val="FF0000"/>
                </a:solidFill>
              </a:rPr>
              <a:t>15,000 people would gather to see the plays. </a:t>
            </a:r>
            <a:r>
              <a:rPr lang="en-GB" sz="1400" dirty="0"/>
              <a:t>CORRECT</a:t>
            </a:r>
          </a:p>
          <a:p>
            <a:r>
              <a:rPr lang="en-GB" sz="1400" dirty="0"/>
              <a:t>4.	Why were theatres built on the hillsides?  </a:t>
            </a:r>
          </a:p>
          <a:p>
            <a:r>
              <a:rPr lang="en-GB" sz="1400" dirty="0">
                <a:solidFill>
                  <a:srgbClr val="FF0000"/>
                </a:solidFill>
              </a:rPr>
              <a:t>Theatres were built on hillsides to accommodate the </a:t>
            </a:r>
            <a:r>
              <a:rPr lang="en-GB" sz="1400" dirty="0" err="1">
                <a:solidFill>
                  <a:srgbClr val="FF0000"/>
                </a:solidFill>
              </a:rPr>
              <a:t>the</a:t>
            </a:r>
            <a:r>
              <a:rPr lang="en-GB" sz="1400" dirty="0">
                <a:solidFill>
                  <a:srgbClr val="FF0000"/>
                </a:solidFill>
              </a:rPr>
              <a:t> large number of people that attended and it allowed the audience to see what was going on in the orchestra pit. </a:t>
            </a:r>
            <a:r>
              <a:rPr lang="en-GB" sz="1400" dirty="0"/>
              <a:t>CORRECT</a:t>
            </a:r>
          </a:p>
          <a:p>
            <a:r>
              <a:rPr lang="en-GB" sz="1400" dirty="0"/>
              <a:t>5.	Which God were plays dedicated to? </a:t>
            </a:r>
          </a:p>
          <a:p>
            <a:r>
              <a:rPr lang="en-GB" sz="1400" dirty="0">
                <a:solidFill>
                  <a:srgbClr val="FF0000"/>
                </a:solidFill>
              </a:rPr>
              <a:t>The plays were dedicated to the God Dionysus.  </a:t>
            </a:r>
            <a:r>
              <a:rPr lang="en-GB" sz="1400" dirty="0"/>
              <a:t>CORRECT</a:t>
            </a:r>
          </a:p>
          <a:p>
            <a:r>
              <a:rPr lang="en-GB" sz="1400" dirty="0"/>
              <a:t>6.	Who was the most famous Greek playwright?</a:t>
            </a:r>
          </a:p>
          <a:p>
            <a:r>
              <a:rPr lang="en-GB" sz="1400" dirty="0">
                <a:solidFill>
                  <a:srgbClr val="FF0000"/>
                </a:solidFill>
              </a:rPr>
              <a:t>The most famous Greek playwright was Sophocles. </a:t>
            </a:r>
            <a:r>
              <a:rPr lang="en-GB" sz="1400" dirty="0"/>
              <a:t>CORRECT</a:t>
            </a:r>
          </a:p>
          <a:p>
            <a:r>
              <a:rPr lang="en-GB" sz="1400" dirty="0"/>
              <a:t>7.	The stage was raised within the circle, why was it built this way?</a:t>
            </a:r>
          </a:p>
          <a:p>
            <a:r>
              <a:rPr lang="en-GB" sz="1400" dirty="0">
                <a:solidFill>
                  <a:srgbClr val="FF0000"/>
                </a:solidFill>
              </a:rPr>
              <a:t>The stage was raised to make sure all the audience could see and it also helped amplify the sound.</a:t>
            </a:r>
          </a:p>
          <a:p>
            <a:r>
              <a:rPr lang="en-GB" sz="1400" dirty="0"/>
              <a:t>CORRECT</a:t>
            </a:r>
          </a:p>
          <a:p>
            <a:r>
              <a:rPr lang="en-GB" sz="1400" dirty="0"/>
              <a:t>8.	What would the audience throw if they weren’t happy with the play?</a:t>
            </a:r>
          </a:p>
          <a:p>
            <a:r>
              <a:rPr lang="en-GB" sz="1400" dirty="0">
                <a:solidFill>
                  <a:srgbClr val="FF0000"/>
                </a:solidFill>
              </a:rPr>
              <a:t>They would throw food and a stone if they did not like the play.</a:t>
            </a:r>
          </a:p>
          <a:p>
            <a:r>
              <a:rPr lang="en-GB" sz="1400" dirty="0"/>
              <a:t>CORRECT</a:t>
            </a:r>
          </a:p>
        </p:txBody>
      </p:sp>
    </p:spTree>
  </p:cSld>
  <p:clrMapOvr>
    <a:masterClrMapping/>
  </p:clrMapOvr>
  <p:transition advClick="0" advTm="6255">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27710" y="4625579"/>
            <a:ext cx="9171709" cy="2169825"/>
          </a:xfrm>
          <a:prstGeom prst="rect">
            <a:avLst/>
          </a:prstGeom>
          <a:solidFill>
            <a:srgbClr val="FFFF00"/>
          </a:solidFill>
          <a:ln w="1270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Jack</a:t>
            </a: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3853" y="924546"/>
            <a:ext cx="9143999" cy="3754874"/>
          </a:xfrm>
          <a:prstGeom prst="rect">
            <a:avLst/>
          </a:prstGeom>
        </p:spPr>
        <p:txBody>
          <a:bodyPr wrap="square">
            <a:spAutoFit/>
          </a:bodyPr>
          <a:lstStyle/>
          <a:p>
            <a:r>
              <a:rPr lang="en-GB" sz="1400" dirty="0"/>
              <a:t>Use the information above to answer the following questions: </a:t>
            </a:r>
          </a:p>
          <a:p>
            <a:r>
              <a:rPr lang="en-GB" sz="1400" dirty="0"/>
              <a:t>1.	Why was theatre so important to the ancient Greeks?</a:t>
            </a:r>
          </a:p>
          <a:p>
            <a:r>
              <a:rPr lang="en-GB" sz="1400" dirty="0">
                <a:solidFill>
                  <a:srgbClr val="FF0000"/>
                </a:solidFill>
              </a:rPr>
              <a:t>Theatre was so important because it was in honour of the god, </a:t>
            </a:r>
            <a:r>
              <a:rPr lang="en-GB" sz="1400" dirty="0" smtClean="0">
                <a:solidFill>
                  <a:srgbClr val="FF0000"/>
                </a:solidFill>
              </a:rPr>
              <a:t>Dionysus.        </a:t>
            </a:r>
            <a:r>
              <a:rPr lang="en-GB" sz="1400" dirty="0" smtClean="0"/>
              <a:t>CORRECT</a:t>
            </a:r>
            <a:endParaRPr lang="en-GB" sz="1400" dirty="0"/>
          </a:p>
          <a:p>
            <a:r>
              <a:rPr lang="en-GB" sz="1400" dirty="0"/>
              <a:t>2.	What is a satire play?</a:t>
            </a:r>
          </a:p>
          <a:p>
            <a:r>
              <a:rPr lang="en-GB" sz="1400" dirty="0">
                <a:solidFill>
                  <a:srgbClr val="FF0000"/>
                </a:solidFill>
              </a:rPr>
              <a:t>A satyr play was a play that made fun of Greek legends and was very </a:t>
            </a:r>
            <a:r>
              <a:rPr lang="en-GB" sz="1400" dirty="0" smtClean="0">
                <a:solidFill>
                  <a:srgbClr val="FF0000"/>
                </a:solidFill>
              </a:rPr>
              <a:t>opinionated.        </a:t>
            </a:r>
            <a:r>
              <a:rPr lang="en-GB" sz="1400" dirty="0" smtClean="0"/>
              <a:t>CORRECT</a:t>
            </a:r>
            <a:endParaRPr lang="en-GB" sz="1400" dirty="0"/>
          </a:p>
          <a:p>
            <a:r>
              <a:rPr lang="en-GB" sz="1400" dirty="0"/>
              <a:t>3.	How many people would attend ancient Greek plays?</a:t>
            </a:r>
          </a:p>
          <a:p>
            <a:r>
              <a:rPr lang="en-GB" sz="1400" dirty="0">
                <a:solidFill>
                  <a:srgbClr val="FF0000"/>
                </a:solidFill>
              </a:rPr>
              <a:t>Over </a:t>
            </a:r>
            <a:r>
              <a:rPr lang="en-GB" sz="1400" dirty="0" smtClean="0">
                <a:solidFill>
                  <a:srgbClr val="FF0000"/>
                </a:solidFill>
              </a:rPr>
              <a:t>18,000.       </a:t>
            </a:r>
            <a:r>
              <a:rPr lang="en-GB" sz="1400" dirty="0" smtClean="0"/>
              <a:t>CORRECT</a:t>
            </a:r>
            <a:endParaRPr lang="en-GB" sz="1400" dirty="0"/>
          </a:p>
          <a:p>
            <a:r>
              <a:rPr lang="en-GB" sz="1400" dirty="0"/>
              <a:t>4.	Why were theatres built on the hillsides?</a:t>
            </a:r>
          </a:p>
          <a:p>
            <a:r>
              <a:rPr lang="en-GB" sz="1400" dirty="0">
                <a:solidFill>
                  <a:srgbClr val="FF0000"/>
                </a:solidFill>
              </a:rPr>
              <a:t>Because they were large and needed to fit 18,000 viewers in</a:t>
            </a:r>
            <a:r>
              <a:rPr lang="en-GB" sz="1400" dirty="0" smtClean="0">
                <a:solidFill>
                  <a:srgbClr val="FF0000"/>
                </a:solidFill>
              </a:rPr>
              <a:t>.       </a:t>
            </a:r>
            <a:r>
              <a:rPr lang="en-GB" sz="1400" dirty="0" smtClean="0"/>
              <a:t>½ </a:t>
            </a:r>
            <a:r>
              <a:rPr lang="en-GB" sz="1400" dirty="0"/>
              <a:t>CORRECT</a:t>
            </a:r>
          </a:p>
          <a:p>
            <a:r>
              <a:rPr lang="en-GB" sz="1400" dirty="0"/>
              <a:t>5.	Which God were plays dedicated to?</a:t>
            </a:r>
          </a:p>
          <a:p>
            <a:r>
              <a:rPr lang="en-GB" sz="1400" dirty="0">
                <a:solidFill>
                  <a:srgbClr val="FF0000"/>
                </a:solidFill>
              </a:rPr>
              <a:t>They were dedicated to the god </a:t>
            </a:r>
            <a:r>
              <a:rPr lang="en-GB" sz="1400" dirty="0" smtClean="0">
                <a:solidFill>
                  <a:srgbClr val="FF0000"/>
                </a:solidFill>
              </a:rPr>
              <a:t>Dionysus.        </a:t>
            </a:r>
            <a:r>
              <a:rPr lang="en-GB" sz="1400" dirty="0" smtClean="0"/>
              <a:t>CORRECT</a:t>
            </a:r>
            <a:endParaRPr lang="en-GB" sz="1400" dirty="0"/>
          </a:p>
          <a:p>
            <a:r>
              <a:rPr lang="en-GB" sz="1400" dirty="0"/>
              <a:t>6.	Who was the most famous Greek playwright?</a:t>
            </a:r>
          </a:p>
          <a:p>
            <a:r>
              <a:rPr lang="en-GB" sz="1400" dirty="0">
                <a:solidFill>
                  <a:srgbClr val="FF0000"/>
                </a:solidFill>
              </a:rPr>
              <a:t>The most famous playwrights were: Aeschylus, Sophocles, Euripides and </a:t>
            </a:r>
            <a:r>
              <a:rPr lang="en-GB" sz="1400" dirty="0" smtClean="0">
                <a:solidFill>
                  <a:srgbClr val="FF0000"/>
                </a:solidFill>
              </a:rPr>
              <a:t>Aristophanes.       </a:t>
            </a:r>
            <a:r>
              <a:rPr lang="en-GB" sz="1400" dirty="0" smtClean="0"/>
              <a:t>CORRECT</a:t>
            </a:r>
            <a:endParaRPr lang="en-GB" sz="1400" dirty="0"/>
          </a:p>
          <a:p>
            <a:r>
              <a:rPr lang="en-GB" sz="1400" dirty="0"/>
              <a:t>7.	The stage was raised within the circle, why was it built this way?</a:t>
            </a:r>
          </a:p>
          <a:p>
            <a:r>
              <a:rPr lang="en-GB" sz="1400" dirty="0">
                <a:solidFill>
                  <a:srgbClr val="FF0000"/>
                </a:solidFill>
              </a:rPr>
              <a:t>So that the audience could see and so that the sound was </a:t>
            </a:r>
            <a:r>
              <a:rPr lang="en-GB" sz="1400" dirty="0" smtClean="0">
                <a:solidFill>
                  <a:srgbClr val="FF0000"/>
                </a:solidFill>
              </a:rPr>
              <a:t>amplified.        </a:t>
            </a:r>
            <a:r>
              <a:rPr lang="en-GB" sz="1400" dirty="0" smtClean="0"/>
              <a:t>CORRECT</a:t>
            </a:r>
            <a:endParaRPr lang="en-GB" sz="1400" dirty="0"/>
          </a:p>
          <a:p>
            <a:r>
              <a:rPr lang="en-GB" sz="1400" dirty="0"/>
              <a:t>8.	What would the audience throw if they weren’t happy with the play?</a:t>
            </a:r>
          </a:p>
          <a:p>
            <a:r>
              <a:rPr lang="en-GB" sz="1400" dirty="0">
                <a:solidFill>
                  <a:srgbClr val="FF0000"/>
                </a:solidFill>
              </a:rPr>
              <a:t>They would throw food and </a:t>
            </a:r>
            <a:r>
              <a:rPr lang="en-GB" sz="1400" dirty="0" smtClean="0">
                <a:solidFill>
                  <a:srgbClr val="FF0000"/>
                </a:solidFill>
              </a:rPr>
              <a:t>stone.       </a:t>
            </a:r>
            <a:r>
              <a:rPr lang="en-GB" sz="1400" dirty="0" smtClean="0"/>
              <a:t>CORRECT</a:t>
            </a:r>
            <a:endParaRPr lang="en-GB" sz="1400" dirty="0"/>
          </a:p>
        </p:txBody>
      </p:sp>
    </p:spTree>
  </p:cSld>
  <p:clrMapOvr>
    <a:masterClrMapping/>
  </p:clrMapOvr>
  <p:transition advClick="0" advTm="6255">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27710" y="4625579"/>
            <a:ext cx="9171709" cy="2169825"/>
          </a:xfrm>
          <a:prstGeom prst="rect">
            <a:avLst/>
          </a:prstGeom>
          <a:solidFill>
            <a:srgbClr val="FFFF00"/>
          </a:solidFill>
          <a:ln w="1270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Lily</a:t>
            </a:r>
            <a:r>
              <a:rPr lang="en-US" sz="4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932260"/>
            <a:ext cx="9171710" cy="3693319"/>
          </a:xfrm>
          <a:prstGeom prst="rect">
            <a:avLst/>
          </a:prstGeom>
        </p:spPr>
        <p:txBody>
          <a:bodyPr wrap="square">
            <a:spAutoFit/>
          </a:bodyPr>
          <a:lstStyle/>
          <a:p>
            <a:r>
              <a:rPr lang="en-GB" dirty="0"/>
              <a:t>Use the information above to answer the following questions: </a:t>
            </a:r>
          </a:p>
          <a:p>
            <a:r>
              <a:rPr lang="en-GB" dirty="0"/>
              <a:t>1.	Why was theatre so important to the ancient Greeks? </a:t>
            </a:r>
            <a:r>
              <a:rPr lang="en-GB" dirty="0">
                <a:solidFill>
                  <a:srgbClr val="FF0000"/>
                </a:solidFill>
              </a:rPr>
              <a:t>To honour the god Dionysus </a:t>
            </a:r>
            <a:r>
              <a:rPr lang="en-GB" dirty="0"/>
              <a:t>CORRECT</a:t>
            </a:r>
          </a:p>
          <a:p>
            <a:r>
              <a:rPr lang="en-GB" dirty="0"/>
              <a:t>2.	What is a satire play? </a:t>
            </a:r>
            <a:r>
              <a:rPr lang="en-GB" dirty="0">
                <a:solidFill>
                  <a:srgbClr val="FF0000"/>
                </a:solidFill>
              </a:rPr>
              <a:t>They were plays that mocked mortal legends </a:t>
            </a:r>
            <a:r>
              <a:rPr lang="en-GB" dirty="0"/>
              <a:t>CORRECT</a:t>
            </a:r>
          </a:p>
          <a:p>
            <a:r>
              <a:rPr lang="en-GB" dirty="0"/>
              <a:t>3.	How many people would attend ancient Greek plays? </a:t>
            </a:r>
            <a:r>
              <a:rPr lang="en-GB" dirty="0">
                <a:solidFill>
                  <a:srgbClr val="FF0000"/>
                </a:solidFill>
              </a:rPr>
              <a:t>15,000</a:t>
            </a:r>
            <a:r>
              <a:rPr lang="en-GB" dirty="0"/>
              <a:t> CORRECT</a:t>
            </a:r>
          </a:p>
          <a:p>
            <a:r>
              <a:rPr lang="en-GB" dirty="0"/>
              <a:t>4.	Why were theatres built on the hillsides? </a:t>
            </a:r>
            <a:r>
              <a:rPr lang="en-GB" dirty="0">
                <a:solidFill>
                  <a:srgbClr val="FF0000"/>
                </a:solidFill>
              </a:rPr>
              <a:t>It allowed the audience to see what was going on in the play.</a:t>
            </a:r>
            <a:r>
              <a:rPr lang="en-GB" dirty="0"/>
              <a:t>  CORRECT</a:t>
            </a:r>
          </a:p>
          <a:p>
            <a:r>
              <a:rPr lang="en-GB" dirty="0"/>
              <a:t>5.	Which God were plays dedicated to? </a:t>
            </a:r>
            <a:r>
              <a:rPr lang="en-GB" dirty="0">
                <a:solidFill>
                  <a:srgbClr val="FF0000"/>
                </a:solidFill>
              </a:rPr>
              <a:t>Dionysus </a:t>
            </a:r>
            <a:r>
              <a:rPr lang="en-GB" dirty="0"/>
              <a:t>CORRECT</a:t>
            </a:r>
          </a:p>
          <a:p>
            <a:r>
              <a:rPr lang="en-GB" dirty="0"/>
              <a:t>6.	Who was the most famous Greek playwright? </a:t>
            </a:r>
            <a:r>
              <a:rPr lang="en-GB" dirty="0">
                <a:solidFill>
                  <a:srgbClr val="FF0000"/>
                </a:solidFill>
              </a:rPr>
              <a:t>Sophocles </a:t>
            </a:r>
            <a:r>
              <a:rPr lang="en-GB" dirty="0"/>
              <a:t>CORRECT</a:t>
            </a:r>
          </a:p>
          <a:p>
            <a:r>
              <a:rPr lang="en-GB" dirty="0"/>
              <a:t>7.	The stage was raised within the circle, why was it built this way? </a:t>
            </a:r>
            <a:r>
              <a:rPr lang="en-GB" dirty="0">
                <a:solidFill>
                  <a:srgbClr val="FF0000"/>
                </a:solidFill>
              </a:rPr>
              <a:t>So the audience could hear them better </a:t>
            </a:r>
            <a:r>
              <a:rPr lang="en-GB" dirty="0"/>
              <a:t>CORRECT</a:t>
            </a:r>
          </a:p>
          <a:p>
            <a:r>
              <a:rPr lang="en-GB" dirty="0"/>
              <a:t>8.	What would the audience throw if they weren’t happy with the play? </a:t>
            </a:r>
            <a:r>
              <a:rPr lang="en-GB" dirty="0">
                <a:solidFill>
                  <a:srgbClr val="FF0000"/>
                </a:solidFill>
              </a:rPr>
              <a:t>Food or stones </a:t>
            </a:r>
            <a:r>
              <a:rPr lang="en-GB" dirty="0"/>
              <a:t>CORRECT</a:t>
            </a:r>
          </a:p>
        </p:txBody>
      </p:sp>
    </p:spTree>
  </p:cSld>
  <p:clrMapOvr>
    <a:masterClrMapping/>
  </p:clrMapOvr>
  <p:transition advClick="0" advTm="6255">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27711" y="5664670"/>
            <a:ext cx="9171709" cy="1169551"/>
          </a:xfrm>
          <a:prstGeom prst="rect">
            <a:avLst/>
          </a:prstGeom>
          <a:solidFill>
            <a:srgbClr val="FFFF00"/>
          </a:solidFill>
          <a:ln w="12700">
            <a:solidFill>
              <a:schemeClr val="tx1"/>
            </a:solidFill>
          </a:ln>
        </p:spPr>
        <p:txBody>
          <a:bodyPr wrap="square" lIns="91440" tIns="45720" rIns="91440" bIns="45720">
            <a:spAutoFit/>
          </a:bodyPr>
          <a:lstStyle/>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Chloe</a:t>
            </a:r>
            <a:r>
              <a:rPr lang="en-US" sz="3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3855" y="908719"/>
            <a:ext cx="9143999" cy="4616648"/>
          </a:xfrm>
          <a:prstGeom prst="rect">
            <a:avLst/>
          </a:prstGeom>
        </p:spPr>
        <p:txBody>
          <a:bodyPr wrap="square">
            <a:spAutoFit/>
          </a:bodyPr>
          <a:lstStyle/>
          <a:p>
            <a:r>
              <a:rPr lang="en-GB" sz="1400" dirty="0" smtClean="0"/>
              <a:t>1.	Why was theatre so important to the ancient Greeks? </a:t>
            </a:r>
            <a:r>
              <a:rPr lang="en-GB" sz="1400" dirty="0" smtClean="0">
                <a:solidFill>
                  <a:srgbClr val="FF0000"/>
                </a:solidFill>
              </a:rPr>
              <a:t>It was important because of the aspect of the society even prisons would be released to see the play.</a:t>
            </a:r>
          </a:p>
          <a:p>
            <a:r>
              <a:rPr lang="en-GB" sz="1400" dirty="0" smtClean="0"/>
              <a:t>Who did they honour?</a:t>
            </a:r>
          </a:p>
          <a:p>
            <a:endParaRPr lang="en-GB" sz="1400" dirty="0" smtClean="0"/>
          </a:p>
          <a:p>
            <a:r>
              <a:rPr lang="en-GB" sz="1400" dirty="0" smtClean="0"/>
              <a:t>2.	What is a satire play? </a:t>
            </a:r>
            <a:r>
              <a:rPr lang="en-GB" sz="1400" dirty="0" smtClean="0">
                <a:solidFill>
                  <a:srgbClr val="FF0000"/>
                </a:solidFill>
              </a:rPr>
              <a:t>It is a play that made fun of mortal legends and of real people.        </a:t>
            </a:r>
            <a:r>
              <a:rPr lang="en-GB" sz="1400" dirty="0" smtClean="0"/>
              <a:t>CORRECT</a:t>
            </a:r>
          </a:p>
          <a:p>
            <a:endParaRPr lang="en-GB" sz="1400" dirty="0" smtClean="0"/>
          </a:p>
          <a:p>
            <a:r>
              <a:rPr lang="en-GB" sz="1400" dirty="0" smtClean="0"/>
              <a:t>3.	How many people would attend ancient Greek plays?      </a:t>
            </a:r>
            <a:r>
              <a:rPr lang="en-GB" sz="1400" dirty="0" smtClean="0">
                <a:solidFill>
                  <a:srgbClr val="FF0000"/>
                </a:solidFill>
              </a:rPr>
              <a:t>Crowds of 15,000 people.       </a:t>
            </a:r>
            <a:r>
              <a:rPr lang="en-GB" sz="1400" dirty="0" smtClean="0"/>
              <a:t>CORRECT</a:t>
            </a:r>
          </a:p>
          <a:p>
            <a:endParaRPr lang="en-GB" sz="1400" dirty="0" smtClean="0"/>
          </a:p>
          <a:p>
            <a:r>
              <a:rPr lang="en-GB" sz="1400" dirty="0" smtClean="0"/>
              <a:t>4.	Why were theatres built on the hillsides? </a:t>
            </a:r>
            <a:r>
              <a:rPr lang="en-GB" sz="1400" dirty="0" smtClean="0">
                <a:solidFill>
                  <a:srgbClr val="FF0000"/>
                </a:solidFill>
              </a:rPr>
              <a:t>To accommodate the large  number of people that attended they were also  on the hill because it allowed the audience to see what’s going on in the orchestra pit.       </a:t>
            </a:r>
            <a:r>
              <a:rPr lang="en-GB" sz="1400" dirty="0" smtClean="0"/>
              <a:t>CORRECT</a:t>
            </a:r>
          </a:p>
          <a:p>
            <a:endParaRPr lang="en-GB" sz="1400" dirty="0" smtClean="0"/>
          </a:p>
          <a:p>
            <a:pPr marL="342900" indent="-342900">
              <a:buAutoNum type="arabicPeriod" startAt="5"/>
            </a:pPr>
            <a:r>
              <a:rPr lang="en-GB" sz="1400" dirty="0" smtClean="0"/>
              <a:t>Which God were plays dedicated to? </a:t>
            </a:r>
            <a:r>
              <a:rPr lang="en-GB" sz="1400" dirty="0" smtClean="0">
                <a:solidFill>
                  <a:srgbClr val="FF0000"/>
                </a:solidFill>
              </a:rPr>
              <a:t>God Dionysus     </a:t>
            </a:r>
            <a:r>
              <a:rPr lang="en-GB" sz="1400" dirty="0" smtClean="0"/>
              <a:t>CORRECT</a:t>
            </a:r>
          </a:p>
          <a:p>
            <a:endParaRPr lang="en-GB" sz="1400" dirty="0" smtClean="0"/>
          </a:p>
          <a:p>
            <a:r>
              <a:rPr lang="en-GB" sz="1400" dirty="0" smtClean="0"/>
              <a:t>6.	Who was the most famous Greek playwright? </a:t>
            </a:r>
            <a:r>
              <a:rPr lang="en-GB" sz="1400" dirty="0" smtClean="0">
                <a:solidFill>
                  <a:srgbClr val="FF0000"/>
                </a:solidFill>
              </a:rPr>
              <a:t>Sophocles was the Greek playwright he wrote 120 plays. </a:t>
            </a:r>
            <a:r>
              <a:rPr lang="en-GB" sz="1400" dirty="0" smtClean="0"/>
              <a:t>CORRECT</a:t>
            </a:r>
          </a:p>
          <a:p>
            <a:endParaRPr lang="en-GB" sz="1400" dirty="0" smtClean="0"/>
          </a:p>
          <a:p>
            <a:r>
              <a:rPr lang="en-GB" sz="1400" dirty="0" smtClean="0"/>
              <a:t>7.	The stage was raised within the circle, why was it built this way? </a:t>
            </a:r>
            <a:r>
              <a:rPr lang="en-GB" sz="1400" dirty="0" smtClean="0">
                <a:solidFill>
                  <a:srgbClr val="FF0000"/>
                </a:solidFill>
              </a:rPr>
              <a:t>The shape made sure all the audience could see and helped amplify the sound. </a:t>
            </a:r>
            <a:r>
              <a:rPr lang="en-GB" sz="1400" dirty="0" smtClean="0"/>
              <a:t>CORRECT</a:t>
            </a:r>
          </a:p>
          <a:p>
            <a:endParaRPr lang="en-GB" sz="1400" dirty="0" smtClean="0"/>
          </a:p>
          <a:p>
            <a:r>
              <a:rPr lang="en-GB" sz="1400" dirty="0" smtClean="0"/>
              <a:t>8.	What would the audience throw if they weren’t happy with the play? </a:t>
            </a:r>
            <a:r>
              <a:rPr lang="en-GB" sz="1400" dirty="0" smtClean="0">
                <a:solidFill>
                  <a:srgbClr val="FF0000"/>
                </a:solidFill>
              </a:rPr>
              <a:t>If they didn’t like the play they would throw food and a stone.</a:t>
            </a:r>
            <a:r>
              <a:rPr lang="en-GB" sz="1400" dirty="0" smtClean="0"/>
              <a:t> CORRECT</a:t>
            </a:r>
            <a:endParaRPr lang="en-GB" sz="1400" dirty="0"/>
          </a:p>
        </p:txBody>
      </p:sp>
    </p:spTree>
  </p:cSld>
  <p:clrMapOvr>
    <a:masterClrMapping/>
  </p:clrMapOvr>
  <p:transition advClick="0" advTm="6255">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27711" y="4999652"/>
            <a:ext cx="9171709" cy="1846659"/>
          </a:xfrm>
          <a:prstGeom prst="rect">
            <a:avLst/>
          </a:prstGeom>
          <a:solidFill>
            <a:srgbClr val="FFFF00"/>
          </a:solidFill>
          <a:ln w="1270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Megan</a:t>
            </a:r>
            <a:r>
              <a:rPr lang="en-US" sz="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 y="949342"/>
            <a:ext cx="9143999" cy="4247317"/>
          </a:xfrm>
          <a:prstGeom prst="rect">
            <a:avLst/>
          </a:prstGeom>
        </p:spPr>
        <p:txBody>
          <a:bodyPr wrap="square">
            <a:spAutoFit/>
          </a:bodyPr>
          <a:lstStyle/>
          <a:p>
            <a:r>
              <a:rPr lang="en-GB" sz="1400" dirty="0" smtClean="0"/>
              <a:t>1</a:t>
            </a:r>
            <a:r>
              <a:rPr lang="en-GB" sz="1400" dirty="0"/>
              <a:t>.	Why was theatre so important to the ancient Greeks? I</a:t>
            </a:r>
            <a:r>
              <a:rPr lang="en-GB" sz="1400" dirty="0">
                <a:solidFill>
                  <a:srgbClr val="FF0000"/>
                </a:solidFill>
              </a:rPr>
              <a:t>t was important to them because in some of their plays the gods were added so it shows how much the appreciate them</a:t>
            </a:r>
            <a:r>
              <a:rPr lang="en-GB" sz="1400" dirty="0"/>
              <a:t>.  CORRECT</a:t>
            </a:r>
          </a:p>
          <a:p>
            <a:endParaRPr lang="en-GB" sz="1400" dirty="0"/>
          </a:p>
          <a:p>
            <a:pPr marL="342900" indent="-342900">
              <a:buAutoNum type="arabicPeriod" startAt="2"/>
            </a:pPr>
            <a:r>
              <a:rPr lang="en-GB" sz="1400" dirty="0" smtClean="0"/>
              <a:t>What </a:t>
            </a:r>
            <a:r>
              <a:rPr lang="en-GB" sz="1400" dirty="0"/>
              <a:t>is a satire play? </a:t>
            </a:r>
            <a:r>
              <a:rPr lang="en-GB" sz="1400" dirty="0">
                <a:solidFill>
                  <a:srgbClr val="FF0000"/>
                </a:solidFill>
              </a:rPr>
              <a:t>A satire plays that made fun of mortal legends and real people in ancient Greece you did not make fun of the gods not in real life or ever, but you could make fun of your </a:t>
            </a:r>
            <a:r>
              <a:rPr lang="en-GB" sz="1400" dirty="0" smtClean="0">
                <a:solidFill>
                  <a:srgbClr val="FF0000"/>
                </a:solidFill>
              </a:rPr>
              <a:t>leaders.    </a:t>
            </a:r>
            <a:r>
              <a:rPr lang="en-GB" sz="1400" dirty="0" smtClean="0"/>
              <a:t>CORRECT</a:t>
            </a:r>
          </a:p>
          <a:p>
            <a:endParaRPr lang="en-GB" sz="1400" dirty="0"/>
          </a:p>
          <a:p>
            <a:r>
              <a:rPr lang="en-GB" sz="1400" dirty="0"/>
              <a:t>3.	How many people would attend ancient Greek plays?1</a:t>
            </a:r>
            <a:r>
              <a:rPr lang="en-GB" sz="1400" dirty="0">
                <a:solidFill>
                  <a:srgbClr val="FF0000"/>
                </a:solidFill>
              </a:rPr>
              <a:t>5-18,000 </a:t>
            </a:r>
            <a:r>
              <a:rPr lang="en-GB" sz="1400" dirty="0"/>
              <a:t>CORRECT</a:t>
            </a:r>
          </a:p>
          <a:p>
            <a:endParaRPr lang="en-GB" sz="1400" dirty="0"/>
          </a:p>
          <a:p>
            <a:r>
              <a:rPr lang="en-GB" sz="1400" dirty="0"/>
              <a:t>4.	Why were theatres built on the hillsides? </a:t>
            </a:r>
            <a:r>
              <a:rPr lang="en-GB" sz="1400" dirty="0">
                <a:solidFill>
                  <a:srgbClr val="FF0000"/>
                </a:solidFill>
              </a:rPr>
              <a:t>It allowed the audience to see and hear everything that’s going on. </a:t>
            </a:r>
            <a:r>
              <a:rPr lang="en-GB" sz="1400" dirty="0" smtClean="0"/>
              <a:t>CORRECT</a:t>
            </a:r>
            <a:endParaRPr lang="en-GB" sz="1400" dirty="0"/>
          </a:p>
          <a:p>
            <a:r>
              <a:rPr lang="en-GB" sz="1400" dirty="0"/>
              <a:t>5.	Which God were plays dedicated to? </a:t>
            </a:r>
            <a:r>
              <a:rPr lang="en-GB" sz="1400" dirty="0">
                <a:solidFill>
                  <a:srgbClr val="FF0000"/>
                </a:solidFill>
              </a:rPr>
              <a:t>They were dedicated to Dionysus. </a:t>
            </a:r>
            <a:r>
              <a:rPr lang="en-GB" sz="1400" dirty="0"/>
              <a:t>CORRECT</a:t>
            </a:r>
          </a:p>
          <a:p>
            <a:endParaRPr lang="en-GB" sz="1400" dirty="0"/>
          </a:p>
          <a:p>
            <a:r>
              <a:rPr lang="en-GB" sz="1400" dirty="0"/>
              <a:t>6.	Who was the most famous Greek playwright? </a:t>
            </a:r>
            <a:r>
              <a:rPr lang="en-GB" sz="1400" dirty="0">
                <a:solidFill>
                  <a:srgbClr val="FF0000"/>
                </a:solidFill>
              </a:rPr>
              <a:t>Sophocles </a:t>
            </a:r>
            <a:r>
              <a:rPr lang="en-GB" sz="1400" dirty="0"/>
              <a:t> CORRECT</a:t>
            </a:r>
          </a:p>
          <a:p>
            <a:endParaRPr lang="en-GB" sz="1400" dirty="0"/>
          </a:p>
          <a:p>
            <a:r>
              <a:rPr lang="en-GB" sz="1400" dirty="0"/>
              <a:t>7.	The stage was raised within the circle, why was it built this way? </a:t>
            </a:r>
            <a:r>
              <a:rPr lang="en-GB" sz="1400" dirty="0">
                <a:solidFill>
                  <a:srgbClr val="FF0000"/>
                </a:solidFill>
              </a:rPr>
              <a:t>It made sure the audience could see and it helped amplify the sound.   </a:t>
            </a:r>
            <a:r>
              <a:rPr lang="en-GB" sz="1400" dirty="0"/>
              <a:t>CORRECT</a:t>
            </a:r>
          </a:p>
          <a:p>
            <a:endParaRPr lang="en-GB" sz="1400" dirty="0"/>
          </a:p>
          <a:p>
            <a:r>
              <a:rPr lang="en-GB" sz="1400" dirty="0"/>
              <a:t>8.	What would the audience throw if they weren’t happy with the play? </a:t>
            </a:r>
            <a:r>
              <a:rPr lang="en-GB" sz="1400" dirty="0">
                <a:solidFill>
                  <a:srgbClr val="FF0000"/>
                </a:solidFill>
              </a:rPr>
              <a:t>Rocks and food</a:t>
            </a:r>
            <a:r>
              <a:rPr lang="en-GB" sz="1400" dirty="0"/>
              <a:t>.    CORRECT</a:t>
            </a:r>
          </a:p>
          <a:p>
            <a:endParaRPr lang="en-GB" dirty="0"/>
          </a:p>
        </p:txBody>
      </p:sp>
    </p:spTree>
  </p:cSld>
  <p:clrMapOvr>
    <a:masterClrMapping/>
  </p:clrMapOvr>
  <p:transition advClick="0" advTm="6255">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English Lessons - English Lessons updated their profil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619672" y="0"/>
            <a:ext cx="4032448" cy="923330"/>
          </a:xfrm>
          <a:prstGeom prst="rect">
            <a:avLst/>
          </a:prstGeom>
          <a:solidFill>
            <a:srgbClr val="FFFF00"/>
          </a:solidFill>
          <a:ln w="12700">
            <a:solidFill>
              <a:schemeClr val="tx1"/>
            </a:solidFill>
          </a:ln>
        </p:spPr>
        <p:txBody>
          <a:bodyPr wrap="square" lIns="91440" tIns="45720" rIns="91440" bIns="45720">
            <a:spAutoFit/>
          </a:bodyPr>
          <a:lstStyle/>
          <a:p>
            <a:pPr algn="ctr"/>
            <a:r>
              <a:rPr lang="en-US" sz="2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Here’s what Y5&amp;6 have been focusing on today</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78" name="AutoShape 2" descr="English at home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16 Ways to Learn English At Home (+ 1-Week Study Plan) - One ..."/>
          <p:cNvPicPr>
            <a:picLocks noChangeAspect="1" noChangeArrowheads="1"/>
          </p:cNvPicPr>
          <p:nvPr/>
        </p:nvPicPr>
        <p:blipFill>
          <a:blip r:embed="rId2" cstate="print"/>
          <a:srcRect/>
          <a:stretch>
            <a:fillRect/>
          </a:stretch>
        </p:blipFill>
        <p:spPr bwMode="auto">
          <a:xfrm>
            <a:off x="0" y="0"/>
            <a:ext cx="1619671" cy="908720"/>
          </a:xfrm>
          <a:prstGeom prst="rect">
            <a:avLst/>
          </a:prstGeom>
          <a:noFill/>
          <a:ln w="6350">
            <a:solidFill>
              <a:schemeClr val="tx1"/>
            </a:solidFill>
          </a:ln>
        </p:spPr>
      </p:pic>
      <p:pic>
        <p:nvPicPr>
          <p:cNvPr id="7" name="Picture 4" descr="Greek Theatre - Ancient Greece"/>
          <p:cNvPicPr>
            <a:picLocks noChangeAspect="1" noChangeArrowheads="1"/>
          </p:cNvPicPr>
          <p:nvPr/>
        </p:nvPicPr>
        <p:blipFill>
          <a:blip r:embed="rId3" cstate="print"/>
          <a:srcRect/>
          <a:stretch>
            <a:fillRect/>
          </a:stretch>
        </p:blipFill>
        <p:spPr bwMode="auto">
          <a:xfrm>
            <a:off x="5619274" y="0"/>
            <a:ext cx="3524726" cy="908719"/>
          </a:xfrm>
          <a:prstGeom prst="rect">
            <a:avLst/>
          </a:prstGeom>
          <a:noFill/>
        </p:spPr>
      </p:pic>
      <p:sp>
        <p:nvSpPr>
          <p:cNvPr id="8" name="Rectangle 7"/>
          <p:cNvSpPr/>
          <p:nvPr/>
        </p:nvSpPr>
        <p:spPr>
          <a:xfrm>
            <a:off x="-27710" y="5655832"/>
            <a:ext cx="9171709" cy="1200329"/>
          </a:xfrm>
          <a:prstGeom prst="rect">
            <a:avLst/>
          </a:prstGeom>
          <a:solidFill>
            <a:srgbClr val="FFFF00"/>
          </a:solidFill>
          <a:ln w="1270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Reuben</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reading the Ancient Greek Theatres text to answer the questions about it.</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936619"/>
            <a:ext cx="9171709" cy="4801314"/>
          </a:xfrm>
          <a:prstGeom prst="rect">
            <a:avLst/>
          </a:prstGeom>
        </p:spPr>
        <p:txBody>
          <a:bodyPr wrap="square">
            <a:spAutoFit/>
          </a:bodyPr>
          <a:lstStyle/>
          <a:p>
            <a:r>
              <a:rPr lang="en-GB" b="1" u="sng" dirty="0"/>
              <a:t>Use the information above to answer the following questions: </a:t>
            </a:r>
          </a:p>
          <a:p>
            <a:r>
              <a:rPr lang="en-GB" dirty="0"/>
              <a:t>1.	Why was theatre so important to the ancient Greeks?     </a:t>
            </a:r>
            <a:r>
              <a:rPr lang="en-GB" dirty="0">
                <a:solidFill>
                  <a:srgbClr val="FF0000"/>
                </a:solidFill>
              </a:rPr>
              <a:t>It was so important because it was an aspect of society. Even Greeks in goal (Greek prison) were released to go and watch the play.</a:t>
            </a:r>
          </a:p>
          <a:p>
            <a:r>
              <a:rPr lang="en-GB" dirty="0"/>
              <a:t>Who was it used to honour?</a:t>
            </a:r>
          </a:p>
          <a:p>
            <a:r>
              <a:rPr lang="en-GB" dirty="0"/>
              <a:t>2.	What is a satire play? </a:t>
            </a:r>
            <a:r>
              <a:rPr lang="en-GB" dirty="0" smtClean="0">
                <a:solidFill>
                  <a:srgbClr val="FF0000"/>
                </a:solidFill>
              </a:rPr>
              <a:t>A </a:t>
            </a:r>
            <a:r>
              <a:rPr lang="en-GB" dirty="0">
                <a:solidFill>
                  <a:srgbClr val="FF0000"/>
                </a:solidFill>
              </a:rPr>
              <a:t>satire play is a rude comedy. It was also quiet political. </a:t>
            </a:r>
          </a:p>
          <a:p>
            <a:r>
              <a:rPr lang="en-GB" dirty="0"/>
              <a:t>CORRECT</a:t>
            </a:r>
          </a:p>
          <a:p>
            <a:r>
              <a:rPr lang="en-GB" dirty="0"/>
              <a:t>3.	How many people would attend ancient Greek plays?</a:t>
            </a:r>
            <a:r>
              <a:rPr lang="en-GB" dirty="0">
                <a:solidFill>
                  <a:srgbClr val="FF0000"/>
                </a:solidFill>
              </a:rPr>
              <a:t>15,000 </a:t>
            </a:r>
            <a:r>
              <a:rPr lang="en-GB" dirty="0"/>
              <a:t>CORRECT</a:t>
            </a:r>
          </a:p>
          <a:p>
            <a:r>
              <a:rPr lang="en-GB" dirty="0"/>
              <a:t>4.	Why were theatres built on the hillsides?  </a:t>
            </a:r>
            <a:r>
              <a:rPr lang="en-GB" dirty="0" smtClean="0">
                <a:solidFill>
                  <a:srgbClr val="FF0000"/>
                </a:solidFill>
              </a:rPr>
              <a:t>They </a:t>
            </a:r>
            <a:r>
              <a:rPr lang="en-GB" dirty="0">
                <a:solidFill>
                  <a:srgbClr val="FF0000"/>
                </a:solidFill>
              </a:rPr>
              <a:t>were built on a hill side because it allowed the audience to see what was going on in the orchestra pit. </a:t>
            </a:r>
            <a:r>
              <a:rPr lang="en-GB" dirty="0"/>
              <a:t>CORRECT</a:t>
            </a:r>
          </a:p>
          <a:p>
            <a:r>
              <a:rPr lang="en-GB" dirty="0"/>
              <a:t>5.	Which God were plays dedicated to?  </a:t>
            </a:r>
            <a:r>
              <a:rPr lang="en-GB" dirty="0">
                <a:solidFill>
                  <a:srgbClr val="FF0000"/>
                </a:solidFill>
              </a:rPr>
              <a:t>Dionysus.  </a:t>
            </a:r>
            <a:r>
              <a:rPr lang="en-GB" dirty="0"/>
              <a:t>CORRECT</a:t>
            </a:r>
          </a:p>
          <a:p>
            <a:r>
              <a:rPr lang="en-GB" dirty="0"/>
              <a:t>6.	</a:t>
            </a:r>
            <a:r>
              <a:rPr lang="en-GB" dirty="0" smtClean="0"/>
              <a:t>Who </a:t>
            </a:r>
            <a:r>
              <a:rPr lang="en-GB" dirty="0"/>
              <a:t>was the most famous Greek playwright?   </a:t>
            </a:r>
            <a:r>
              <a:rPr lang="en-GB" dirty="0">
                <a:solidFill>
                  <a:srgbClr val="FF0000"/>
                </a:solidFill>
              </a:rPr>
              <a:t>Aeschylus, Sophocles, Euripides and Aristophanes</a:t>
            </a:r>
            <a:r>
              <a:rPr lang="en-GB" dirty="0" smtClean="0">
                <a:solidFill>
                  <a:srgbClr val="FF0000"/>
                </a:solidFill>
              </a:rPr>
              <a:t> </a:t>
            </a:r>
            <a:r>
              <a:rPr lang="en-GB" dirty="0"/>
              <a:t>CORRECT</a:t>
            </a:r>
          </a:p>
          <a:p>
            <a:r>
              <a:rPr lang="en-GB" dirty="0"/>
              <a:t>7.	The stage was raised within the circle, why was it built this way? </a:t>
            </a:r>
            <a:r>
              <a:rPr lang="en-GB" dirty="0" smtClean="0">
                <a:solidFill>
                  <a:srgbClr val="FF0000"/>
                </a:solidFill>
              </a:rPr>
              <a:t>So </a:t>
            </a:r>
            <a:r>
              <a:rPr lang="en-GB" dirty="0">
                <a:solidFill>
                  <a:srgbClr val="FF0000"/>
                </a:solidFill>
              </a:rPr>
              <a:t>that all the audience could see and so that the voices of the actors was </a:t>
            </a:r>
            <a:r>
              <a:rPr lang="en-GB" dirty="0" smtClean="0">
                <a:solidFill>
                  <a:srgbClr val="FF0000"/>
                </a:solidFill>
              </a:rPr>
              <a:t>projected.     </a:t>
            </a:r>
            <a:r>
              <a:rPr lang="en-GB" dirty="0" smtClean="0"/>
              <a:t>CORRECT</a:t>
            </a:r>
            <a:endParaRPr lang="en-GB" dirty="0"/>
          </a:p>
          <a:p>
            <a:r>
              <a:rPr lang="en-GB" dirty="0"/>
              <a:t>8.	What would the audience throw if they weren’t happy with the play</a:t>
            </a:r>
            <a:r>
              <a:rPr lang="en-GB" dirty="0" smtClean="0"/>
              <a:t>?  </a:t>
            </a:r>
            <a:r>
              <a:rPr lang="en-GB" dirty="0">
                <a:solidFill>
                  <a:srgbClr val="FF0000"/>
                </a:solidFill>
              </a:rPr>
              <a:t>They would throw food and stones if they were not happy. </a:t>
            </a:r>
            <a:r>
              <a:rPr lang="en-GB" dirty="0"/>
              <a:t> CORRECT</a:t>
            </a:r>
          </a:p>
        </p:txBody>
      </p:sp>
    </p:spTree>
  </p:cSld>
  <p:clrMapOvr>
    <a:masterClrMapping/>
  </p:clrMapOvr>
  <p:transition advClick="0" advTm="6255">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1170</Words>
  <Application>Microsoft Office PowerPoint</Application>
  <PresentationFormat>On-screen Show (4:3)</PresentationFormat>
  <Paragraphs>229</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65</cp:revision>
  <dcterms:created xsi:type="dcterms:W3CDTF">2020-04-20T08:59:27Z</dcterms:created>
  <dcterms:modified xsi:type="dcterms:W3CDTF">2020-06-26T16:43:49Z</dcterms:modified>
</cp:coreProperties>
</file>