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324" r:id="rId3"/>
    <p:sldId id="325" r:id="rId4"/>
    <p:sldId id="356" r:id="rId5"/>
    <p:sldId id="370" r:id="rId6"/>
    <p:sldId id="371" r:id="rId7"/>
    <p:sldId id="372" r:id="rId8"/>
    <p:sldId id="373" r:id="rId9"/>
    <p:sldId id="357" r:id="rId10"/>
    <p:sldId id="358" r:id="rId11"/>
    <p:sldId id="359" r:id="rId12"/>
    <p:sldId id="360" r:id="rId13"/>
    <p:sldId id="273" r:id="rId14"/>
    <p:sldId id="333" r:id="rId15"/>
    <p:sldId id="334" r:id="rId16"/>
    <p:sldId id="335" r:id="rId17"/>
    <p:sldId id="336" r:id="rId18"/>
    <p:sldId id="337" r:id="rId19"/>
    <p:sldId id="338" r:id="rId20"/>
    <p:sldId id="374" r:id="rId21"/>
    <p:sldId id="375" r:id="rId22"/>
    <p:sldId id="376" r:id="rId23"/>
    <p:sldId id="377" r:id="rId24"/>
    <p:sldId id="312" r:id="rId25"/>
    <p:sldId id="307" r:id="rId26"/>
    <p:sldId id="301" r:id="rId27"/>
    <p:sldId id="342" r:id="rId28"/>
    <p:sldId id="34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12" autoAdjust="0"/>
    <p:restoredTop sz="94660"/>
  </p:normalViewPr>
  <p:slideViewPr>
    <p:cSldViewPr>
      <p:cViewPr varScale="1">
        <p:scale>
          <a:sx n="68" d="100"/>
          <a:sy n="68" d="100"/>
        </p:scale>
        <p:origin x="-18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D0F38-821F-45B2-8B8A-BF61878DD859}"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1D0F38-821F-45B2-8B8A-BF61878DD859}" type="datetimeFigureOut">
              <a:rPr lang="en-GB" smtClean="0"/>
              <a:pPr/>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1D0F38-821F-45B2-8B8A-BF61878DD859}" type="datetimeFigureOut">
              <a:rPr lang="en-GB" smtClean="0"/>
              <a:pPr/>
              <a:t>19/06/2020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1D0F38-821F-45B2-8B8A-BF61878DD859}" type="datetimeFigureOut">
              <a:rPr lang="en-GB" smtClean="0"/>
              <a:pPr/>
              <a:t>19/06/2020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D0F38-821F-45B2-8B8A-BF61878DD859}" type="datetimeFigureOut">
              <a:rPr lang="en-GB" smtClean="0"/>
              <a:pPr/>
              <a:t>19/06/2020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D0F38-821F-45B2-8B8A-BF61878DD859}" type="datetimeFigureOut">
              <a:rPr lang="en-GB" smtClean="0"/>
              <a:pPr/>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D0F38-821F-45B2-8B8A-BF61878DD859}" type="datetimeFigureOut">
              <a:rPr lang="en-GB" smtClean="0"/>
              <a:pPr/>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D0F38-821F-45B2-8B8A-BF61878DD859}" type="datetimeFigureOut">
              <a:rPr lang="en-GB" smtClean="0"/>
              <a:pPr/>
              <a:t>19/06/2020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CBF1C-67FC-4E67-9BD8-F40D807F280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8000">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0" cy="861774"/>
          </a:xfrm>
          <a:prstGeom prst="rect">
            <a:avLst/>
          </a:prstGeom>
          <a:solidFill>
            <a:schemeClr val="accent1">
              <a:lumMod val="20000"/>
              <a:lumOff val="80000"/>
            </a:schemeClr>
          </a:solidFill>
          <a:ln w="19050">
            <a:solidFill>
              <a:schemeClr val="tx1"/>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Y5&amp;6 TOP SPELLERS TODAY</a:t>
            </a:r>
            <a:endParaRPr lang="en-US" sz="5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290" name="Picture 2" descr="Spelling Shed by The Spelling Shed Ltd"/>
          <p:cNvPicPr>
            <a:picLocks noChangeAspect="1" noChangeArrowheads="1"/>
          </p:cNvPicPr>
          <p:nvPr/>
        </p:nvPicPr>
        <p:blipFill>
          <a:blip r:embed="rId2" cstate="print"/>
          <a:srcRect/>
          <a:stretch>
            <a:fillRect/>
          </a:stretch>
        </p:blipFill>
        <p:spPr bwMode="auto">
          <a:xfrm>
            <a:off x="0" y="836712"/>
            <a:ext cx="9165626" cy="6021288"/>
          </a:xfrm>
          <a:prstGeom prst="rect">
            <a:avLst/>
          </a:prstGeom>
          <a:noFill/>
        </p:spPr>
      </p:pic>
      <p:sp>
        <p:nvSpPr>
          <p:cNvPr id="34" name="TextBox 33"/>
          <p:cNvSpPr txBox="1"/>
          <p:nvPr/>
        </p:nvSpPr>
        <p:spPr>
          <a:xfrm>
            <a:off x="0" y="2132856"/>
            <a:ext cx="9144000" cy="4801314"/>
          </a:xfrm>
          <a:prstGeom prst="rect">
            <a:avLst/>
          </a:prstGeom>
          <a:solidFill>
            <a:schemeClr val="bg2"/>
          </a:solidFill>
        </p:spPr>
        <p:txBody>
          <a:bodyPr wrap="square" rtlCol="0">
            <a:spAutoFit/>
          </a:bodyPr>
          <a:lstStyle/>
          <a:p>
            <a:r>
              <a:rPr lang="en-GB" dirty="0" smtClean="0"/>
              <a:t>1</a:t>
            </a:r>
            <a:r>
              <a:rPr lang="en-GB" baseline="30000" dirty="0" smtClean="0"/>
              <a:t>st</a:t>
            </a:r>
            <a:r>
              <a:rPr lang="en-GB" dirty="0" smtClean="0"/>
              <a:t> = Katie 66 points</a:t>
            </a:r>
          </a:p>
          <a:p>
            <a:endParaRPr lang="en-GB" dirty="0"/>
          </a:p>
          <a:p>
            <a:r>
              <a:rPr lang="en-GB" dirty="0" smtClean="0"/>
              <a:t>2</a:t>
            </a:r>
            <a:r>
              <a:rPr lang="en-GB" baseline="30000" dirty="0" smtClean="0"/>
              <a:t>nd</a:t>
            </a:r>
            <a:r>
              <a:rPr lang="en-GB" dirty="0" smtClean="0"/>
              <a:t> = Nia 29 points</a:t>
            </a:r>
          </a:p>
          <a:p>
            <a:endParaRPr lang="en-GB" dirty="0"/>
          </a:p>
          <a:p>
            <a:r>
              <a:rPr lang="en-GB" dirty="0" smtClean="0"/>
              <a:t>3</a:t>
            </a:r>
            <a:r>
              <a:rPr lang="en-GB" baseline="30000" dirty="0" smtClean="0"/>
              <a:t>rd</a:t>
            </a:r>
            <a:r>
              <a:rPr lang="en-GB" dirty="0" smtClean="0"/>
              <a:t> = Lucy 19 points</a:t>
            </a:r>
          </a:p>
          <a:p>
            <a:endParaRPr lang="en-GB" dirty="0"/>
          </a:p>
          <a:p>
            <a:r>
              <a:rPr lang="en-GB" dirty="0" smtClean="0"/>
              <a:t>4</a:t>
            </a:r>
            <a:r>
              <a:rPr lang="en-GB" baseline="30000" dirty="0" smtClean="0"/>
              <a:t>th</a:t>
            </a:r>
            <a:r>
              <a:rPr lang="en-GB" dirty="0" smtClean="0"/>
              <a:t> = Isobel 8 points</a:t>
            </a:r>
          </a:p>
          <a:p>
            <a:endParaRPr lang="en-GB" dirty="0"/>
          </a:p>
          <a:p>
            <a:r>
              <a:rPr lang="en-GB" dirty="0" smtClean="0"/>
              <a:t>5th =  Holly H 6 points</a:t>
            </a:r>
          </a:p>
          <a:p>
            <a:endParaRPr lang="en-GB" dirty="0" smtClean="0"/>
          </a:p>
          <a:p>
            <a:r>
              <a:rPr lang="en-GB" dirty="0" smtClean="0"/>
              <a:t>6</a:t>
            </a:r>
            <a:r>
              <a:rPr lang="en-GB" baseline="30000" dirty="0" smtClean="0"/>
              <a:t>th</a:t>
            </a:r>
            <a:r>
              <a:rPr lang="en-GB" dirty="0" smtClean="0"/>
              <a:t> = Ruby 5 points</a:t>
            </a:r>
          </a:p>
          <a:p>
            <a:endParaRPr lang="en-GB" dirty="0" smtClean="0"/>
          </a:p>
          <a:p>
            <a:r>
              <a:rPr lang="en-GB" dirty="0"/>
              <a:t>7</a:t>
            </a:r>
            <a:r>
              <a:rPr lang="en-GB" dirty="0" smtClean="0"/>
              <a:t>th = Rhys and Toby 3 points</a:t>
            </a:r>
          </a:p>
          <a:p>
            <a:endParaRPr lang="en-GB" dirty="0" smtClean="0"/>
          </a:p>
          <a:p>
            <a:r>
              <a:rPr lang="en-GB" dirty="0" smtClean="0"/>
              <a:t>8th =  Megan 2 points</a:t>
            </a:r>
          </a:p>
          <a:p>
            <a:endParaRPr lang="en-GB" dirty="0" smtClean="0"/>
          </a:p>
          <a:p>
            <a:r>
              <a:rPr lang="en-GB" dirty="0" smtClean="0"/>
              <a:t>9th =  Jack, Reuben, Henry and Harvey 1 points</a:t>
            </a:r>
          </a:p>
        </p:txBody>
      </p:sp>
      <p:sp>
        <p:nvSpPr>
          <p:cNvPr id="37" name="TextBox 36"/>
          <p:cNvSpPr txBox="1"/>
          <p:nvPr/>
        </p:nvSpPr>
        <p:spPr>
          <a:xfrm>
            <a:off x="5436096" y="5373216"/>
            <a:ext cx="3707904" cy="1338828"/>
          </a:xfrm>
          <a:prstGeom prst="rect">
            <a:avLst/>
          </a:prstGeom>
          <a:solidFill>
            <a:schemeClr val="bg1"/>
          </a:solidFill>
          <a:ln w="6350">
            <a:solidFill>
              <a:schemeClr val="tx1"/>
            </a:solidFill>
          </a:ln>
        </p:spPr>
        <p:txBody>
          <a:bodyPr wrap="square" rtlCol="0">
            <a:spAutoFit/>
          </a:bodyPr>
          <a:lstStyle/>
          <a:p>
            <a:pPr algn="ctr"/>
            <a:r>
              <a:rPr lang="en-GB" sz="2700" dirty="0" smtClean="0"/>
              <a:t>Everybody else earns 1 dojo for practising their spellings today!</a:t>
            </a:r>
            <a:endParaRPr lang="en-GB" sz="2700" dirty="0"/>
          </a:p>
        </p:txBody>
      </p:sp>
      <p:pic>
        <p:nvPicPr>
          <p:cNvPr id="39" name="Picture 4" descr="ClassDojo (@ClassDojo) | Twitter"/>
          <p:cNvPicPr>
            <a:picLocks noChangeAspect="1" noChangeArrowheads="1"/>
          </p:cNvPicPr>
          <p:nvPr/>
        </p:nvPicPr>
        <p:blipFill>
          <a:blip r:embed="rId3" cstate="print"/>
          <a:srcRect/>
          <a:stretch>
            <a:fillRect/>
          </a:stretch>
        </p:blipFill>
        <p:spPr bwMode="auto">
          <a:xfrm>
            <a:off x="3851920" y="2132856"/>
            <a:ext cx="432048" cy="432048"/>
          </a:xfrm>
          <a:prstGeom prst="rect">
            <a:avLst/>
          </a:prstGeom>
          <a:noFill/>
        </p:spPr>
      </p:pic>
      <p:pic>
        <p:nvPicPr>
          <p:cNvPr id="40" name="Picture 4" descr="ClassDojo (@ClassDojo) | Twitter"/>
          <p:cNvPicPr>
            <a:picLocks noChangeAspect="1" noChangeArrowheads="1"/>
          </p:cNvPicPr>
          <p:nvPr/>
        </p:nvPicPr>
        <p:blipFill>
          <a:blip r:embed="rId3" cstate="print"/>
          <a:srcRect/>
          <a:stretch>
            <a:fillRect/>
          </a:stretch>
        </p:blipFill>
        <p:spPr bwMode="auto">
          <a:xfrm>
            <a:off x="4355976" y="2132856"/>
            <a:ext cx="432048" cy="432048"/>
          </a:xfrm>
          <a:prstGeom prst="rect">
            <a:avLst/>
          </a:prstGeom>
          <a:noFill/>
        </p:spPr>
      </p:pic>
      <p:pic>
        <p:nvPicPr>
          <p:cNvPr id="41" name="Picture 4" descr="ClassDojo (@ClassDojo) | Twitter"/>
          <p:cNvPicPr>
            <a:picLocks noChangeAspect="1" noChangeArrowheads="1"/>
          </p:cNvPicPr>
          <p:nvPr/>
        </p:nvPicPr>
        <p:blipFill>
          <a:blip r:embed="rId3" cstate="print"/>
          <a:srcRect/>
          <a:stretch>
            <a:fillRect/>
          </a:stretch>
        </p:blipFill>
        <p:spPr bwMode="auto">
          <a:xfrm>
            <a:off x="4860032" y="2132856"/>
            <a:ext cx="432048" cy="432048"/>
          </a:xfrm>
          <a:prstGeom prst="rect">
            <a:avLst/>
          </a:prstGeom>
          <a:noFill/>
        </p:spPr>
      </p:pic>
      <p:pic>
        <p:nvPicPr>
          <p:cNvPr id="42" name="Picture 4" descr="ClassDojo (@ClassDojo) | Twitter"/>
          <p:cNvPicPr>
            <a:picLocks noChangeAspect="1" noChangeArrowheads="1"/>
          </p:cNvPicPr>
          <p:nvPr/>
        </p:nvPicPr>
        <p:blipFill>
          <a:blip r:embed="rId3" cstate="print"/>
          <a:srcRect/>
          <a:stretch>
            <a:fillRect/>
          </a:stretch>
        </p:blipFill>
        <p:spPr bwMode="auto">
          <a:xfrm>
            <a:off x="5364088" y="2132856"/>
            <a:ext cx="432048" cy="432048"/>
          </a:xfrm>
          <a:prstGeom prst="rect">
            <a:avLst/>
          </a:prstGeom>
          <a:noFill/>
        </p:spPr>
      </p:pic>
      <p:pic>
        <p:nvPicPr>
          <p:cNvPr id="43" name="Picture 4" descr="ClassDojo (@ClassDojo) | Twitter"/>
          <p:cNvPicPr>
            <a:picLocks noChangeAspect="1" noChangeArrowheads="1"/>
          </p:cNvPicPr>
          <p:nvPr/>
        </p:nvPicPr>
        <p:blipFill>
          <a:blip r:embed="rId3" cstate="print"/>
          <a:srcRect/>
          <a:stretch>
            <a:fillRect/>
          </a:stretch>
        </p:blipFill>
        <p:spPr bwMode="auto">
          <a:xfrm>
            <a:off x="5868144" y="2132856"/>
            <a:ext cx="432048" cy="432048"/>
          </a:xfrm>
          <a:prstGeom prst="rect">
            <a:avLst/>
          </a:prstGeom>
          <a:noFill/>
        </p:spPr>
      </p:pic>
      <p:pic>
        <p:nvPicPr>
          <p:cNvPr id="44" name="Picture 4" descr="ClassDojo (@ClassDojo) | Twitter"/>
          <p:cNvPicPr>
            <a:picLocks noChangeAspect="1" noChangeArrowheads="1"/>
          </p:cNvPicPr>
          <p:nvPr/>
        </p:nvPicPr>
        <p:blipFill>
          <a:blip r:embed="rId3" cstate="print"/>
          <a:srcRect/>
          <a:stretch>
            <a:fillRect/>
          </a:stretch>
        </p:blipFill>
        <p:spPr bwMode="auto">
          <a:xfrm>
            <a:off x="3851920" y="2636912"/>
            <a:ext cx="432048" cy="432048"/>
          </a:xfrm>
          <a:prstGeom prst="rect">
            <a:avLst/>
          </a:prstGeom>
          <a:noFill/>
        </p:spPr>
      </p:pic>
      <p:pic>
        <p:nvPicPr>
          <p:cNvPr id="45" name="Picture 4" descr="ClassDojo (@ClassDojo) | Twitter"/>
          <p:cNvPicPr>
            <a:picLocks noChangeAspect="1" noChangeArrowheads="1"/>
          </p:cNvPicPr>
          <p:nvPr/>
        </p:nvPicPr>
        <p:blipFill>
          <a:blip r:embed="rId3" cstate="print"/>
          <a:srcRect/>
          <a:stretch>
            <a:fillRect/>
          </a:stretch>
        </p:blipFill>
        <p:spPr bwMode="auto">
          <a:xfrm>
            <a:off x="4355976" y="2636912"/>
            <a:ext cx="432048" cy="432048"/>
          </a:xfrm>
          <a:prstGeom prst="rect">
            <a:avLst/>
          </a:prstGeom>
          <a:noFill/>
        </p:spPr>
      </p:pic>
      <p:pic>
        <p:nvPicPr>
          <p:cNvPr id="46" name="Picture 4" descr="ClassDojo (@ClassDojo) | Twitter"/>
          <p:cNvPicPr>
            <a:picLocks noChangeAspect="1" noChangeArrowheads="1"/>
          </p:cNvPicPr>
          <p:nvPr/>
        </p:nvPicPr>
        <p:blipFill>
          <a:blip r:embed="rId3" cstate="print"/>
          <a:srcRect/>
          <a:stretch>
            <a:fillRect/>
          </a:stretch>
        </p:blipFill>
        <p:spPr bwMode="auto">
          <a:xfrm>
            <a:off x="4860032" y="2636912"/>
            <a:ext cx="432048" cy="432048"/>
          </a:xfrm>
          <a:prstGeom prst="rect">
            <a:avLst/>
          </a:prstGeom>
          <a:noFill/>
        </p:spPr>
      </p:pic>
      <p:pic>
        <p:nvPicPr>
          <p:cNvPr id="47" name="Picture 4" descr="ClassDojo (@ClassDojo) | Twitter"/>
          <p:cNvPicPr>
            <a:picLocks noChangeAspect="1" noChangeArrowheads="1"/>
          </p:cNvPicPr>
          <p:nvPr/>
        </p:nvPicPr>
        <p:blipFill>
          <a:blip r:embed="rId3" cstate="print"/>
          <a:srcRect/>
          <a:stretch>
            <a:fillRect/>
          </a:stretch>
        </p:blipFill>
        <p:spPr bwMode="auto">
          <a:xfrm>
            <a:off x="5364088" y="2636912"/>
            <a:ext cx="432048" cy="432048"/>
          </a:xfrm>
          <a:prstGeom prst="rect">
            <a:avLst/>
          </a:prstGeom>
          <a:noFill/>
        </p:spPr>
      </p:pic>
      <p:pic>
        <p:nvPicPr>
          <p:cNvPr id="48" name="Picture 4" descr="ClassDojo (@ClassDojo) | Twitter"/>
          <p:cNvPicPr>
            <a:picLocks noChangeAspect="1" noChangeArrowheads="1"/>
          </p:cNvPicPr>
          <p:nvPr/>
        </p:nvPicPr>
        <p:blipFill>
          <a:blip r:embed="rId3" cstate="print"/>
          <a:srcRect/>
          <a:stretch>
            <a:fillRect/>
          </a:stretch>
        </p:blipFill>
        <p:spPr bwMode="auto">
          <a:xfrm>
            <a:off x="5868144" y="2636912"/>
            <a:ext cx="432048" cy="432048"/>
          </a:xfrm>
          <a:prstGeom prst="rect">
            <a:avLst/>
          </a:prstGeom>
          <a:noFill/>
        </p:spPr>
      </p:pic>
      <p:pic>
        <p:nvPicPr>
          <p:cNvPr id="49" name="Picture 4" descr="ClassDojo (@ClassDojo) | Twitter"/>
          <p:cNvPicPr>
            <a:picLocks noChangeAspect="1" noChangeArrowheads="1"/>
          </p:cNvPicPr>
          <p:nvPr/>
        </p:nvPicPr>
        <p:blipFill>
          <a:blip r:embed="rId3" cstate="print"/>
          <a:srcRect/>
          <a:stretch>
            <a:fillRect/>
          </a:stretch>
        </p:blipFill>
        <p:spPr bwMode="auto">
          <a:xfrm>
            <a:off x="3851920" y="3140968"/>
            <a:ext cx="432048" cy="432048"/>
          </a:xfrm>
          <a:prstGeom prst="rect">
            <a:avLst/>
          </a:prstGeom>
          <a:noFill/>
        </p:spPr>
      </p:pic>
      <p:pic>
        <p:nvPicPr>
          <p:cNvPr id="50" name="Picture 4" descr="ClassDojo (@ClassDojo) | Twitter"/>
          <p:cNvPicPr>
            <a:picLocks noChangeAspect="1" noChangeArrowheads="1"/>
          </p:cNvPicPr>
          <p:nvPr/>
        </p:nvPicPr>
        <p:blipFill>
          <a:blip r:embed="rId3" cstate="print"/>
          <a:srcRect/>
          <a:stretch>
            <a:fillRect/>
          </a:stretch>
        </p:blipFill>
        <p:spPr bwMode="auto">
          <a:xfrm>
            <a:off x="4355976" y="3140968"/>
            <a:ext cx="432048" cy="432048"/>
          </a:xfrm>
          <a:prstGeom prst="rect">
            <a:avLst/>
          </a:prstGeom>
          <a:noFill/>
        </p:spPr>
      </p:pic>
      <p:pic>
        <p:nvPicPr>
          <p:cNvPr id="51" name="Picture 4" descr="ClassDojo (@ClassDojo) | Twitter"/>
          <p:cNvPicPr>
            <a:picLocks noChangeAspect="1" noChangeArrowheads="1"/>
          </p:cNvPicPr>
          <p:nvPr/>
        </p:nvPicPr>
        <p:blipFill>
          <a:blip r:embed="rId3" cstate="print"/>
          <a:srcRect/>
          <a:stretch>
            <a:fillRect/>
          </a:stretch>
        </p:blipFill>
        <p:spPr bwMode="auto">
          <a:xfrm>
            <a:off x="4860032" y="3140968"/>
            <a:ext cx="432048" cy="432048"/>
          </a:xfrm>
          <a:prstGeom prst="rect">
            <a:avLst/>
          </a:prstGeom>
          <a:noFill/>
        </p:spPr>
      </p:pic>
      <p:pic>
        <p:nvPicPr>
          <p:cNvPr id="52" name="Picture 4" descr="ClassDojo (@ClassDojo) | Twitter"/>
          <p:cNvPicPr>
            <a:picLocks noChangeAspect="1" noChangeArrowheads="1"/>
          </p:cNvPicPr>
          <p:nvPr/>
        </p:nvPicPr>
        <p:blipFill>
          <a:blip r:embed="rId3" cstate="print"/>
          <a:srcRect/>
          <a:stretch>
            <a:fillRect/>
          </a:stretch>
        </p:blipFill>
        <p:spPr bwMode="auto">
          <a:xfrm>
            <a:off x="5364088" y="3140968"/>
            <a:ext cx="432048" cy="432048"/>
          </a:xfrm>
          <a:prstGeom prst="rect">
            <a:avLst/>
          </a:prstGeom>
          <a:noFill/>
        </p:spPr>
      </p:pic>
      <p:pic>
        <p:nvPicPr>
          <p:cNvPr id="53" name="Picture 4" descr="ClassDojo (@ClassDojo) | Twitter"/>
          <p:cNvPicPr>
            <a:picLocks noChangeAspect="1" noChangeArrowheads="1"/>
          </p:cNvPicPr>
          <p:nvPr/>
        </p:nvPicPr>
        <p:blipFill>
          <a:blip r:embed="rId3" cstate="print"/>
          <a:srcRect/>
          <a:stretch>
            <a:fillRect/>
          </a:stretch>
        </p:blipFill>
        <p:spPr bwMode="auto">
          <a:xfrm>
            <a:off x="3851920" y="3717032"/>
            <a:ext cx="432048" cy="432048"/>
          </a:xfrm>
          <a:prstGeom prst="rect">
            <a:avLst/>
          </a:prstGeom>
          <a:noFill/>
        </p:spPr>
      </p:pic>
      <p:pic>
        <p:nvPicPr>
          <p:cNvPr id="54" name="Picture 4" descr="ClassDojo (@ClassDojo) | Twitter"/>
          <p:cNvPicPr>
            <a:picLocks noChangeAspect="1" noChangeArrowheads="1"/>
          </p:cNvPicPr>
          <p:nvPr/>
        </p:nvPicPr>
        <p:blipFill>
          <a:blip r:embed="rId3" cstate="print"/>
          <a:srcRect/>
          <a:stretch>
            <a:fillRect/>
          </a:stretch>
        </p:blipFill>
        <p:spPr bwMode="auto">
          <a:xfrm>
            <a:off x="4355976" y="3717032"/>
            <a:ext cx="432048" cy="432048"/>
          </a:xfrm>
          <a:prstGeom prst="rect">
            <a:avLst/>
          </a:prstGeom>
          <a:noFill/>
        </p:spPr>
      </p:pic>
      <p:pic>
        <p:nvPicPr>
          <p:cNvPr id="55" name="Picture 4" descr="ClassDojo (@ClassDojo) | Twitter"/>
          <p:cNvPicPr>
            <a:picLocks noChangeAspect="1" noChangeArrowheads="1"/>
          </p:cNvPicPr>
          <p:nvPr/>
        </p:nvPicPr>
        <p:blipFill>
          <a:blip r:embed="rId3" cstate="print"/>
          <a:srcRect/>
          <a:stretch>
            <a:fillRect/>
          </a:stretch>
        </p:blipFill>
        <p:spPr bwMode="auto">
          <a:xfrm>
            <a:off x="4860032" y="3717032"/>
            <a:ext cx="432048" cy="432048"/>
          </a:xfrm>
          <a:prstGeom prst="rect">
            <a:avLst/>
          </a:prstGeom>
          <a:noFill/>
        </p:spPr>
      </p:pic>
      <p:pic>
        <p:nvPicPr>
          <p:cNvPr id="56" name="Picture 4" descr="ClassDojo (@ClassDojo) | Twitter"/>
          <p:cNvPicPr>
            <a:picLocks noChangeAspect="1" noChangeArrowheads="1"/>
          </p:cNvPicPr>
          <p:nvPr/>
        </p:nvPicPr>
        <p:blipFill>
          <a:blip r:embed="rId3" cstate="print"/>
          <a:srcRect/>
          <a:stretch>
            <a:fillRect/>
          </a:stretch>
        </p:blipFill>
        <p:spPr bwMode="auto">
          <a:xfrm>
            <a:off x="5364088" y="3717032"/>
            <a:ext cx="432048" cy="432048"/>
          </a:xfrm>
          <a:prstGeom prst="rect">
            <a:avLst/>
          </a:prstGeom>
          <a:noFill/>
        </p:spPr>
      </p:pic>
      <p:pic>
        <p:nvPicPr>
          <p:cNvPr id="57" name="Picture 4" descr="ClassDojo (@ClassDojo) | Twitter"/>
          <p:cNvPicPr>
            <a:picLocks noChangeAspect="1" noChangeArrowheads="1"/>
          </p:cNvPicPr>
          <p:nvPr/>
        </p:nvPicPr>
        <p:blipFill>
          <a:blip r:embed="rId3" cstate="print"/>
          <a:srcRect/>
          <a:stretch>
            <a:fillRect/>
          </a:stretch>
        </p:blipFill>
        <p:spPr bwMode="auto">
          <a:xfrm>
            <a:off x="3851920" y="4293096"/>
            <a:ext cx="432048" cy="432048"/>
          </a:xfrm>
          <a:prstGeom prst="rect">
            <a:avLst/>
          </a:prstGeom>
          <a:noFill/>
        </p:spPr>
      </p:pic>
      <p:pic>
        <p:nvPicPr>
          <p:cNvPr id="58" name="Picture 4" descr="ClassDojo (@ClassDojo) | Twitter"/>
          <p:cNvPicPr>
            <a:picLocks noChangeAspect="1" noChangeArrowheads="1"/>
          </p:cNvPicPr>
          <p:nvPr/>
        </p:nvPicPr>
        <p:blipFill>
          <a:blip r:embed="rId3" cstate="print"/>
          <a:srcRect/>
          <a:stretch>
            <a:fillRect/>
          </a:stretch>
        </p:blipFill>
        <p:spPr bwMode="auto">
          <a:xfrm>
            <a:off x="4355976" y="4293096"/>
            <a:ext cx="432048" cy="432048"/>
          </a:xfrm>
          <a:prstGeom prst="rect">
            <a:avLst/>
          </a:prstGeom>
          <a:noFill/>
        </p:spPr>
      </p:pic>
      <p:pic>
        <p:nvPicPr>
          <p:cNvPr id="59" name="Picture 4" descr="ClassDojo (@ClassDojo) | Twitter"/>
          <p:cNvPicPr>
            <a:picLocks noChangeAspect="1" noChangeArrowheads="1"/>
          </p:cNvPicPr>
          <p:nvPr/>
        </p:nvPicPr>
        <p:blipFill>
          <a:blip r:embed="rId3" cstate="print"/>
          <a:srcRect/>
          <a:stretch>
            <a:fillRect/>
          </a:stretch>
        </p:blipFill>
        <p:spPr bwMode="auto">
          <a:xfrm>
            <a:off x="4860032" y="4293096"/>
            <a:ext cx="432048" cy="432048"/>
          </a:xfrm>
          <a:prstGeom prst="rect">
            <a:avLst/>
          </a:prstGeom>
          <a:noFill/>
        </p:spPr>
      </p:pic>
      <p:pic>
        <p:nvPicPr>
          <p:cNvPr id="60" name="Picture 4" descr="ClassDojo (@ClassDojo) | Twitter"/>
          <p:cNvPicPr>
            <a:picLocks noChangeAspect="1" noChangeArrowheads="1"/>
          </p:cNvPicPr>
          <p:nvPr/>
        </p:nvPicPr>
        <p:blipFill>
          <a:blip r:embed="rId3" cstate="print"/>
          <a:srcRect/>
          <a:stretch>
            <a:fillRect/>
          </a:stretch>
        </p:blipFill>
        <p:spPr bwMode="auto">
          <a:xfrm>
            <a:off x="3851920" y="4797152"/>
            <a:ext cx="432048" cy="432048"/>
          </a:xfrm>
          <a:prstGeom prst="rect">
            <a:avLst/>
          </a:prstGeom>
          <a:noFill/>
        </p:spPr>
      </p:pic>
      <p:pic>
        <p:nvPicPr>
          <p:cNvPr id="61" name="Picture 4" descr="ClassDojo (@ClassDojo) | Twitter"/>
          <p:cNvPicPr>
            <a:picLocks noChangeAspect="1" noChangeArrowheads="1"/>
          </p:cNvPicPr>
          <p:nvPr/>
        </p:nvPicPr>
        <p:blipFill>
          <a:blip r:embed="rId3" cstate="print"/>
          <a:srcRect/>
          <a:stretch>
            <a:fillRect/>
          </a:stretch>
        </p:blipFill>
        <p:spPr bwMode="auto">
          <a:xfrm>
            <a:off x="4355976" y="4797152"/>
            <a:ext cx="432048" cy="432048"/>
          </a:xfrm>
          <a:prstGeom prst="rect">
            <a:avLst/>
          </a:prstGeom>
          <a:noFill/>
        </p:spPr>
      </p:pic>
      <p:pic>
        <p:nvPicPr>
          <p:cNvPr id="62" name="Picture 4" descr="ClassDojo (@ClassDojo) | Twitter"/>
          <p:cNvPicPr>
            <a:picLocks noChangeAspect="1" noChangeArrowheads="1"/>
          </p:cNvPicPr>
          <p:nvPr/>
        </p:nvPicPr>
        <p:blipFill>
          <a:blip r:embed="rId3" cstate="print"/>
          <a:srcRect/>
          <a:stretch>
            <a:fillRect/>
          </a:stretch>
        </p:blipFill>
        <p:spPr bwMode="auto">
          <a:xfrm>
            <a:off x="4860032" y="4797152"/>
            <a:ext cx="432048" cy="432048"/>
          </a:xfrm>
          <a:prstGeom prst="rect">
            <a:avLst/>
          </a:prstGeom>
          <a:noFill/>
        </p:spPr>
      </p:pic>
      <p:pic>
        <p:nvPicPr>
          <p:cNvPr id="63" name="Picture 4" descr="ClassDojo (@ClassDojo) | Twitter"/>
          <p:cNvPicPr>
            <a:picLocks noChangeAspect="1" noChangeArrowheads="1"/>
          </p:cNvPicPr>
          <p:nvPr/>
        </p:nvPicPr>
        <p:blipFill>
          <a:blip r:embed="rId3" cstate="print"/>
          <a:srcRect/>
          <a:stretch>
            <a:fillRect/>
          </a:stretch>
        </p:blipFill>
        <p:spPr bwMode="auto">
          <a:xfrm>
            <a:off x="3851920" y="5301208"/>
            <a:ext cx="432048" cy="432048"/>
          </a:xfrm>
          <a:prstGeom prst="rect">
            <a:avLst/>
          </a:prstGeom>
          <a:noFill/>
        </p:spPr>
      </p:pic>
      <p:pic>
        <p:nvPicPr>
          <p:cNvPr id="64" name="Picture 4" descr="ClassDojo (@ClassDojo) | Twitter"/>
          <p:cNvPicPr>
            <a:picLocks noChangeAspect="1" noChangeArrowheads="1"/>
          </p:cNvPicPr>
          <p:nvPr/>
        </p:nvPicPr>
        <p:blipFill>
          <a:blip r:embed="rId3" cstate="print"/>
          <a:srcRect/>
          <a:stretch>
            <a:fillRect/>
          </a:stretch>
        </p:blipFill>
        <p:spPr bwMode="auto">
          <a:xfrm>
            <a:off x="4355976" y="5301208"/>
            <a:ext cx="432048" cy="432048"/>
          </a:xfrm>
          <a:prstGeom prst="rect">
            <a:avLst/>
          </a:prstGeom>
          <a:noFill/>
        </p:spPr>
      </p:pic>
      <p:pic>
        <p:nvPicPr>
          <p:cNvPr id="65" name="Picture 4" descr="ClassDojo (@ClassDojo) | Twitter"/>
          <p:cNvPicPr>
            <a:picLocks noChangeAspect="1" noChangeArrowheads="1"/>
          </p:cNvPicPr>
          <p:nvPr/>
        </p:nvPicPr>
        <p:blipFill>
          <a:blip r:embed="rId3" cstate="print"/>
          <a:srcRect/>
          <a:stretch>
            <a:fillRect/>
          </a:stretch>
        </p:blipFill>
        <p:spPr bwMode="auto">
          <a:xfrm>
            <a:off x="3851920" y="5877272"/>
            <a:ext cx="432048" cy="432048"/>
          </a:xfrm>
          <a:prstGeom prst="rect">
            <a:avLst/>
          </a:prstGeom>
          <a:noFill/>
        </p:spPr>
      </p:pic>
      <p:pic>
        <p:nvPicPr>
          <p:cNvPr id="66" name="Picture 4" descr="ClassDojo (@ClassDojo) | Twitter"/>
          <p:cNvPicPr>
            <a:picLocks noChangeAspect="1" noChangeArrowheads="1"/>
          </p:cNvPicPr>
          <p:nvPr/>
        </p:nvPicPr>
        <p:blipFill>
          <a:blip r:embed="rId3" cstate="print"/>
          <a:srcRect/>
          <a:stretch>
            <a:fillRect/>
          </a:stretch>
        </p:blipFill>
        <p:spPr bwMode="auto">
          <a:xfrm>
            <a:off x="4355976" y="5877272"/>
            <a:ext cx="432048" cy="432048"/>
          </a:xfrm>
          <a:prstGeom prst="rect">
            <a:avLst/>
          </a:prstGeom>
          <a:noFill/>
        </p:spPr>
      </p:pic>
      <p:sp>
        <p:nvSpPr>
          <p:cNvPr id="67" name="TextBox 66"/>
          <p:cNvSpPr txBox="1"/>
          <p:nvPr/>
        </p:nvSpPr>
        <p:spPr>
          <a:xfrm>
            <a:off x="6516216" y="2348880"/>
            <a:ext cx="2448272" cy="2862322"/>
          </a:xfrm>
          <a:prstGeom prst="rect">
            <a:avLst/>
          </a:prstGeom>
          <a:solidFill>
            <a:srgbClr val="FFFF00"/>
          </a:solidFill>
          <a:ln w="38100">
            <a:solidFill>
              <a:schemeClr val="tx1"/>
            </a:solidFill>
          </a:ln>
        </p:spPr>
        <p:txBody>
          <a:bodyPr wrap="square" rtlCol="0">
            <a:spAutoFit/>
          </a:bodyPr>
          <a:lstStyle/>
          <a:p>
            <a:pPr algn="ctr"/>
            <a:r>
              <a:rPr lang="en-GB" sz="3000" dirty="0" smtClean="0"/>
              <a:t>These are the amount of </a:t>
            </a:r>
            <a:r>
              <a:rPr lang="en-GB" sz="3000" dirty="0" err="1" smtClean="0"/>
              <a:t>dojos</a:t>
            </a:r>
            <a:r>
              <a:rPr lang="en-GB" sz="3000" dirty="0" smtClean="0"/>
              <a:t> you have received for your efforts today!</a:t>
            </a:r>
            <a:endParaRPr lang="en-GB" sz="3000" dirty="0"/>
          </a:p>
        </p:txBody>
      </p:sp>
      <p:pic>
        <p:nvPicPr>
          <p:cNvPr id="68" name="Picture 4" descr="ClassDojo (@ClassDojo) | Twitter"/>
          <p:cNvPicPr>
            <a:picLocks noChangeAspect="1" noChangeArrowheads="1"/>
          </p:cNvPicPr>
          <p:nvPr/>
        </p:nvPicPr>
        <p:blipFill>
          <a:blip r:embed="rId3" cstate="print"/>
          <a:srcRect/>
          <a:stretch>
            <a:fillRect/>
          </a:stretch>
        </p:blipFill>
        <p:spPr bwMode="auto">
          <a:xfrm>
            <a:off x="3851920" y="6425952"/>
            <a:ext cx="432048" cy="432048"/>
          </a:xfrm>
          <a:prstGeom prst="rect">
            <a:avLst/>
          </a:prstGeom>
          <a:noFill/>
        </p:spPr>
      </p:pic>
      <p:pic>
        <p:nvPicPr>
          <p:cNvPr id="69" name="Picture 4" descr="ClassDojo (@ClassDojo) | Twitter"/>
          <p:cNvPicPr>
            <a:picLocks noChangeAspect="1" noChangeArrowheads="1"/>
          </p:cNvPicPr>
          <p:nvPr/>
        </p:nvPicPr>
        <p:blipFill>
          <a:blip r:embed="rId3" cstate="print"/>
          <a:srcRect/>
          <a:stretch>
            <a:fillRect/>
          </a:stretch>
        </p:blipFill>
        <p:spPr bwMode="auto">
          <a:xfrm>
            <a:off x="4355976" y="6425952"/>
            <a:ext cx="432048" cy="432048"/>
          </a:xfrm>
          <a:prstGeom prst="rect">
            <a:avLst/>
          </a:prstGeom>
          <a:noFill/>
        </p:spPr>
      </p:pic>
    </p:spTree>
  </p:cSld>
  <p:clrMapOvr>
    <a:masterClrMapping/>
  </p:clrMapOvr>
  <p:transition advClick="0" advTm="5912">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58326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1"/>
            <a:ext cx="1691680" cy="923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409"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48" y="990600"/>
            <a:ext cx="2988284" cy="45266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4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3871011" y="244242"/>
            <a:ext cx="4519705" cy="6026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11195" y="5661248"/>
            <a:ext cx="9134052" cy="1015663"/>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57150">
            <a:solidFill>
              <a:schemeClr val="tx1"/>
            </a:solidFill>
          </a:ln>
        </p:spPr>
        <p:txBody>
          <a:bodyPr wrap="square" lIns="91440" tIns="45720" rIns="91440" bIns="45720">
            <a:spAutoFit/>
          </a:bodyPr>
          <a:lstStyle/>
          <a:p>
            <a:pPr algn="ctr"/>
            <a:r>
              <a:rPr lang="en-US" sz="3000" b="1" dirty="0" smtClean="0">
                <a:ln w="17780" cmpd="sng">
                  <a:solidFill>
                    <a:srgbClr val="FFFFFF"/>
                  </a:solidFill>
                  <a:prstDash val="solid"/>
                  <a:miter lim="800000"/>
                </a:ln>
                <a:solidFill>
                  <a:schemeClr val="bg1"/>
                </a:solidFill>
                <a:effectLst>
                  <a:outerShdw blurRad="50800" algn="tl" rotWithShape="0">
                    <a:srgbClr val="000000"/>
                  </a:outerShdw>
                </a:effectLst>
              </a:rPr>
              <a:t>Harvey has been trying to persuade others to consider the plight of the chimpanzees</a:t>
            </a:r>
            <a:endParaRPr lang="en-US" sz="30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xmlns="" val="318907694"/>
      </p:ext>
    </p:extLst>
  </p:cSld>
  <p:clrMapOvr>
    <a:masterClrMapping/>
  </p:clrMapOvr>
  <p:transition advClick="0" advTm="6255">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58326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1"/>
            <a:ext cx="1691680" cy="923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srcRect/>
          <a:stretch>
            <a:fillRect/>
          </a:stretch>
        </p:blipFill>
        <p:spPr bwMode="auto">
          <a:xfrm>
            <a:off x="0" y="980728"/>
            <a:ext cx="3315046" cy="5877272"/>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3419872" y="980727"/>
            <a:ext cx="5724128" cy="5400651"/>
          </a:xfrm>
          <a:prstGeom prst="rect">
            <a:avLst/>
          </a:prstGeom>
          <a:noFill/>
          <a:ln w="9525">
            <a:noFill/>
            <a:miter lim="800000"/>
            <a:headEnd/>
            <a:tailEnd/>
          </a:ln>
        </p:spPr>
      </p:pic>
      <p:sp>
        <p:nvSpPr>
          <p:cNvPr id="11" name="Rectangle 10"/>
          <p:cNvSpPr/>
          <p:nvPr/>
        </p:nvSpPr>
        <p:spPr>
          <a:xfrm>
            <a:off x="9948" y="5842337"/>
            <a:ext cx="9134052" cy="1015663"/>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57150">
            <a:solidFill>
              <a:schemeClr val="tx1"/>
            </a:solidFill>
          </a:ln>
        </p:spPr>
        <p:txBody>
          <a:bodyPr wrap="square" lIns="91440" tIns="45720" rIns="91440" bIns="45720">
            <a:spAutoFit/>
          </a:bodyPr>
          <a:lstStyle/>
          <a:p>
            <a:pPr algn="ctr"/>
            <a:r>
              <a:rPr lang="en-US" sz="30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Amy’s superb leaflet about the work of Jane </a:t>
            </a:r>
            <a:r>
              <a:rPr lang="en-US" sz="3000" b="1" cap="none" spc="0" dirty="0" err="1" smtClean="0">
                <a:ln w="17780" cmpd="sng">
                  <a:solidFill>
                    <a:srgbClr val="FFFFFF"/>
                  </a:solidFill>
                  <a:prstDash val="solid"/>
                  <a:miter lim="800000"/>
                </a:ln>
                <a:solidFill>
                  <a:schemeClr val="bg1"/>
                </a:solidFill>
                <a:effectLst>
                  <a:outerShdw blurRad="50800" algn="tl" rotWithShape="0">
                    <a:srgbClr val="000000"/>
                  </a:outerShdw>
                </a:effectLst>
              </a:rPr>
              <a:t>Goodall</a:t>
            </a:r>
            <a:r>
              <a:rPr lang="en-US" sz="30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 to help to save the chimpanzees. </a:t>
            </a:r>
            <a:endParaRPr lang="en-US" sz="30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xmlns="" val="318907694"/>
      </p:ext>
    </p:extLst>
  </p:cSld>
  <p:clrMapOvr>
    <a:masterClrMapping/>
  </p:clrMapOvr>
  <p:transition advClick="0" advTm="6255">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58326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1"/>
            <a:ext cx="1691680" cy="923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srcRect/>
          <a:stretch>
            <a:fillRect/>
          </a:stretch>
        </p:blipFill>
        <p:spPr bwMode="auto">
          <a:xfrm>
            <a:off x="-1" y="980728"/>
            <a:ext cx="4644941" cy="5877272"/>
          </a:xfrm>
          <a:prstGeom prst="rect">
            <a:avLst/>
          </a:prstGeom>
          <a:noFill/>
          <a:ln w="9525">
            <a:noFill/>
            <a:miter lim="800000"/>
            <a:headEnd/>
            <a:tailEnd/>
          </a:ln>
        </p:spPr>
      </p:pic>
      <p:sp>
        <p:nvSpPr>
          <p:cNvPr id="9" name="Rectangle 8"/>
          <p:cNvSpPr/>
          <p:nvPr/>
        </p:nvSpPr>
        <p:spPr>
          <a:xfrm>
            <a:off x="4788024" y="1052736"/>
            <a:ext cx="4355976" cy="378565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57150">
            <a:solidFill>
              <a:schemeClr val="tx1"/>
            </a:solidFill>
          </a:ln>
        </p:spPr>
        <p:txBody>
          <a:bodyPr wrap="square" lIns="91440" tIns="45720" rIns="91440" bIns="45720">
            <a:spAutoFit/>
          </a:bodyPr>
          <a:lstStyle/>
          <a:p>
            <a:pPr algn="ctr"/>
            <a:r>
              <a:rPr lang="en-US" sz="60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…….a continuation of Amy’s leaflet.</a:t>
            </a:r>
            <a:endParaRPr lang="en-US" sz="60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xmlns="" val="318907694"/>
      </p:ext>
    </p:extLst>
  </p:cSld>
  <p:clrMapOvr>
    <a:masterClrMapping/>
  </p:clrMapOvr>
  <p:transition advClick="0" advTm="6255">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9144000" cy="4641862"/>
          </a:xfrm>
          <a:prstGeom prst="rect">
            <a:avLst/>
          </a:prstGeom>
          <a:noFill/>
        </p:spPr>
      </p:pic>
      <p:sp>
        <p:nvSpPr>
          <p:cNvPr id="3" name="Rectangle 2"/>
          <p:cNvSpPr/>
          <p:nvPr/>
        </p:nvSpPr>
        <p:spPr>
          <a:xfrm>
            <a:off x="0" y="4725144"/>
            <a:ext cx="9144000" cy="1754326"/>
          </a:xfrm>
          <a:prstGeom prst="rect">
            <a:avLst/>
          </a:prstGeom>
          <a:solidFill>
            <a:srgbClr val="FFFF00"/>
          </a:solidFill>
          <a:ln w="12700">
            <a:solidFill>
              <a:schemeClr val="tx1"/>
            </a:solidFill>
          </a:ln>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068">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70" y="1019588"/>
            <a:ext cx="2131095" cy="28414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1051311"/>
            <a:ext cx="2107303" cy="2809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1" y="1051311"/>
            <a:ext cx="2052228" cy="2809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4009247"/>
            <a:ext cx="2136565" cy="28487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39" y="1051310"/>
            <a:ext cx="2107303" cy="2809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2276484" y="4018177"/>
            <a:ext cx="6867516" cy="2862322"/>
          </a:xfrm>
          <a:prstGeom prst="rect">
            <a:avLst/>
          </a:prstGeom>
          <a:solidFill>
            <a:schemeClr val="accent6">
              <a:lumMod val="60000"/>
              <a:lumOff val="40000"/>
            </a:schemeClr>
          </a:solidFill>
          <a:ln w="12700">
            <a:solidFill>
              <a:schemeClr val="tx1"/>
            </a:solidFill>
          </a:ln>
        </p:spPr>
        <p:txBody>
          <a:bodyPr wrap="square" lIns="91440" tIns="45720" rIns="91440" bIns="45720">
            <a:spAutoFit/>
          </a:bodyPr>
          <a:lstStyle/>
          <a:p>
            <a:pPr algn="ctr"/>
            <a:r>
              <a:rPr lang="en-US" sz="4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Henry has been working hard on and being successful in his </a:t>
            </a:r>
            <a:r>
              <a:rPr lang="en-US" sz="45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4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puzzles today.</a:t>
            </a:r>
            <a:endParaRPr lang="en-US" sz="4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068">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https://images.classdojo.com/dojophotos/115e6922e5253b7f14176924/2020-06-19/f5da2644bfad6e61030218c45fb9bc7ea8af6d04_692dedd01bf1/8c9538d963b9.jpg?h=25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97527"/>
            <a:ext cx="1648258" cy="29302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3688" y="997527"/>
            <a:ext cx="4245936" cy="58726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997527"/>
            <a:ext cx="3059833" cy="58604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3927764"/>
            <a:ext cx="1648258" cy="29302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10"/>
          <p:cNvSpPr/>
          <p:nvPr/>
        </p:nvSpPr>
        <p:spPr>
          <a:xfrm>
            <a:off x="1763688" y="5392882"/>
            <a:ext cx="7380312" cy="1477328"/>
          </a:xfrm>
          <a:prstGeom prst="rect">
            <a:avLst/>
          </a:prstGeom>
          <a:solidFill>
            <a:schemeClr val="accent6">
              <a:lumMod val="60000"/>
              <a:lumOff val="40000"/>
            </a:schemeClr>
          </a:solidFill>
          <a:ln w="12700">
            <a:solidFill>
              <a:schemeClr val="tx1"/>
            </a:solidFill>
          </a:ln>
        </p:spPr>
        <p:txBody>
          <a:bodyPr wrap="square" lIns="91440" tIns="45720" rIns="91440" bIns="45720">
            <a:spAutoFit/>
          </a:bodyPr>
          <a:lstStyle/>
          <a:p>
            <a:pPr algn="ctr"/>
            <a:r>
              <a:rPr lang="en-US" sz="4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Bethany has started her </a:t>
            </a:r>
            <a:r>
              <a:rPr lang="en-US" sz="45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4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puzzles solving.</a:t>
            </a:r>
            <a:endParaRPr lang="en-US" sz="4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068">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990600"/>
            <a:ext cx="5292080" cy="3158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5364088" y="980728"/>
            <a:ext cx="3760765" cy="3046988"/>
          </a:xfrm>
          <a:prstGeom prst="rect">
            <a:avLst/>
          </a:prstGeom>
          <a:solidFill>
            <a:schemeClr val="accent6">
              <a:lumMod val="60000"/>
              <a:lumOff val="40000"/>
            </a:schemeClr>
          </a:solidFill>
          <a:ln w="12700">
            <a:solidFill>
              <a:schemeClr val="tx1"/>
            </a:solidFill>
          </a:ln>
        </p:spPr>
        <p:txBody>
          <a:bodyPr wrap="square" lIns="91440" tIns="45720" rIns="91440" bIns="45720">
            <a:spAutoFit/>
          </a:bodyPr>
          <a:lstStyle/>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Reuben</a:t>
            </a: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working on his </a:t>
            </a:r>
            <a:r>
              <a:rPr lang="en-US" sz="48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puzzles.</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48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882" y="4221448"/>
            <a:ext cx="4737898" cy="26657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10125" y="4221448"/>
            <a:ext cx="4333875" cy="26657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advClick="0" advTm="6068">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980727"/>
            <a:ext cx="1931935" cy="3434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1979712" y="980728"/>
            <a:ext cx="7145141" cy="3093154"/>
          </a:xfrm>
          <a:prstGeom prst="rect">
            <a:avLst/>
          </a:prstGeom>
          <a:solidFill>
            <a:schemeClr val="accent6">
              <a:lumMod val="60000"/>
              <a:lumOff val="40000"/>
            </a:schemeClr>
          </a:solidFill>
          <a:ln w="12700">
            <a:solidFill>
              <a:schemeClr val="tx1"/>
            </a:solidFill>
          </a:ln>
        </p:spPr>
        <p:txBody>
          <a:bodyPr wrap="square" lIns="91440" tIns="45720" rIns="91440" bIns="45720">
            <a:spAutoFit/>
          </a:bodyPr>
          <a:lstStyle/>
          <a:p>
            <a:pPr algn="ctr"/>
            <a:r>
              <a:rPr lang="en-US" sz="6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Chloe</a:t>
            </a:r>
            <a:r>
              <a:rPr lang="en-US" sz="6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working on her </a:t>
            </a:r>
            <a:r>
              <a:rPr lang="en-US" sz="65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6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puzzles.</a:t>
            </a:r>
            <a:endParaRPr lang="en-US" sz="6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068">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3606"/>
            <a:ext cx="4427984" cy="59039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62427" y="747107"/>
            <a:ext cx="4581574" cy="6110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0" y="6211669"/>
            <a:ext cx="9124853" cy="646331"/>
          </a:xfrm>
          <a:prstGeom prst="rect">
            <a:avLst/>
          </a:prstGeom>
          <a:solidFill>
            <a:schemeClr val="accent6">
              <a:lumMod val="60000"/>
              <a:lumOff val="40000"/>
            </a:schemeClr>
          </a:solidFill>
          <a:ln w="1270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Ruby</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working on her </a:t>
            </a:r>
            <a:r>
              <a:rPr lang="en-US" sz="36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puzzles.</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068">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602" name="Picture 2" descr="C:\Users\g.hughes\Downloads\159257320118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23330"/>
            <a:ext cx="5934670" cy="59346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2" descr="Maths at Home (KS1) - Goose Green Primary School"/>
          <p:cNvPicPr>
            <a:picLocks noChangeAspect="1" noChangeArrowheads="1"/>
          </p:cNvPicPr>
          <p:nvPr/>
        </p:nvPicPr>
        <p:blipFill>
          <a:blip r:embed="rId3" cstate="print"/>
          <a:srcRect/>
          <a:stretch>
            <a:fillRect/>
          </a:stretch>
        </p:blipFill>
        <p:spPr bwMode="auto">
          <a:xfrm>
            <a:off x="0" y="0"/>
            <a:ext cx="1931935" cy="980728"/>
          </a:xfrm>
          <a:prstGeom prst="rect">
            <a:avLst/>
          </a:prstGeom>
          <a:noFill/>
        </p:spPr>
      </p:pic>
      <p:sp>
        <p:nvSpPr>
          <p:cNvPr id="8" name="Rectangle 7"/>
          <p:cNvSpPr/>
          <p:nvPr/>
        </p:nvSpPr>
        <p:spPr>
          <a:xfrm>
            <a:off x="5966781" y="980728"/>
            <a:ext cx="3190183" cy="3416320"/>
          </a:xfrm>
          <a:prstGeom prst="rect">
            <a:avLst/>
          </a:prstGeom>
          <a:solidFill>
            <a:schemeClr val="accent6">
              <a:lumMod val="60000"/>
              <a:lumOff val="40000"/>
            </a:schemeClr>
          </a:solidFill>
          <a:ln w="1270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Katie has been reflecting her shapes well and then identifying the co-ordinates.</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068">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6 Ways to Learn English At Home (+ 1-Week Study Plan) - One ..."/>
          <p:cNvPicPr>
            <a:picLocks noChangeAspect="1" noChangeArrowheads="1"/>
          </p:cNvPicPr>
          <p:nvPr/>
        </p:nvPicPr>
        <p:blipFill>
          <a:blip r:embed="rId2" cstate="print"/>
          <a:srcRect/>
          <a:stretch>
            <a:fillRect/>
          </a:stretch>
        </p:blipFill>
        <p:spPr bwMode="auto">
          <a:xfrm>
            <a:off x="-1" y="0"/>
            <a:ext cx="4766494" cy="2636912"/>
          </a:xfrm>
          <a:prstGeom prst="rect">
            <a:avLst/>
          </a:prstGeom>
          <a:noFill/>
          <a:ln w="6350">
            <a:solidFill>
              <a:schemeClr val="tx1"/>
            </a:solidFill>
          </a:ln>
        </p:spPr>
      </p:pic>
      <p:sp>
        <p:nvSpPr>
          <p:cNvPr id="3" name="Rectangle 2"/>
          <p:cNvSpPr/>
          <p:nvPr/>
        </p:nvSpPr>
        <p:spPr>
          <a:xfrm>
            <a:off x="-23128" y="2683677"/>
            <a:ext cx="9144000" cy="2585323"/>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have we been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studying today at home in our  English / Science work?</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6494" y="0"/>
            <a:ext cx="4374594" cy="26369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advClick="0" advTm="8000">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8" name="Rectangle 7"/>
          <p:cNvSpPr/>
          <p:nvPr/>
        </p:nvSpPr>
        <p:spPr>
          <a:xfrm>
            <a:off x="-22239" y="3903646"/>
            <a:ext cx="9156964" cy="1200329"/>
          </a:xfrm>
          <a:prstGeom prst="rect">
            <a:avLst/>
          </a:prstGeom>
          <a:solidFill>
            <a:schemeClr val="accent6">
              <a:lumMod val="60000"/>
              <a:lumOff val="40000"/>
            </a:schemeClr>
          </a:solidFill>
          <a:ln w="1270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Zoe has been reflecting her shapes well and then identifying the co-ordinates.</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567" y="990600"/>
            <a:ext cx="2152836" cy="2870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AutoShape 4" descr="https://images.classdojo.com/dojophotos/655e6a7ce726936bfffa05d7/2020-06-19/3342ac51fc4bd9edc44b1d9fc711cc44682ae4b0_4546484ee7e3/d333eed80ef5.jpg?h=25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66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751" y="980728"/>
            <a:ext cx="2238731" cy="28803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6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016" y="990600"/>
            <a:ext cx="2160240" cy="28803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6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78698" y="973978"/>
            <a:ext cx="2165302" cy="28870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3548158"/>
      </p:ext>
    </p:extLst>
  </p:cSld>
  <p:clrMapOvr>
    <a:masterClrMapping/>
  </p:clrMapOvr>
  <p:transition advClick="0" advTm="6068">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0" y="980728"/>
            <a:ext cx="3635896" cy="582241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851920" y="908720"/>
            <a:ext cx="5292080" cy="5949280"/>
          </a:xfrm>
          <a:prstGeom prst="rect">
            <a:avLst/>
          </a:prstGeom>
          <a:noFill/>
          <a:ln w="9525">
            <a:noFill/>
            <a:miter lim="800000"/>
            <a:headEnd/>
            <a:tailEnd/>
          </a:ln>
        </p:spPr>
      </p:pic>
      <p:sp>
        <p:nvSpPr>
          <p:cNvPr id="9" name="Rectangle 8"/>
          <p:cNvSpPr/>
          <p:nvPr/>
        </p:nvSpPr>
        <p:spPr>
          <a:xfrm>
            <a:off x="0" y="5996226"/>
            <a:ext cx="9156964" cy="861774"/>
          </a:xfrm>
          <a:prstGeom prst="rect">
            <a:avLst/>
          </a:prstGeom>
          <a:solidFill>
            <a:schemeClr val="accent6">
              <a:lumMod val="60000"/>
              <a:lumOff val="40000"/>
            </a:schemeClr>
          </a:solidFill>
          <a:ln w="12700">
            <a:solidFill>
              <a:schemeClr val="tx1"/>
            </a:solidFill>
          </a:ln>
        </p:spPr>
        <p:txBody>
          <a:bodyPr wrap="square" lIns="91440" tIns="45720" rIns="91440" bIns="45720">
            <a:spAutoFit/>
          </a:bodyPr>
          <a:lstStyle/>
          <a:p>
            <a:pPr algn="ctr"/>
            <a:r>
              <a:rPr lang="en-US" sz="2500" b="1" dirty="0" smtClean="0">
                <a:ln w="17780" cmpd="sng">
                  <a:solidFill>
                    <a:srgbClr val="FFFFFF"/>
                  </a:solidFill>
                  <a:prstDash val="solid"/>
                  <a:miter lim="800000"/>
                </a:ln>
                <a:solidFill>
                  <a:schemeClr val="bg1"/>
                </a:solidFill>
                <a:effectLst>
                  <a:outerShdw blurRad="50800" algn="tl" rotWithShape="0">
                    <a:srgbClr val="000000"/>
                  </a:outerShdw>
                </a:effectLst>
              </a:rPr>
              <a:t>Cameron has been reflecting his shapes well and then identifying the co-ordinates.</a:t>
            </a:r>
            <a:endParaRPr lang="en-US" sz="25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xmlns="" val="4063349923"/>
      </p:ext>
    </p:extLst>
  </p:cSld>
  <p:clrMapOvr>
    <a:masterClrMapping/>
  </p:clrMapOvr>
  <p:transition advClick="0" advTm="6068">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8" name="Rectangle 7"/>
          <p:cNvSpPr/>
          <p:nvPr/>
        </p:nvSpPr>
        <p:spPr>
          <a:xfrm>
            <a:off x="0" y="6211669"/>
            <a:ext cx="3190183" cy="646331"/>
          </a:xfrm>
          <a:prstGeom prst="rect">
            <a:avLst/>
          </a:prstGeom>
          <a:solidFill>
            <a:schemeClr val="accent6">
              <a:lumMod val="60000"/>
              <a:lumOff val="40000"/>
            </a:schemeClr>
          </a:solidFill>
          <a:ln w="12700">
            <a:solidFill>
              <a:schemeClr val="tx1"/>
            </a:solidFill>
          </a:ln>
        </p:spPr>
        <p:txBody>
          <a:bodyPr wrap="square" lIns="91440" tIns="45720" rIns="91440" bIns="45720">
            <a:spAutoFit/>
          </a:bodyPr>
          <a:lstStyle/>
          <a:p>
            <a:pPr algn="ct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p:cNvPicPr>
            <a:picLocks noChangeAspect="1" noChangeArrowheads="1"/>
          </p:cNvPicPr>
          <p:nvPr/>
        </p:nvPicPr>
        <p:blipFill>
          <a:blip r:embed="rId3" cstate="print"/>
          <a:srcRect/>
          <a:stretch>
            <a:fillRect/>
          </a:stretch>
        </p:blipFill>
        <p:spPr bwMode="auto">
          <a:xfrm>
            <a:off x="0" y="980727"/>
            <a:ext cx="5076056" cy="5118239"/>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118176" y="980727"/>
            <a:ext cx="4025824" cy="5877273"/>
          </a:xfrm>
          <a:prstGeom prst="rect">
            <a:avLst/>
          </a:prstGeom>
          <a:noFill/>
          <a:ln w="9525">
            <a:noFill/>
            <a:miter lim="800000"/>
            <a:headEnd/>
            <a:tailEnd/>
          </a:ln>
        </p:spPr>
      </p:pic>
    </p:spTree>
    <p:extLst>
      <p:ext uri="{BB962C8B-B14F-4D97-AF65-F5344CB8AC3E}">
        <p14:creationId xmlns:p14="http://schemas.microsoft.com/office/powerpoint/2010/main" xmlns="" val="4063349923"/>
      </p:ext>
    </p:extLst>
  </p:cSld>
  <p:clrMapOvr>
    <a:masterClrMapping/>
  </p:clrMapOvr>
  <p:transition advClick="0" advTm="6068">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8" name="Rectangle 7"/>
          <p:cNvSpPr/>
          <p:nvPr/>
        </p:nvSpPr>
        <p:spPr>
          <a:xfrm>
            <a:off x="0" y="5229200"/>
            <a:ext cx="9144000" cy="1200329"/>
          </a:xfrm>
          <a:prstGeom prst="rect">
            <a:avLst/>
          </a:prstGeom>
          <a:solidFill>
            <a:schemeClr val="accent6">
              <a:lumMod val="60000"/>
              <a:lumOff val="40000"/>
            </a:schemeClr>
          </a:solidFill>
          <a:ln w="12700">
            <a:solidFill>
              <a:schemeClr val="tx1"/>
            </a:solidFill>
          </a:ln>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Amy has thought really carefully to solve these reflection and coordinate problems. </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146" name="Picture 2"/>
          <p:cNvPicPr>
            <a:picLocks noChangeAspect="1" noChangeArrowheads="1"/>
          </p:cNvPicPr>
          <p:nvPr/>
        </p:nvPicPr>
        <p:blipFill>
          <a:blip r:embed="rId3" cstate="print"/>
          <a:srcRect/>
          <a:stretch>
            <a:fillRect/>
          </a:stretch>
        </p:blipFill>
        <p:spPr bwMode="auto">
          <a:xfrm>
            <a:off x="0" y="980727"/>
            <a:ext cx="5292080" cy="4165549"/>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429250" y="908720"/>
            <a:ext cx="3714750" cy="4238625"/>
          </a:xfrm>
          <a:prstGeom prst="rect">
            <a:avLst/>
          </a:prstGeom>
          <a:noFill/>
          <a:ln w="9525">
            <a:noFill/>
            <a:miter lim="800000"/>
            <a:headEnd/>
            <a:tailEnd/>
          </a:ln>
        </p:spPr>
      </p:pic>
    </p:spTree>
    <p:extLst>
      <p:ext uri="{BB962C8B-B14F-4D97-AF65-F5344CB8AC3E}">
        <p14:creationId xmlns:p14="http://schemas.microsoft.com/office/powerpoint/2010/main" xmlns="" val="4063349923"/>
      </p:ext>
    </p:extLst>
  </p:cSld>
  <p:clrMapOvr>
    <a:masterClrMapping/>
  </p:clrMapOvr>
  <p:transition advClick="0" advTm="6068">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Rectangle 6"/>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What else have I done at home today?</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69441"/>
            <a:ext cx="2642742" cy="3523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0" y="4304283"/>
            <a:ext cx="2642742" cy="1661993"/>
          </a:xfrm>
          <a:prstGeom prst="rect">
            <a:avLst/>
          </a:prstGeom>
          <a:solidFill>
            <a:srgbClr val="92D050"/>
          </a:solidFill>
          <a:ln w="12700">
            <a:solidFill>
              <a:schemeClr val="tx1"/>
            </a:solidFill>
          </a:ln>
        </p:spPr>
        <p:txBody>
          <a:bodyPr wrap="square" lIns="91440" tIns="45720" rIns="91440" bIns="45720">
            <a:spAutoFit/>
          </a:bodyPr>
          <a:lstStyle/>
          <a:p>
            <a:pPr algn="ctr"/>
            <a:r>
              <a:rPr lang="en-US" sz="3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Henry has scored 10/10 today</a:t>
            </a:r>
            <a:endParaRPr lang="en-US" sz="3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6050" y="745599"/>
            <a:ext cx="2459633" cy="35474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2856051" y="4329323"/>
            <a:ext cx="2459632" cy="1661993"/>
          </a:xfrm>
          <a:prstGeom prst="rect">
            <a:avLst/>
          </a:prstGeom>
          <a:solidFill>
            <a:srgbClr val="92D050"/>
          </a:solidFill>
          <a:ln w="12700">
            <a:solidFill>
              <a:schemeClr val="tx1"/>
            </a:solidFill>
          </a:ln>
        </p:spPr>
        <p:txBody>
          <a:bodyPr wrap="square" lIns="91440" tIns="45720" rIns="91440" bIns="45720">
            <a:spAutoFit/>
          </a:bodyPr>
          <a:lstStyle/>
          <a:p>
            <a:pPr algn="ctr"/>
            <a:r>
              <a:rPr lang="en-US" sz="3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Harvey has scored 90% today</a:t>
            </a:r>
            <a:endParaRPr lang="en-US" sz="3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9" name="Rectangle 8"/>
          <p:cNvSpPr/>
          <p:nvPr/>
        </p:nvSpPr>
        <p:spPr>
          <a:xfrm>
            <a:off x="-48549" y="6209337"/>
            <a:ext cx="9144000" cy="615553"/>
          </a:xfrm>
          <a:prstGeom prst="rect">
            <a:avLst/>
          </a:prstGeom>
          <a:solidFill>
            <a:srgbClr val="92D050"/>
          </a:solidFill>
          <a:ln w="12700">
            <a:solidFill>
              <a:schemeClr val="tx1"/>
            </a:solidFill>
          </a:ln>
        </p:spPr>
        <p:txBody>
          <a:bodyPr wrap="square" lIns="91440" tIns="45720" rIns="91440" bIns="45720">
            <a:spAutoFit/>
          </a:bodyPr>
          <a:lstStyle/>
          <a:p>
            <a:pPr algn="ctr"/>
            <a:r>
              <a:rPr lang="en-US" sz="3400" b="1" dirty="0" smtClean="0">
                <a:ln w="17780" cmpd="sng">
                  <a:solidFill>
                    <a:srgbClr val="FFFFFF"/>
                  </a:solidFill>
                  <a:prstDash val="solid"/>
                  <a:miter lim="800000"/>
                </a:ln>
                <a:solidFill>
                  <a:schemeClr val="bg1"/>
                </a:solidFill>
                <a:effectLst>
                  <a:outerShdw blurRad="50800" algn="tl" rotWithShape="0">
                    <a:srgbClr val="000000"/>
                  </a:outerShdw>
                </a:effectLst>
              </a:rPr>
              <a:t>Amy</a:t>
            </a:r>
            <a:r>
              <a:rPr lang="en-US" sz="3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 has also scored 90% today</a:t>
            </a:r>
            <a:endParaRPr lang="en-US" sz="3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20347" y="769441"/>
            <a:ext cx="3575104" cy="2011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5557446" y="776698"/>
            <a:ext cx="3586554" cy="400110"/>
          </a:xfrm>
          <a:prstGeom prst="rect">
            <a:avLst/>
          </a:prstGeom>
          <a:solidFill>
            <a:srgbClr val="92D050"/>
          </a:solidFill>
          <a:ln w="12700">
            <a:solidFill>
              <a:schemeClr val="tx1"/>
            </a:solidFill>
          </a:ln>
        </p:spPr>
        <p:txBody>
          <a:bodyPr wrap="square" lIns="91440" tIns="45720" rIns="91440" bIns="45720">
            <a:spAutoFit/>
          </a:bodyPr>
          <a:lstStyle/>
          <a:p>
            <a:pPr algn="ctr"/>
            <a:r>
              <a:rPr lang="en-US" sz="2000" b="1" dirty="0" smtClean="0">
                <a:ln w="17780" cmpd="sng">
                  <a:solidFill>
                    <a:srgbClr val="FFFFFF"/>
                  </a:solidFill>
                  <a:prstDash val="solid"/>
                  <a:miter lim="800000"/>
                </a:ln>
                <a:solidFill>
                  <a:schemeClr val="bg1"/>
                </a:solidFill>
                <a:effectLst>
                  <a:outerShdw blurRad="50800" algn="tl" rotWithShape="0">
                    <a:srgbClr val="000000"/>
                  </a:outerShdw>
                </a:effectLst>
              </a:rPr>
              <a:t>Reuben</a:t>
            </a:r>
            <a:r>
              <a:rPr lang="en-US" sz="20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 has scored 100% today</a:t>
            </a:r>
            <a:endParaRPr lang="en-US" sz="20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20347" y="2814837"/>
            <a:ext cx="1787552" cy="3177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11"/>
          <p:cNvSpPr/>
          <p:nvPr/>
        </p:nvSpPr>
        <p:spPr>
          <a:xfrm>
            <a:off x="7350723" y="2819730"/>
            <a:ext cx="1793277" cy="2708434"/>
          </a:xfrm>
          <a:prstGeom prst="rect">
            <a:avLst/>
          </a:prstGeom>
          <a:solidFill>
            <a:srgbClr val="92D050"/>
          </a:solidFill>
          <a:ln w="12700">
            <a:solidFill>
              <a:schemeClr val="tx1"/>
            </a:solidFill>
          </a:ln>
        </p:spPr>
        <p:txBody>
          <a:bodyPr wrap="square" lIns="91440" tIns="45720" rIns="91440" bIns="45720">
            <a:spAutoFit/>
          </a:bodyPr>
          <a:lstStyle/>
          <a:p>
            <a:pPr algn="ctr"/>
            <a:r>
              <a:rPr lang="en-US" sz="3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Chloe  has scored 90% today</a:t>
            </a:r>
            <a:endParaRPr lang="en-US" sz="3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cSld>
  <p:clrMapOvr>
    <a:masterClrMapping/>
  </p:clrMapOvr>
  <p:transition advClick="0" advTm="6443">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6858000" y="0"/>
            <a:ext cx="2286000" cy="5078313"/>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5715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some more of the work at home that’s just been handed in…….</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descr="a little November catch up — Katie the Creative Lady"/>
          <p:cNvPicPr>
            <a:picLocks noChangeAspect="1" noChangeArrowheads="1"/>
          </p:cNvPicPr>
          <p:nvPr/>
        </p:nvPicPr>
        <p:blipFill>
          <a:blip r:embed="rId2" cstate="print"/>
          <a:srcRect/>
          <a:stretch>
            <a:fillRect/>
          </a:stretch>
        </p:blipFill>
        <p:spPr bwMode="auto">
          <a:xfrm>
            <a:off x="0" y="0"/>
            <a:ext cx="6858000" cy="6858000"/>
          </a:xfrm>
          <a:prstGeom prst="rect">
            <a:avLst/>
          </a:prstGeom>
          <a:noFill/>
        </p:spPr>
      </p:pic>
    </p:spTree>
    <p:extLst>
      <p:ext uri="{BB962C8B-B14F-4D97-AF65-F5344CB8AC3E}">
        <p14:creationId xmlns:p14="http://schemas.microsoft.com/office/powerpoint/2010/main" xmlns="" val="2518223339"/>
      </p:ext>
    </p:extLst>
  </p:cSld>
  <p:clrMapOvr>
    <a:masterClrMapping/>
  </p:clrMapOvr>
  <p:transition advClick="0" advTm="8283">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22530" name="Picture 2" descr="C:\Users\g.hughes\Downloads\WIN_20200618_14_01_16_Pr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1114"/>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6105" y="5954882"/>
            <a:ext cx="9144000" cy="584775"/>
          </a:xfrm>
          <a:prstGeom prst="rect">
            <a:avLst/>
          </a:prstGeom>
          <a:solidFill>
            <a:srgbClr val="FFFF00"/>
          </a:solidFill>
          <a:ln w="12700">
            <a:solidFill>
              <a:schemeClr val="tx1"/>
            </a:solidFill>
          </a:ln>
        </p:spPr>
        <p:txBody>
          <a:bodyPr wrap="square" lIns="91440" tIns="45720" rIns="91440" bIns="45720">
            <a:spAutoFit/>
          </a:bodyPr>
          <a:lstStyle/>
          <a:p>
            <a:pPr algn="ctr"/>
            <a:r>
              <a:rPr lang="en-US" sz="32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Here’s my Jane Goodall information from yesterday.</a:t>
            </a:r>
            <a:endParaRPr lang="en-US" sz="32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p:transition advClick="0" advTm="6443">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798784"/>
            <a:ext cx="4544411" cy="60592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4600484" y="837775"/>
            <a:ext cx="4545895" cy="5078313"/>
          </a:xfrm>
          <a:prstGeom prst="rect">
            <a:avLst/>
          </a:prstGeom>
          <a:solidFill>
            <a:srgbClr val="92D050"/>
          </a:solidFill>
          <a:ln w="12700">
            <a:solidFill>
              <a:schemeClr val="tx1"/>
            </a:solidFill>
          </a:ln>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Even Harvey’s dog Bella is helping to support the plight of the chimpanzees.</a:t>
            </a:r>
            <a:endParaRPr lang="en-US"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p:transition advClick="0" advTm="6443">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0" y="836712"/>
            <a:ext cx="5318362" cy="6021288"/>
          </a:xfrm>
          <a:prstGeom prst="rect">
            <a:avLst/>
          </a:prstGeom>
          <a:noFill/>
          <a:ln w="9525">
            <a:noFill/>
            <a:miter lim="800000"/>
            <a:headEnd/>
            <a:tailEnd/>
          </a:ln>
        </p:spPr>
      </p:pic>
      <p:sp>
        <p:nvSpPr>
          <p:cNvPr id="6" name="Rectangle 5"/>
          <p:cNvSpPr/>
          <p:nvPr/>
        </p:nvSpPr>
        <p:spPr>
          <a:xfrm>
            <a:off x="5436096" y="837775"/>
            <a:ext cx="3710283" cy="1231106"/>
          </a:xfrm>
          <a:prstGeom prst="rect">
            <a:avLst/>
          </a:prstGeom>
          <a:solidFill>
            <a:srgbClr val="92D050"/>
          </a:solidFill>
          <a:ln w="12700">
            <a:solidFill>
              <a:schemeClr val="tx1"/>
            </a:solidFill>
          </a:ln>
        </p:spPr>
        <p:txBody>
          <a:bodyPr wrap="square" lIns="91440" tIns="45720" rIns="91440" bIns="45720">
            <a:spAutoFit/>
          </a:bodyPr>
          <a:lstStyle/>
          <a:p>
            <a:pPr algn="ctr"/>
            <a:r>
              <a:rPr lang="en-US" sz="37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Amy’s </a:t>
            </a:r>
            <a:r>
              <a:rPr lang="en-US" sz="3700" b="1" cap="none" spc="0" dirty="0" err="1" smtClean="0">
                <a:ln w="17780" cmpd="sng">
                  <a:solidFill>
                    <a:srgbClr val="FFFFFF"/>
                  </a:solidFill>
                  <a:prstDash val="solid"/>
                  <a:miter lim="800000"/>
                </a:ln>
                <a:solidFill>
                  <a:srgbClr val="FF0000"/>
                </a:solidFill>
                <a:effectLst>
                  <a:outerShdw blurRad="50800" algn="tl" rotWithShape="0">
                    <a:srgbClr val="000000"/>
                  </a:outerShdw>
                </a:effectLst>
              </a:rPr>
              <a:t>maths</a:t>
            </a:r>
            <a:r>
              <a:rPr lang="en-US" sz="37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 from yesterday.</a:t>
            </a:r>
            <a:endParaRPr lang="en-US" sz="37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2051" name="Picture 3"/>
          <p:cNvPicPr>
            <a:picLocks noChangeAspect="1" noChangeArrowheads="1"/>
          </p:cNvPicPr>
          <p:nvPr/>
        </p:nvPicPr>
        <p:blipFill>
          <a:blip r:embed="rId3" cstate="print"/>
          <a:srcRect/>
          <a:stretch>
            <a:fillRect/>
          </a:stretch>
        </p:blipFill>
        <p:spPr bwMode="auto">
          <a:xfrm>
            <a:off x="5364089" y="2185195"/>
            <a:ext cx="3779912" cy="4672805"/>
          </a:xfrm>
          <a:prstGeom prst="rect">
            <a:avLst/>
          </a:prstGeom>
          <a:noFill/>
          <a:ln w="9525">
            <a:noFill/>
            <a:miter lim="800000"/>
            <a:headEnd/>
            <a:tailEnd/>
          </a:ln>
        </p:spPr>
      </p:pic>
    </p:spTree>
  </p:cSld>
  <p:clrMapOvr>
    <a:masterClrMapping/>
  </p:clrMapOvr>
  <p:transition advClick="0" advTm="6443">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58326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1"/>
            <a:ext cx="1691680" cy="923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41" y="990600"/>
            <a:ext cx="4400550" cy="586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4411491" y="990600"/>
            <a:ext cx="4709381" cy="341632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Amy has been </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practising</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her use of apostrophes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255">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3" y="990600"/>
            <a:ext cx="3300413" cy="586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3295121" y="990600"/>
            <a:ext cx="2558516" cy="5632311"/>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5715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Chloe</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a:t>
            </a:r>
            <a:r>
              <a:rPr lang="en-US" sz="36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practising</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her use of apostrophes</a:t>
            </a:r>
          </a:p>
          <a:p>
            <a:pPr algn="ct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Then, she has produced her advert.</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53637" y="990600"/>
            <a:ext cx="3300413" cy="586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4" name="Rectangle 13"/>
          <p:cNvSpPr/>
          <p:nvPr/>
        </p:nvSpPr>
        <p:spPr>
          <a:xfrm>
            <a:off x="1619672" y="0"/>
            <a:ext cx="58326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6" name="Picture 4" descr="16 Ways to Learn English At Home (+ 1-Week Study Plan) - One ..."/>
          <p:cNvPicPr>
            <a:picLocks noChangeAspect="1" noChangeArrowheads="1"/>
          </p:cNvPicPr>
          <p:nvPr/>
        </p:nvPicPr>
        <p:blipFill>
          <a:blip r:embed="rId4" cstate="print"/>
          <a:srcRect/>
          <a:stretch>
            <a:fillRect/>
          </a:stretch>
        </p:blipFill>
        <p:spPr bwMode="auto">
          <a:xfrm>
            <a:off x="0" y="0"/>
            <a:ext cx="1619671" cy="908720"/>
          </a:xfrm>
          <a:prstGeom prst="rect">
            <a:avLst/>
          </a:prstGeom>
          <a:noFill/>
          <a:ln w="6350">
            <a:solidFill>
              <a:schemeClr val="tx1"/>
            </a:solidFill>
          </a:ln>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52320" y="1"/>
            <a:ext cx="1691680" cy="923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AutoShape 3" descr="https://images.classdojo.com/dojophotos/005e722c1d51003904105cb2/2020-06-19/cccec04a54213054c47fa677ebb5bd07dd51c0b2_f40f9edd7b58/a031f509cb7d.jpg?h=25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318907694"/>
      </p:ext>
    </p:extLst>
  </p:cSld>
  <p:clrMapOvr>
    <a:masterClrMapping/>
  </p:clrMapOvr>
  <p:transition advClick="0" advTm="6255">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C59F8A-E9A8-42D2-B0FA-2735F7FD7F23}"/>
              </a:ext>
            </a:extLst>
          </p:cNvPr>
          <p:cNvSpPr>
            <a:spLocks noGrp="1"/>
          </p:cNvSpPr>
          <p:nvPr>
            <p:ph type="ctrTitle"/>
          </p:nvPr>
        </p:nvSpPr>
        <p:spPr>
          <a:xfrm>
            <a:off x="-22773" y="5708073"/>
            <a:ext cx="9144000" cy="1166258"/>
          </a:xfrm>
          <a:solidFill>
            <a:srgbClr val="00B0F0"/>
          </a:solidFill>
        </p:spPr>
        <p:txBody>
          <a:bodyPr/>
          <a:lstStyle/>
          <a:p>
            <a:r>
              <a:rPr lang="en-GB" dirty="0">
                <a:latin typeface="Arial Rounded MT Bold" panose="020F0704030504030204" pitchFamily="34" charset="0"/>
              </a:rPr>
              <a:t>Save The Chimpanzees!!!</a:t>
            </a:r>
          </a:p>
        </p:txBody>
      </p:sp>
      <p:pic>
        <p:nvPicPr>
          <p:cNvPr id="5" name="Picture 4">
            <a:extLst>
              <a:ext uri="{FF2B5EF4-FFF2-40B4-BE49-F238E27FC236}">
                <a16:creationId xmlns="" xmlns:a16="http://schemas.microsoft.com/office/drawing/2014/main" id="{890D8C33-658D-47C4-A800-6D04E8ADE4A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721" y="923331"/>
            <a:ext cx="6411897" cy="4711014"/>
          </a:xfrm>
          <a:prstGeom prst="rect">
            <a:avLst/>
          </a:prstGeom>
        </p:spPr>
      </p:pic>
      <p:pic>
        <p:nvPicPr>
          <p:cNvPr id="7" name="Picture 6">
            <a:extLst>
              <a:ext uri="{FF2B5EF4-FFF2-40B4-BE49-F238E27FC236}">
                <a16:creationId xmlns="" xmlns:a16="http://schemas.microsoft.com/office/drawing/2014/main" id="{DF7BA324-2B42-4EB8-9D32-09EEE87D881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42047" y="1565399"/>
            <a:ext cx="2732103" cy="2190734"/>
          </a:xfrm>
          <a:prstGeom prst="rect">
            <a:avLst/>
          </a:prstGeom>
        </p:spPr>
      </p:pic>
      <p:pic>
        <p:nvPicPr>
          <p:cNvPr id="9" name="Picture 8">
            <a:extLst>
              <a:ext uri="{FF2B5EF4-FFF2-40B4-BE49-F238E27FC236}">
                <a16:creationId xmlns="" xmlns:a16="http://schemas.microsoft.com/office/drawing/2014/main" id="{285655A3-B829-4280-8C4C-E7261C10E7E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29618" y="3787678"/>
            <a:ext cx="2732103" cy="1846667"/>
          </a:xfrm>
          <a:prstGeom prst="rect">
            <a:avLst/>
          </a:prstGeom>
        </p:spPr>
      </p:pic>
      <p:sp>
        <p:nvSpPr>
          <p:cNvPr id="6"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a:off x="1619672" y="0"/>
            <a:ext cx="58326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 name="Picture 4" descr="16 Ways to Learn English At Home (+ 1-Week Study Plan) - One ..."/>
          <p:cNvPicPr>
            <a:picLocks noChangeAspect="1" noChangeArrowheads="1"/>
          </p:cNvPicPr>
          <p:nvPr/>
        </p:nvPicPr>
        <p:blipFill>
          <a:blip r:embed="rId5" cstate="print"/>
          <a:srcRect/>
          <a:stretch>
            <a:fillRect/>
          </a:stretch>
        </p:blipFill>
        <p:spPr bwMode="auto">
          <a:xfrm>
            <a:off x="0" y="0"/>
            <a:ext cx="1619671" cy="908720"/>
          </a:xfrm>
          <a:prstGeom prst="rect">
            <a:avLst/>
          </a:prstGeom>
          <a:noFill/>
          <a:ln w="6350">
            <a:solidFill>
              <a:schemeClr val="tx1"/>
            </a:solidFill>
          </a:ln>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52320" y="1"/>
            <a:ext cx="1691680" cy="923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AutoShape 3" descr="https://images.classdojo.com/dojophotos/005e722c1d51003904105cb2/2020-06-19/cccec04a54213054c47fa677ebb5bd07dd51c0b2_f40f9edd7b58/a031f509cb7d.jpg?h=25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p:nvSpPr>
        <p:spPr>
          <a:xfrm>
            <a:off x="0" y="990600"/>
            <a:ext cx="9144000" cy="86177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lIns="91440" tIns="45720" rIns="91440" bIns="45720">
            <a:spAutoFit/>
          </a:bodyPr>
          <a:lstStyle/>
          <a:p>
            <a:pPr algn="ctr"/>
            <a:r>
              <a:rPr lang="en-US" sz="2500" b="1" dirty="0" smtClean="0">
                <a:ln w="17780" cmpd="sng">
                  <a:solidFill>
                    <a:srgbClr val="FFFFFF"/>
                  </a:solidFill>
                  <a:prstDash val="solid"/>
                  <a:miter lim="800000"/>
                </a:ln>
                <a:solidFill>
                  <a:schemeClr val="bg1"/>
                </a:solidFill>
                <a:effectLst>
                  <a:outerShdw blurRad="50800" algn="tl" rotWithShape="0">
                    <a:srgbClr val="000000"/>
                  </a:outerShdw>
                </a:effectLst>
              </a:rPr>
              <a:t>Jack has trying to persuade others to consider the needs of the chimpanzees</a:t>
            </a:r>
            <a:endParaRPr lang="en-US" sz="25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xmlns="" val="3289064480"/>
      </p:ext>
    </p:extLst>
  </p:cSld>
  <p:clrMapOvr>
    <a:masterClrMapping/>
  </p:clrMapOvr>
  <p:transition advClick="0" advTm="8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4566B86-38C1-4F92-BF96-3CD534700D6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20834" y="1916832"/>
            <a:ext cx="6223166" cy="4941168"/>
          </a:xfrm>
          <a:prstGeom prst="rect">
            <a:avLst/>
          </a:prstGeom>
        </p:spPr>
      </p:pic>
      <p:sp>
        <p:nvSpPr>
          <p:cNvPr id="4" name="TextBox 3">
            <a:extLst>
              <a:ext uri="{FF2B5EF4-FFF2-40B4-BE49-F238E27FC236}">
                <a16:creationId xmlns="" xmlns:a16="http://schemas.microsoft.com/office/drawing/2014/main" id="{14DA34BB-676F-4A32-9240-954CBD7450B2}"/>
              </a:ext>
            </a:extLst>
          </p:cNvPr>
          <p:cNvSpPr txBox="1"/>
          <p:nvPr/>
        </p:nvSpPr>
        <p:spPr>
          <a:xfrm>
            <a:off x="0" y="1916832"/>
            <a:ext cx="2911139" cy="4708981"/>
          </a:xfrm>
          <a:prstGeom prst="rect">
            <a:avLst/>
          </a:prstGeom>
          <a:solidFill>
            <a:srgbClr val="00B0F0"/>
          </a:solidFill>
        </p:spPr>
        <p:txBody>
          <a:bodyPr wrap="square" rtlCol="0">
            <a:spAutoFit/>
          </a:bodyPr>
          <a:lstStyle/>
          <a:p>
            <a:pPr algn="ctr"/>
            <a:r>
              <a:rPr lang="en-GB" sz="2000" dirty="0">
                <a:latin typeface="Arial Rounded MT Bold" panose="020F0704030504030204" pitchFamily="34" charset="0"/>
              </a:rPr>
              <a:t>Chimps are very unique creatures. They are extremely cute and playful. However, over 100 years ago there were over 1,000,000 chimps out in the wild but due to their loss of homes and illegal trades, there are only 170,000-300,000 left on our planet. That is why we need to save them.</a:t>
            </a:r>
          </a:p>
        </p:txBody>
      </p:sp>
      <p:sp>
        <p:nvSpPr>
          <p:cNvPr id="5"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Rectangle 6"/>
          <p:cNvSpPr/>
          <p:nvPr/>
        </p:nvSpPr>
        <p:spPr>
          <a:xfrm>
            <a:off x="1619672" y="0"/>
            <a:ext cx="58326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4" descr="16 Ways to Learn English At Home (+ 1-Week Study Plan) - One ..."/>
          <p:cNvPicPr>
            <a:picLocks noChangeAspect="1" noChangeArrowheads="1"/>
          </p:cNvPicPr>
          <p:nvPr/>
        </p:nvPicPr>
        <p:blipFill>
          <a:blip r:embed="rId3" cstate="print"/>
          <a:srcRect/>
          <a:stretch>
            <a:fillRect/>
          </a:stretch>
        </p:blipFill>
        <p:spPr bwMode="auto">
          <a:xfrm>
            <a:off x="0" y="0"/>
            <a:ext cx="1619671" cy="908720"/>
          </a:xfrm>
          <a:prstGeom prst="rect">
            <a:avLst/>
          </a:prstGeom>
          <a:noFill/>
          <a:ln w="6350">
            <a:solidFill>
              <a:schemeClr val="tx1"/>
            </a:solidFill>
          </a:ln>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52320" y="1"/>
            <a:ext cx="1691680" cy="923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AutoShape 3" descr="https://images.classdojo.com/dojophotos/005e722c1d51003904105cb2/2020-06-19/cccec04a54213054c47fa677ebb5bd07dd51c0b2_f40f9edd7b58/a031f509cb7d.jpg?h=25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p:cNvSpPr/>
          <p:nvPr/>
        </p:nvSpPr>
        <p:spPr>
          <a:xfrm>
            <a:off x="0" y="990600"/>
            <a:ext cx="9144000" cy="86177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lIns="91440" tIns="45720" rIns="91440" bIns="45720">
            <a:spAutoFit/>
          </a:bodyPr>
          <a:lstStyle/>
          <a:p>
            <a:pPr algn="ctr"/>
            <a:r>
              <a:rPr lang="en-US" sz="2500" b="1" dirty="0" smtClean="0">
                <a:ln w="17780" cmpd="sng">
                  <a:solidFill>
                    <a:srgbClr val="FFFFFF"/>
                  </a:solidFill>
                  <a:prstDash val="solid"/>
                  <a:miter lim="800000"/>
                </a:ln>
                <a:solidFill>
                  <a:schemeClr val="bg1"/>
                </a:solidFill>
                <a:effectLst>
                  <a:outerShdw blurRad="50800" algn="tl" rotWithShape="0">
                    <a:srgbClr val="000000"/>
                  </a:outerShdw>
                </a:effectLst>
              </a:rPr>
              <a:t>Jack has trying to persuade others to consider the needs of the chimpanzees</a:t>
            </a:r>
            <a:endParaRPr lang="en-US" sz="25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xmlns="" val="218420224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D75D0E5-9218-4143-8E07-35D27216CF6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869160"/>
            <a:ext cx="3178969" cy="1999938"/>
          </a:xfrm>
          <a:prstGeom prst="rect">
            <a:avLst/>
          </a:prstGeom>
        </p:spPr>
      </p:pic>
      <p:pic>
        <p:nvPicPr>
          <p:cNvPr id="7" name="Picture 6">
            <a:extLst>
              <a:ext uri="{FF2B5EF4-FFF2-40B4-BE49-F238E27FC236}">
                <a16:creationId xmlns="" xmlns:a16="http://schemas.microsoft.com/office/drawing/2014/main" id="{96771A05-14B2-4F87-9CB1-58BBB085E7D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10891" y="4869157"/>
            <a:ext cx="3633109" cy="1999939"/>
          </a:xfrm>
          <a:prstGeom prst="rect">
            <a:avLst/>
          </a:prstGeom>
        </p:spPr>
      </p:pic>
      <p:pic>
        <p:nvPicPr>
          <p:cNvPr id="5" name="Picture 4">
            <a:extLst>
              <a:ext uri="{FF2B5EF4-FFF2-40B4-BE49-F238E27FC236}">
                <a16:creationId xmlns="" xmlns:a16="http://schemas.microsoft.com/office/drawing/2014/main" id="{120ED4D3-DD5C-4A26-AFE6-4072230EA38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78969" y="4869160"/>
            <a:ext cx="2881785" cy="1999938"/>
          </a:xfrm>
          <a:prstGeom prst="rect">
            <a:avLst/>
          </a:prstGeom>
        </p:spPr>
      </p:pic>
      <p:sp>
        <p:nvSpPr>
          <p:cNvPr id="8" name="TextBox 7">
            <a:extLst>
              <a:ext uri="{FF2B5EF4-FFF2-40B4-BE49-F238E27FC236}">
                <a16:creationId xmlns="" xmlns:a16="http://schemas.microsoft.com/office/drawing/2014/main" id="{EA3187F9-BDF6-4D70-A8D9-54C8E3DEDEAC}"/>
              </a:ext>
            </a:extLst>
          </p:cNvPr>
          <p:cNvSpPr txBox="1"/>
          <p:nvPr/>
        </p:nvSpPr>
        <p:spPr>
          <a:xfrm>
            <a:off x="-17643" y="2249968"/>
            <a:ext cx="9143999" cy="2585323"/>
          </a:xfrm>
          <a:prstGeom prst="rect">
            <a:avLst/>
          </a:prstGeom>
          <a:solidFill>
            <a:srgbClr val="00B0F0"/>
          </a:solidFill>
        </p:spPr>
        <p:txBody>
          <a:bodyPr wrap="square" rtlCol="0">
            <a:spAutoFit/>
          </a:bodyPr>
          <a:lstStyle/>
          <a:p>
            <a:pPr algn="ctr"/>
            <a:r>
              <a:rPr lang="en-GB" dirty="0">
                <a:latin typeface="Arial Rounded MT Bold" panose="020F0704030504030204" pitchFamily="34" charset="0"/>
              </a:rPr>
              <a:t>Dr. Jane Goodall is a British scientist who has been studying Chimpanzees for many years. She was born in 1934 in London. When she was a child her father gave her a toy chimpanzee and since then she has had a love for animals, especially chimps. In 1960 she was appointed a chimpanzee researcher by a famous archaeologist named Louis Leaky who also sent her to Tanzania National Park to study a troop of chimps. Goodall mostly studied them in parts of Africa. She observed the behaviour of the chimps over a number of years and gained their trust. She found out that they had unbreakable family bonds which would stay through there whole life and saw their life cycle in reality.</a:t>
            </a:r>
          </a:p>
        </p:txBody>
      </p:sp>
      <p:sp>
        <p:nvSpPr>
          <p:cNvPr id="9" name="Title 1">
            <a:extLst>
              <a:ext uri="{FF2B5EF4-FFF2-40B4-BE49-F238E27FC236}">
                <a16:creationId xmlns="" xmlns:a16="http://schemas.microsoft.com/office/drawing/2014/main" id="{C6E06076-3BF9-4627-AE35-56EA618CA879}"/>
              </a:ext>
            </a:extLst>
          </p:cNvPr>
          <p:cNvSpPr txBox="1">
            <a:spLocks/>
          </p:cNvSpPr>
          <p:nvPr/>
        </p:nvSpPr>
        <p:spPr>
          <a:xfrm>
            <a:off x="-17644" y="1664043"/>
            <a:ext cx="9144000" cy="585925"/>
          </a:xfrm>
          <a:prstGeom prst="rect">
            <a:avLst/>
          </a:prstGeom>
          <a:solidFill>
            <a:srgbClr val="00B0F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i="1" u="sng" dirty="0">
                <a:effectLst>
                  <a:outerShdw blurRad="38100" dist="38100" dir="2700000" algn="tl">
                    <a:srgbClr val="000000">
                      <a:alpha val="43137"/>
                    </a:srgbClr>
                  </a:outerShdw>
                </a:effectLst>
                <a:latin typeface="Arial Rounded MT Bold" panose="020F0704030504030204" pitchFamily="34" charset="0"/>
              </a:rPr>
              <a:t>Dr. Jane Goodall</a:t>
            </a:r>
          </a:p>
        </p:txBody>
      </p:sp>
      <p:sp>
        <p:nvSpPr>
          <p:cNvPr id="10"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 name="Rectangle 11"/>
          <p:cNvSpPr/>
          <p:nvPr/>
        </p:nvSpPr>
        <p:spPr>
          <a:xfrm>
            <a:off x="1619672" y="0"/>
            <a:ext cx="58326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4" name="Picture 4" descr="16 Ways to Learn English At Home (+ 1-Week Study Plan) - One ..."/>
          <p:cNvPicPr>
            <a:picLocks noChangeAspect="1" noChangeArrowheads="1"/>
          </p:cNvPicPr>
          <p:nvPr/>
        </p:nvPicPr>
        <p:blipFill>
          <a:blip r:embed="rId5" cstate="print"/>
          <a:srcRect/>
          <a:stretch>
            <a:fillRect/>
          </a:stretch>
        </p:blipFill>
        <p:spPr bwMode="auto">
          <a:xfrm>
            <a:off x="0" y="0"/>
            <a:ext cx="1619671" cy="908720"/>
          </a:xfrm>
          <a:prstGeom prst="rect">
            <a:avLst/>
          </a:prstGeom>
          <a:noFill/>
          <a:ln w="6350">
            <a:solidFill>
              <a:schemeClr val="tx1"/>
            </a:solidFill>
          </a:ln>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52320" y="1"/>
            <a:ext cx="1691680" cy="923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AutoShape 3" descr="https://images.classdojo.com/dojophotos/005e722c1d51003904105cb2/2020-06-19/cccec04a54213054c47fa677ebb5bd07dd51c0b2_f40f9edd7b58/a031f509cb7d.jpg?h=25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p:nvSpPr>
        <p:spPr>
          <a:xfrm>
            <a:off x="0" y="908720"/>
            <a:ext cx="9144000" cy="86177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lIns="91440" tIns="45720" rIns="91440" bIns="45720">
            <a:spAutoFit/>
          </a:bodyPr>
          <a:lstStyle/>
          <a:p>
            <a:pPr algn="ctr"/>
            <a:r>
              <a:rPr lang="en-US" sz="2500" b="1" dirty="0" smtClean="0">
                <a:ln w="17780" cmpd="sng">
                  <a:solidFill>
                    <a:srgbClr val="FFFFFF"/>
                  </a:solidFill>
                  <a:prstDash val="solid"/>
                  <a:miter lim="800000"/>
                </a:ln>
                <a:solidFill>
                  <a:schemeClr val="bg1"/>
                </a:solidFill>
                <a:effectLst>
                  <a:outerShdw blurRad="50800" algn="tl" rotWithShape="0">
                    <a:srgbClr val="000000"/>
                  </a:outerShdw>
                </a:effectLst>
              </a:rPr>
              <a:t>Jack has trying to persuade others to consider the needs of the chimpanzees</a:t>
            </a:r>
            <a:endParaRPr lang="en-US" sz="25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xmlns="" val="208889013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9657089-1A4A-4AED-A644-FE8614CD0A5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88840"/>
            <a:ext cx="3214500" cy="4869160"/>
          </a:xfrm>
          <a:prstGeom prst="rect">
            <a:avLst/>
          </a:prstGeom>
        </p:spPr>
      </p:pic>
      <p:pic>
        <p:nvPicPr>
          <p:cNvPr id="5" name="Picture 4">
            <a:extLst>
              <a:ext uri="{FF2B5EF4-FFF2-40B4-BE49-F238E27FC236}">
                <a16:creationId xmlns="" xmlns:a16="http://schemas.microsoft.com/office/drawing/2014/main" id="{293AED13-580B-445A-8681-CC8A063B018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57900" y="1988840"/>
            <a:ext cx="3086100" cy="4869160"/>
          </a:xfrm>
          <a:prstGeom prst="rect">
            <a:avLst/>
          </a:prstGeom>
        </p:spPr>
      </p:pic>
      <p:sp>
        <p:nvSpPr>
          <p:cNvPr id="6" name="TextBox 5">
            <a:extLst>
              <a:ext uri="{FF2B5EF4-FFF2-40B4-BE49-F238E27FC236}">
                <a16:creationId xmlns="" xmlns:a16="http://schemas.microsoft.com/office/drawing/2014/main" id="{06B4DB19-E64F-411F-8289-3D99DE21E0E0}"/>
              </a:ext>
            </a:extLst>
          </p:cNvPr>
          <p:cNvSpPr txBox="1"/>
          <p:nvPr/>
        </p:nvSpPr>
        <p:spPr>
          <a:xfrm>
            <a:off x="3219614" y="1988840"/>
            <a:ext cx="2843400" cy="3170099"/>
          </a:xfrm>
          <a:prstGeom prst="rect">
            <a:avLst/>
          </a:prstGeom>
          <a:solidFill>
            <a:srgbClr val="00B0F0"/>
          </a:solidFill>
        </p:spPr>
        <p:txBody>
          <a:bodyPr wrap="square" rtlCol="0">
            <a:spAutoFit/>
          </a:bodyPr>
          <a:lstStyle/>
          <a:p>
            <a:pPr algn="ctr"/>
            <a:r>
              <a:rPr lang="en-GB" sz="2000" dirty="0">
                <a:latin typeface="Arial Rounded MT Bold" panose="020F0704030504030204" pitchFamily="34" charset="0"/>
              </a:rPr>
              <a:t>If we want these unique creatures to live then we have to stop deforestation and stop destroying their habitats. They deserve a life like ours.</a:t>
            </a:r>
          </a:p>
          <a:p>
            <a:pPr algn="ctr"/>
            <a:endParaRPr lang="en-GB" sz="2000" dirty="0">
              <a:latin typeface="Arial Rounded MT Bold" panose="020F0704030504030204" pitchFamily="34" charset="0"/>
            </a:endParaRPr>
          </a:p>
          <a:p>
            <a:pPr algn="ctr"/>
            <a:r>
              <a:rPr lang="en-GB" sz="2000" dirty="0" smtClean="0">
                <a:latin typeface="Arial Rounded MT Bold" panose="020F0704030504030204" pitchFamily="34" charset="0"/>
              </a:rPr>
              <a:t>SAVE THE</a:t>
            </a:r>
            <a:r>
              <a:rPr lang="en-GB" sz="2000" dirty="0">
                <a:latin typeface="Arial Rounded MT Bold" panose="020F0704030504030204" pitchFamily="34" charset="0"/>
              </a:rPr>
              <a:t> </a:t>
            </a:r>
            <a:r>
              <a:rPr lang="en-GB" sz="2000" dirty="0" smtClean="0">
                <a:latin typeface="Arial Rounded MT Bold" panose="020F0704030504030204" pitchFamily="34" charset="0"/>
              </a:rPr>
              <a:t>CHIMPS!!</a:t>
            </a:r>
            <a:endParaRPr lang="en-GB" sz="2000" dirty="0">
              <a:latin typeface="Arial Rounded MT Bold" panose="020F0704030504030204" pitchFamily="34" charset="0"/>
            </a:endParaRPr>
          </a:p>
        </p:txBody>
      </p:sp>
      <p:pic>
        <p:nvPicPr>
          <p:cNvPr id="8" name="Picture 7">
            <a:extLst>
              <a:ext uri="{FF2B5EF4-FFF2-40B4-BE49-F238E27FC236}">
                <a16:creationId xmlns="" xmlns:a16="http://schemas.microsoft.com/office/drawing/2014/main" id="{FCF59853-CD07-4600-9222-8C4A507EB2B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40324" y="5201816"/>
            <a:ext cx="2391749" cy="1656184"/>
          </a:xfrm>
          <a:prstGeom prst="rect">
            <a:avLst/>
          </a:prstGeom>
        </p:spPr>
      </p:pic>
      <p:sp>
        <p:nvSpPr>
          <p:cNvPr id="7"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a:off x="1619672" y="0"/>
            <a:ext cx="58326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 name="Picture 4" descr="16 Ways to Learn English At Home (+ 1-Week Study Plan) - One ..."/>
          <p:cNvPicPr>
            <a:picLocks noChangeAspect="1" noChangeArrowheads="1"/>
          </p:cNvPicPr>
          <p:nvPr/>
        </p:nvPicPr>
        <p:blipFill>
          <a:blip r:embed="rId5" cstate="print"/>
          <a:srcRect/>
          <a:stretch>
            <a:fillRect/>
          </a:stretch>
        </p:blipFill>
        <p:spPr bwMode="auto">
          <a:xfrm>
            <a:off x="0" y="0"/>
            <a:ext cx="1619671" cy="908720"/>
          </a:xfrm>
          <a:prstGeom prst="rect">
            <a:avLst/>
          </a:prstGeom>
          <a:noFill/>
          <a:ln w="6350">
            <a:solidFill>
              <a:schemeClr val="tx1"/>
            </a:solidFill>
          </a:ln>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52320" y="1"/>
            <a:ext cx="1691680" cy="923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AutoShape 3" descr="https://images.classdojo.com/dojophotos/005e722c1d51003904105cb2/2020-06-19/cccec04a54213054c47fa677ebb5bd07dd51c0b2_f40f9edd7b58/a031f509cb7d.jpg?h=25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p:cNvSpPr/>
          <p:nvPr/>
        </p:nvSpPr>
        <p:spPr>
          <a:xfrm>
            <a:off x="0" y="908720"/>
            <a:ext cx="9144000" cy="86177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lIns="91440" tIns="45720" rIns="91440" bIns="45720">
            <a:spAutoFit/>
          </a:bodyPr>
          <a:lstStyle/>
          <a:p>
            <a:pPr algn="ctr"/>
            <a:r>
              <a:rPr lang="en-US" sz="2500" b="1" dirty="0" smtClean="0">
                <a:ln w="17780" cmpd="sng">
                  <a:solidFill>
                    <a:srgbClr val="FFFFFF"/>
                  </a:solidFill>
                  <a:prstDash val="solid"/>
                  <a:miter lim="800000"/>
                </a:ln>
                <a:solidFill>
                  <a:schemeClr val="bg1"/>
                </a:solidFill>
                <a:effectLst>
                  <a:outerShdw blurRad="50800" algn="tl" rotWithShape="0">
                    <a:srgbClr val="000000"/>
                  </a:outerShdw>
                </a:effectLst>
              </a:rPr>
              <a:t>Jack has trying to persuade others to consider the needs of the chimpanzees</a:t>
            </a:r>
            <a:endParaRPr lang="en-US" sz="25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xmlns="" val="241546054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58326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1"/>
            <a:ext cx="1691680" cy="923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3"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200000">
            <a:off x="1013258" y="-27939"/>
            <a:ext cx="5902233" cy="7869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7020272" y="971175"/>
            <a:ext cx="2123728" cy="2785378"/>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57150">
            <a:solidFill>
              <a:schemeClr val="tx1"/>
            </a:solidFill>
          </a:ln>
        </p:spPr>
        <p:txBody>
          <a:bodyPr wrap="square" lIns="91440" tIns="45720" rIns="91440" bIns="45720">
            <a:spAutoFit/>
          </a:bodyPr>
          <a:lstStyle/>
          <a:p>
            <a:pPr algn="ctr"/>
            <a:r>
              <a:rPr lang="en-US" sz="2500" b="1" dirty="0" smtClean="0">
                <a:ln w="17780" cmpd="sng">
                  <a:solidFill>
                    <a:srgbClr val="FFFFFF"/>
                  </a:solidFill>
                  <a:prstDash val="solid"/>
                  <a:miter lim="800000"/>
                </a:ln>
                <a:solidFill>
                  <a:schemeClr val="bg1"/>
                </a:solidFill>
                <a:effectLst>
                  <a:outerShdw blurRad="50800" algn="tl" rotWithShape="0">
                    <a:srgbClr val="000000"/>
                  </a:outerShdw>
                </a:effectLst>
              </a:rPr>
              <a:t>Zoe has been trying to persuade others to consider the needs of the chimpanzees</a:t>
            </a:r>
            <a:endParaRPr lang="en-US" sz="25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xmlns="" val="318907694"/>
      </p:ext>
    </p:extLst>
  </p:cSld>
  <p:clrMapOvr>
    <a:masterClrMapping/>
  </p:clrMapOvr>
  <p:transition advClick="0" advTm="6255">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1786</TotalTime>
  <Words>873</Words>
  <Application>Microsoft Office PowerPoint</Application>
  <PresentationFormat>On-screen Show (4:3)</PresentationFormat>
  <Paragraphs>95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Save The Chimpanzees!!!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Hughes</dc:creator>
  <cp:lastModifiedBy>Carol Hughes</cp:lastModifiedBy>
  <cp:revision>70</cp:revision>
  <dcterms:created xsi:type="dcterms:W3CDTF">2020-04-20T08:59:27Z</dcterms:created>
  <dcterms:modified xsi:type="dcterms:W3CDTF">2020-06-19T19:31:24Z</dcterms:modified>
</cp:coreProperties>
</file>