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6"/>
  </p:notesMasterIdLst>
  <p:sldIdLst>
    <p:sldId id="277" r:id="rId2"/>
    <p:sldId id="265" r:id="rId3"/>
    <p:sldId id="281" r:id="rId4"/>
    <p:sldId id="282" r:id="rId5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50" autoAdjust="0"/>
    <p:restoredTop sz="94660"/>
  </p:normalViewPr>
  <p:slideViewPr>
    <p:cSldViewPr>
      <p:cViewPr varScale="1">
        <p:scale>
          <a:sx n="62" d="100"/>
          <a:sy n="62" d="100"/>
        </p:scale>
        <p:origin x="-20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FC90C-B341-4B0C-AFCF-3356FAC52BE4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40363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E476C-CFDB-415F-9C10-2A59F299BED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70156-9F63-432A-AD40-D8B328B326B5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2oumWdjA9h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oApd0goKJD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English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8156633"/>
              </p:ext>
            </p:extLst>
          </p:nvPr>
        </p:nvGraphicFramePr>
        <p:xfrm>
          <a:off x="179512" y="1052736"/>
          <a:ext cx="8784976" cy="2806954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713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700" b="1" u="sng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English </a:t>
                      </a:r>
                      <a:r>
                        <a:rPr lang="en-GB" sz="27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en-GB" sz="27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SPaG</a:t>
                      </a:r>
                      <a:r>
                        <a:rPr lang="en-GB" sz="2700" b="1" u="sng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(Imperative verbs and modal verbs)</a:t>
                      </a:r>
                      <a:endParaRPr lang="en-GB" sz="27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700" b="1" u="sng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7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7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Friday</a:t>
                      </a:r>
                      <a:r>
                        <a:rPr lang="en-GB" sz="2700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12th </a:t>
                      </a:r>
                      <a:r>
                        <a:rPr lang="en-GB" sz="2700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June 2020</a:t>
                      </a:r>
                      <a:endParaRPr lang="en-GB" sz="27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700" b="1" u="sng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700" b="1" u="sng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700" b="1" i="1" u="sng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GB" sz="2700" b="1" i="1" u="sng" dirty="0" err="1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SPaG</a:t>
                      </a:r>
                      <a:r>
                        <a:rPr lang="en-GB" sz="2700" b="1" i="1" u="sng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)</a:t>
                      </a:r>
                      <a:endParaRPr lang="en-GB" sz="2700" b="1" i="1" u="sng" dirty="0" smtClean="0">
                        <a:solidFill>
                          <a:srgbClr val="FFC00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700" b="1" u="none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*I can recognise</a:t>
                      </a:r>
                      <a:r>
                        <a:rPr lang="en-GB" sz="2700" b="1" u="none" baseline="0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and use </a:t>
                      </a:r>
                      <a:r>
                        <a:rPr lang="en-GB" sz="2700" b="1" u="none" baseline="0" dirty="0" smtClean="0">
                          <a:solidFill>
                            <a:srgbClr val="00B05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modal verbs</a:t>
                      </a:r>
                      <a:r>
                        <a:rPr lang="en-GB" sz="2700" b="1" u="none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.</a:t>
                      </a:r>
                      <a:endParaRPr lang="en-GB" sz="2700" b="1" u="sng" dirty="0">
                        <a:solidFill>
                          <a:srgbClr val="FF000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43280" algn="l"/>
                        </a:tabLst>
                        <a:defRPr/>
                      </a:pPr>
                      <a:r>
                        <a:rPr lang="en-GB" sz="2700" b="1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*I </a:t>
                      </a:r>
                      <a:r>
                        <a:rPr lang="en-GB" sz="2700" b="1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can</a:t>
                      </a:r>
                      <a:r>
                        <a:rPr lang="en-GB" sz="2700" b="1" baseline="0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recognise and use </a:t>
                      </a:r>
                      <a:r>
                        <a:rPr lang="en-GB" sz="2700" b="1" baseline="0" dirty="0" smtClean="0">
                          <a:solidFill>
                            <a:srgbClr val="00B05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imperative verbs</a:t>
                      </a:r>
                      <a:r>
                        <a:rPr lang="en-GB" sz="27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.</a:t>
                      </a:r>
                      <a:endParaRPr lang="en-GB" sz="2700" b="1" dirty="0" smtClean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43280" algn="l"/>
                        </a:tabLst>
                        <a:defRPr/>
                      </a:pPr>
                      <a:r>
                        <a:rPr lang="en-GB" sz="27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*I can use an effective script layout.</a:t>
                      </a:r>
                      <a:endParaRPr lang="en-GB" sz="2700" b="1" dirty="0" smtClean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98" name="Picture 2" descr="Modal verb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4057" y="4005064"/>
            <a:ext cx="3799943" cy="2852936"/>
          </a:xfrm>
          <a:prstGeom prst="rect">
            <a:avLst/>
          </a:prstGeom>
          <a:noFill/>
        </p:spPr>
      </p:pic>
      <p:pic>
        <p:nvPicPr>
          <p:cNvPr id="4100" name="Picture 4" descr="Teacher's Pet » Bossy Bats Imperative Verbs Ma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3978575"/>
            <a:ext cx="5148065" cy="2879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9144000" cy="861774"/>
          </a:xfrm>
          <a:prstGeom prst="rect">
            <a:avLst/>
          </a:prstGeom>
          <a:solidFill>
            <a:srgbClr val="66FF33"/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000" b="1" u="sng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SPaG</a:t>
            </a:r>
            <a:r>
              <a:rPr lang="en-US" sz="50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0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 Modal </a:t>
            </a:r>
            <a:r>
              <a:rPr lang="en-US" sz="50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verbs </a:t>
            </a:r>
            <a:endParaRPr lang="en-US" sz="50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076" name="Picture 4" descr="All modal verbs in English. Grammar lessosn with examples for ..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052736"/>
            <a:ext cx="5760640" cy="324036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56176" y="1052736"/>
            <a:ext cx="2808312" cy="2308324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Click on the link here and watch the video.</a:t>
            </a:r>
            <a:endParaRPr lang="en-GB" sz="3600" dirty="0"/>
          </a:p>
        </p:txBody>
      </p:sp>
      <p:sp>
        <p:nvSpPr>
          <p:cNvPr id="8" name="Left Arrow 7"/>
          <p:cNvSpPr/>
          <p:nvPr/>
        </p:nvSpPr>
        <p:spPr>
          <a:xfrm>
            <a:off x="6156176" y="3501008"/>
            <a:ext cx="1728192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9144000" cy="861774"/>
          </a:xfrm>
          <a:prstGeom prst="rect">
            <a:avLst/>
          </a:prstGeom>
          <a:solidFill>
            <a:srgbClr val="66FF33"/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000" b="1" u="sng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SPaG</a:t>
            </a:r>
            <a:r>
              <a:rPr lang="en-US" sz="50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0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– Imperative </a:t>
            </a:r>
            <a:r>
              <a:rPr lang="en-US" sz="50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verbs </a:t>
            </a:r>
            <a:endParaRPr lang="en-US" sz="50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0" name="Picture 2" descr="Imperative Verbs | Teaching Resourc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0728"/>
            <a:ext cx="6406406" cy="36004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156176" y="1052736"/>
            <a:ext cx="2808312" cy="2308324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Click on the link here and watch the video.</a:t>
            </a:r>
            <a:endParaRPr lang="en-GB" sz="3600" dirty="0"/>
          </a:p>
        </p:txBody>
      </p:sp>
      <p:sp>
        <p:nvSpPr>
          <p:cNvPr id="18" name="Left Arrow 17"/>
          <p:cNvSpPr/>
          <p:nvPr/>
        </p:nvSpPr>
        <p:spPr>
          <a:xfrm>
            <a:off x="6156176" y="3501008"/>
            <a:ext cx="1728192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9144000" cy="584775"/>
          </a:xfrm>
          <a:prstGeom prst="rect">
            <a:avLst/>
          </a:prstGeom>
          <a:solidFill>
            <a:srgbClr val="66FF33"/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u="sng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SPaG</a:t>
            </a:r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Challenge</a:t>
            </a:r>
            <a:endParaRPr lang="en-US" sz="32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4000" cy="1631216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Can you produce a short script, with a conversation between yourself and somebody else? Each line that is spoken MUST include either an </a:t>
            </a:r>
            <a:r>
              <a:rPr lang="en-GB" sz="2000" b="1" dirty="0" smtClean="0">
                <a:solidFill>
                  <a:srgbClr val="00B050"/>
                </a:solidFill>
              </a:rPr>
              <a:t>imperative verb </a:t>
            </a:r>
            <a:r>
              <a:rPr lang="en-GB" sz="2000" dirty="0" smtClean="0"/>
              <a:t>OR a </a:t>
            </a:r>
            <a:r>
              <a:rPr lang="en-GB" sz="2000" b="1" dirty="0" smtClean="0">
                <a:solidFill>
                  <a:srgbClr val="FF0000"/>
                </a:solidFill>
              </a:rPr>
              <a:t>modal verb.</a:t>
            </a:r>
          </a:p>
          <a:p>
            <a:endParaRPr lang="en-GB" sz="2000" dirty="0" smtClean="0"/>
          </a:p>
          <a:p>
            <a:r>
              <a:rPr lang="en-GB" sz="2000" dirty="0" smtClean="0"/>
              <a:t>Here is an example…..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276872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 smtClean="0">
                <a:latin typeface="Comic Sans MS" pitchFamily="66" charset="0"/>
              </a:rPr>
              <a:t>Mr Hughes: </a:t>
            </a:r>
            <a:r>
              <a:rPr lang="en-GB" sz="2000" dirty="0" smtClean="0">
                <a:latin typeface="Comic Sans MS" pitchFamily="66" charset="0"/>
              </a:rPr>
              <a:t>So Mrs </a:t>
            </a:r>
            <a:r>
              <a:rPr lang="en-GB" sz="2000" dirty="0" err="1" smtClean="0">
                <a:latin typeface="Comic Sans MS" pitchFamily="66" charset="0"/>
              </a:rPr>
              <a:t>Millward</a:t>
            </a:r>
            <a:r>
              <a:rPr lang="en-GB" sz="2000" dirty="0" smtClean="0">
                <a:latin typeface="Comic Sans MS" pitchFamily="66" charset="0"/>
              </a:rPr>
              <a:t>, </a:t>
            </a:r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would</a:t>
            </a:r>
            <a:r>
              <a:rPr lang="en-GB" sz="2000" dirty="0" smtClean="0">
                <a:latin typeface="Comic Sans MS" pitchFamily="66" charset="0"/>
              </a:rPr>
              <a:t> you like me to</a:t>
            </a:r>
            <a:r>
              <a:rPr lang="en-GB" sz="2000" dirty="0" smtClean="0">
                <a:solidFill>
                  <a:srgbClr val="00B050"/>
                </a:solidFill>
                <a:latin typeface="Comic Sans MS" pitchFamily="66" charset="0"/>
              </a:rPr>
              <a:t> set </a:t>
            </a:r>
            <a:r>
              <a:rPr lang="en-GB" sz="2000" dirty="0" smtClean="0">
                <a:latin typeface="Comic Sans MS" pitchFamily="66" charset="0"/>
              </a:rPr>
              <a:t>up a Zoom chat for  	        you and the </a:t>
            </a:r>
            <a:r>
              <a:rPr lang="en-GB" sz="2000" dirty="0" err="1" smtClean="0">
                <a:latin typeface="Comic Sans MS" pitchFamily="66" charset="0"/>
              </a:rPr>
              <a:t>Myddle</a:t>
            </a:r>
            <a:r>
              <a:rPr lang="en-GB" sz="2000" dirty="0" smtClean="0">
                <a:latin typeface="Comic Sans MS" pitchFamily="66" charset="0"/>
              </a:rPr>
              <a:t> Y6s?</a:t>
            </a:r>
          </a:p>
          <a:p>
            <a:endParaRPr lang="en-GB" sz="2000" dirty="0" smtClean="0">
              <a:latin typeface="Comic Sans MS" pitchFamily="66" charset="0"/>
            </a:endParaRPr>
          </a:p>
          <a:p>
            <a:r>
              <a:rPr lang="en-GB" sz="2000" b="1" u="sng" dirty="0" smtClean="0">
                <a:latin typeface="Comic Sans MS" pitchFamily="66" charset="0"/>
              </a:rPr>
              <a:t>Mrs </a:t>
            </a:r>
            <a:r>
              <a:rPr lang="en-GB" sz="2000" b="1" u="sng" dirty="0" err="1" smtClean="0">
                <a:latin typeface="Comic Sans MS" pitchFamily="66" charset="0"/>
              </a:rPr>
              <a:t>Millward</a:t>
            </a:r>
            <a:r>
              <a:rPr lang="en-GB" sz="2000" dirty="0" smtClean="0">
                <a:latin typeface="Comic Sans MS" pitchFamily="66" charset="0"/>
              </a:rPr>
              <a:t>: Oh yes please. </a:t>
            </a:r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Could </a:t>
            </a:r>
            <a:r>
              <a:rPr lang="en-GB" sz="2000" dirty="0" smtClean="0">
                <a:latin typeface="Comic Sans MS" pitchFamily="66" charset="0"/>
              </a:rPr>
              <a:t>you please </a:t>
            </a:r>
            <a:r>
              <a:rPr lang="en-GB" sz="2000" dirty="0" smtClean="0">
                <a:solidFill>
                  <a:srgbClr val="00B050"/>
                </a:solidFill>
                <a:latin typeface="Comic Sans MS" pitchFamily="66" charset="0"/>
              </a:rPr>
              <a:t>put</a:t>
            </a:r>
            <a:r>
              <a:rPr lang="en-GB" sz="2000" dirty="0" smtClean="0">
                <a:latin typeface="Comic Sans MS" pitchFamily="66" charset="0"/>
              </a:rPr>
              <a:t> the children on mute and 		</a:t>
            </a:r>
            <a:r>
              <a:rPr lang="en-GB" sz="2000" dirty="0" smtClean="0">
                <a:solidFill>
                  <a:srgbClr val="00B050"/>
                </a:solidFill>
                <a:latin typeface="Comic Sans MS" pitchFamily="66" charset="0"/>
              </a:rPr>
              <a:t>ask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 smtClean="0">
                <a:latin typeface="Comic Sans MS" pitchFamily="66" charset="0"/>
              </a:rPr>
              <a:t>them to </a:t>
            </a:r>
            <a:r>
              <a:rPr lang="en-GB" sz="2000" dirty="0" smtClean="0">
                <a:solidFill>
                  <a:srgbClr val="00B050"/>
                </a:solidFill>
                <a:latin typeface="Comic Sans MS" pitchFamily="66" charset="0"/>
              </a:rPr>
              <a:t>save </a:t>
            </a:r>
            <a:r>
              <a:rPr lang="en-GB" sz="2000" dirty="0" smtClean="0">
                <a:latin typeface="Comic Sans MS" pitchFamily="66" charset="0"/>
              </a:rPr>
              <a:t>any questions until the end?</a:t>
            </a:r>
          </a:p>
          <a:p>
            <a:endParaRPr lang="en-GB" sz="2000" dirty="0" smtClean="0">
              <a:latin typeface="Comic Sans MS" pitchFamily="66" charset="0"/>
            </a:endParaRPr>
          </a:p>
          <a:p>
            <a:r>
              <a:rPr lang="en-GB" sz="2000" b="1" u="sng" dirty="0" smtClean="0">
                <a:latin typeface="Comic Sans MS" pitchFamily="66" charset="0"/>
              </a:rPr>
              <a:t>Mr Hughes</a:t>
            </a:r>
            <a:r>
              <a:rPr lang="en-GB" sz="2000" dirty="0" smtClean="0">
                <a:latin typeface="Comic Sans MS" pitchFamily="66" charset="0"/>
              </a:rPr>
              <a:t>: Yes no problem. I </a:t>
            </a:r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will </a:t>
            </a:r>
            <a:r>
              <a:rPr lang="en-GB" sz="2000" dirty="0" smtClean="0">
                <a:solidFill>
                  <a:srgbClr val="00B050"/>
                </a:solidFill>
                <a:latin typeface="Comic Sans MS" pitchFamily="66" charset="0"/>
              </a:rPr>
              <a:t>organise</a:t>
            </a:r>
            <a:r>
              <a:rPr lang="en-GB" sz="2000" dirty="0" smtClean="0">
                <a:latin typeface="Comic Sans MS" pitchFamily="66" charset="0"/>
              </a:rPr>
              <a:t> that now and </a:t>
            </a:r>
            <a:r>
              <a:rPr lang="en-GB" sz="2000" dirty="0" smtClean="0">
                <a:solidFill>
                  <a:srgbClr val="00B050"/>
                </a:solidFill>
                <a:latin typeface="Comic Sans MS" pitchFamily="66" charset="0"/>
              </a:rPr>
              <a:t>send </a:t>
            </a:r>
            <a:r>
              <a:rPr lang="en-GB" sz="2000" dirty="0" smtClean="0">
                <a:latin typeface="Comic Sans MS" pitchFamily="66" charset="0"/>
              </a:rPr>
              <a:t>you the link.</a:t>
            </a:r>
          </a:p>
          <a:p>
            <a:endParaRPr lang="en-GB" sz="2000" dirty="0" smtClean="0">
              <a:latin typeface="Comic Sans MS" pitchFamily="66" charset="0"/>
            </a:endParaRPr>
          </a:p>
          <a:p>
            <a:r>
              <a:rPr lang="en-GB" sz="2000" b="1" u="sng" dirty="0" smtClean="0">
                <a:latin typeface="Comic Sans MS" pitchFamily="66" charset="0"/>
              </a:rPr>
              <a:t>Mrs </a:t>
            </a:r>
            <a:r>
              <a:rPr lang="en-GB" sz="2000" b="1" u="sng" dirty="0" err="1" smtClean="0">
                <a:latin typeface="Comic Sans MS" pitchFamily="66" charset="0"/>
              </a:rPr>
              <a:t>Millward</a:t>
            </a:r>
            <a:r>
              <a:rPr lang="en-GB" sz="2000" b="1" u="sng" dirty="0" smtClean="0">
                <a:latin typeface="Comic Sans MS" pitchFamily="66" charset="0"/>
              </a:rPr>
              <a:t>: </a:t>
            </a:r>
            <a:r>
              <a:rPr lang="en-GB" sz="2000" dirty="0" smtClean="0">
                <a:latin typeface="Comic Sans MS" pitchFamily="66" charset="0"/>
              </a:rPr>
              <a:t>Thank you. Let me know if there’s anything else you need me 	             to do to </a:t>
            </a:r>
            <a:r>
              <a:rPr lang="en-GB" sz="2000" dirty="0" smtClean="0">
                <a:solidFill>
                  <a:srgbClr val="00B050"/>
                </a:solidFill>
                <a:latin typeface="Comic Sans MS" pitchFamily="66" charset="0"/>
              </a:rPr>
              <a:t>help</a:t>
            </a:r>
            <a:r>
              <a:rPr lang="en-GB" sz="2000" dirty="0" smtClean="0">
                <a:latin typeface="Comic Sans MS" pitchFamily="66" charset="0"/>
              </a:rPr>
              <a:t> out.</a:t>
            </a:r>
          </a:p>
          <a:p>
            <a:endParaRPr lang="en-GB" sz="2000" dirty="0" smtClean="0">
              <a:latin typeface="Comic Sans MS" pitchFamily="66" charset="0"/>
            </a:endParaRPr>
          </a:p>
          <a:p>
            <a:r>
              <a:rPr lang="en-GB" sz="2000" b="1" u="sng" dirty="0" smtClean="0">
                <a:latin typeface="Comic Sans MS" pitchFamily="66" charset="0"/>
              </a:rPr>
              <a:t>Mr Hughes: </a:t>
            </a:r>
            <a:r>
              <a:rPr lang="en-GB" sz="2000" dirty="0" smtClean="0">
                <a:latin typeface="Comic Sans MS" pitchFamily="66" charset="0"/>
              </a:rPr>
              <a:t>I </a:t>
            </a:r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shall </a:t>
            </a:r>
            <a:r>
              <a:rPr lang="en-GB" sz="2000" dirty="0" smtClean="0">
                <a:latin typeface="Comic Sans MS" pitchFamily="66" charset="0"/>
              </a:rPr>
              <a:t>but I’m sure I’ll be okay. </a:t>
            </a:r>
            <a:r>
              <a:rPr lang="en-GB" sz="2000" dirty="0" smtClean="0">
                <a:solidFill>
                  <a:srgbClr val="00B050"/>
                </a:solidFill>
                <a:latin typeface="Comic Sans MS" pitchFamily="66" charset="0"/>
              </a:rPr>
              <a:t>Enjoy</a:t>
            </a:r>
            <a:r>
              <a:rPr lang="en-GB" sz="2000" dirty="0" smtClean="0">
                <a:latin typeface="Comic Sans MS" pitchFamily="66" charset="0"/>
              </a:rPr>
              <a:t> the rest of your day.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38132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Comic Sans MS" pitchFamily="66" charset="0"/>
              </a:rPr>
              <a:t>Key</a:t>
            </a:r>
            <a:r>
              <a:rPr lang="en-GB" sz="2400" dirty="0" smtClean="0">
                <a:latin typeface="Comic Sans MS" pitchFamily="66" charset="0"/>
              </a:rPr>
              <a:t>: </a:t>
            </a:r>
            <a:r>
              <a:rPr lang="en-GB" sz="2400" dirty="0" smtClean="0">
                <a:solidFill>
                  <a:srgbClr val="92D050"/>
                </a:solidFill>
                <a:latin typeface="Comic Sans MS" pitchFamily="66" charset="0"/>
              </a:rPr>
              <a:t>Imperative verbs                      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Modal verbs</a:t>
            </a:r>
            <a:endParaRPr lang="en-GB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145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70</cp:revision>
  <cp:lastPrinted>2020-02-26T16:02:50Z</cp:lastPrinted>
  <dcterms:created xsi:type="dcterms:W3CDTF">2018-08-22T10:36:32Z</dcterms:created>
  <dcterms:modified xsi:type="dcterms:W3CDTF">2020-06-11T07:51:57Z</dcterms:modified>
</cp:coreProperties>
</file>