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6"/>
  </p:notesMasterIdLst>
  <p:sldIdLst>
    <p:sldId id="277" r:id="rId2"/>
    <p:sldId id="265" r:id="rId3"/>
    <p:sldId id="281" r:id="rId4"/>
    <p:sldId id="287" r:id="rId5"/>
  </p:sldIdLst>
  <p:sldSz cx="9144000" cy="6858000" type="screen4x3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33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750" autoAdjust="0"/>
    <p:restoredTop sz="94660"/>
  </p:normalViewPr>
  <p:slideViewPr>
    <p:cSldViewPr>
      <p:cViewPr varScale="1">
        <p:scale>
          <a:sx n="62" d="100"/>
          <a:sy n="62" d="100"/>
        </p:scale>
        <p:origin x="-207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275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FFC90C-B341-4B0C-AFCF-3356FAC52BE4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411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463"/>
            <a:ext cx="5440363" cy="44688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275" y="9431338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7E476C-CFDB-415F-9C10-2A59F299BED3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70156-9F63-432A-AD40-D8B328B326B5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70156-9F63-432A-AD40-D8B328B326B5}" type="datetimeFigureOut">
              <a:rPr lang="en-GB" smtClean="0"/>
              <a:pPr/>
              <a:t>10/06/2020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35884-277C-448C-9E02-3A1B162C698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VdHHus8IgYA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Verb" TargetMode="External"/><Relationship Id="rId2" Type="http://schemas.openxmlformats.org/officeDocument/2006/relationships/hyperlink" Target="https://www.theschoolrun.com/what-is-verb-tense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0"/>
            <a:ext cx="9144000" cy="861774"/>
          </a:xfrm>
          <a:prstGeom prst="rect">
            <a:avLst/>
          </a:prstGeom>
          <a:solidFill>
            <a:srgbClr val="FFFF00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5000" dirty="0" smtClean="0"/>
              <a:t>What I’m learning in English today</a:t>
            </a:r>
            <a:endParaRPr lang="en-GB" sz="50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758156633"/>
              </p:ext>
            </p:extLst>
          </p:nvPr>
        </p:nvGraphicFramePr>
        <p:xfrm>
          <a:off x="179512" y="1052736"/>
          <a:ext cx="8784976" cy="2390232"/>
        </p:xfrm>
        <a:graphic>
          <a:graphicData uri="http://schemas.openxmlformats.org/drawingml/2006/table">
            <a:tbl>
              <a:tblPr/>
              <a:tblGrid>
                <a:gridCol w="8784976"/>
              </a:tblGrid>
              <a:tr h="71309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English </a:t>
                      </a:r>
                      <a:r>
                        <a:rPr lang="en-GB" sz="2400" b="1" u="sng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– Instruction texts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400" b="1" u="sng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Date</a:t>
                      </a:r>
                      <a:r>
                        <a:rPr lang="en-GB" sz="2400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40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Thursday</a:t>
                      </a:r>
                      <a:r>
                        <a:rPr lang="en-GB" sz="2400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11th June 2020</a:t>
                      </a:r>
                      <a:endParaRPr lang="en-GB" sz="2400" dirty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7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sng" dirty="0" err="1">
                          <a:latin typeface="Comic Sans MS" pitchFamily="66" charset="0"/>
                          <a:ea typeface="Calibri"/>
                          <a:cs typeface="Times New Roman"/>
                        </a:rPr>
                        <a:t>L.Obj</a:t>
                      </a:r>
                      <a:r>
                        <a:rPr lang="en-GB" sz="2200" b="1" u="sng" dirty="0">
                          <a:latin typeface="Comic Sans MS" pitchFamily="66" charset="0"/>
                          <a:ea typeface="Calibri"/>
                          <a:cs typeface="Times New Roman"/>
                        </a:rPr>
                        <a:t>: </a:t>
                      </a:r>
                      <a:r>
                        <a:rPr lang="en-GB" sz="2200" b="1" i="1" u="sng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(</a:t>
                      </a:r>
                      <a:r>
                        <a:rPr lang="en-GB" sz="2200" b="1" i="1" u="sng" dirty="0" err="1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SPaG</a:t>
                      </a:r>
                      <a:r>
                        <a:rPr lang="en-GB" sz="2200" b="1" i="1" u="sng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starter)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2200" b="1" u="none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*I can recognise</a:t>
                      </a:r>
                      <a:r>
                        <a:rPr lang="en-GB" sz="2200" b="1" u="none" baseline="0" dirty="0" smtClean="0">
                          <a:solidFill>
                            <a:srgbClr val="FFC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 and use </a:t>
                      </a:r>
                      <a:r>
                        <a:rPr lang="en-GB" sz="2200" b="1" u="none" baseline="0" dirty="0" smtClean="0">
                          <a:solidFill>
                            <a:srgbClr val="00B05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modal verbs</a:t>
                      </a:r>
                      <a:r>
                        <a:rPr lang="en-GB" sz="2200" b="1" u="none" baseline="0" dirty="0" smtClean="0">
                          <a:solidFill>
                            <a:srgbClr val="FF0000"/>
                          </a:solidFill>
                          <a:latin typeface="Comic Sans MS" pitchFamily="66" charset="0"/>
                          <a:ea typeface="Calibri"/>
                          <a:cs typeface="Times New Roman"/>
                        </a:rPr>
                        <a:t>.</a:t>
                      </a:r>
                      <a:endParaRPr lang="en-GB" sz="2200" b="1" u="sng" dirty="0">
                        <a:solidFill>
                          <a:srgbClr val="FF0000"/>
                        </a:solidFill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5523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>
                          <a:tab pos="843280" algn="l"/>
                        </a:tabLst>
                        <a:defRPr/>
                      </a:pPr>
                      <a:r>
                        <a:rPr lang="en-GB" sz="2200" b="1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*I can</a:t>
                      </a:r>
                      <a:r>
                        <a:rPr lang="en-GB" sz="2200" b="1" baseline="0" dirty="0" smtClean="0">
                          <a:latin typeface="Comic Sans MS" pitchFamily="66" charset="0"/>
                          <a:ea typeface="Calibri"/>
                          <a:cs typeface="Times New Roman"/>
                        </a:rPr>
                        <a:t> continue to write an effective instruction take on how to make an Ancient Greek laurel wreath.</a:t>
                      </a:r>
                      <a:endParaRPr lang="en-GB" sz="2200" b="1" dirty="0" smtClean="0">
                        <a:latin typeface="Comic Sans MS" pitchFamily="66" charset="0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9218" name="Picture 2" descr="Instruction Writing Banner | Teaching Ideas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3420416"/>
            <a:ext cx="4860032" cy="3437586"/>
          </a:xfrm>
          <a:prstGeom prst="rect">
            <a:avLst/>
          </a:prstGeom>
          <a:noFill/>
        </p:spPr>
      </p:pic>
      <p:pic>
        <p:nvPicPr>
          <p:cNvPr id="6" name="Picture 6" descr="16 Best Ancient Olympics images | Ancient olympics, Olympics, Ancient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521529"/>
            <a:ext cx="3240360" cy="33364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861774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SPaG</a:t>
            </a:r>
            <a:r>
              <a:rPr lang="en-US" sz="5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Starter – Modal verbs </a:t>
            </a:r>
            <a:endParaRPr lang="en-US" sz="50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5816977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800" dirty="0" smtClean="0">
                <a:latin typeface="Comic Sans MS" pitchFamily="66" charset="0"/>
              </a:rPr>
              <a:t>A </a:t>
            </a:r>
            <a:r>
              <a:rPr lang="en-GB" sz="3800" dirty="0" smtClean="0">
                <a:latin typeface="Comic Sans MS" pitchFamily="66" charset="0"/>
                <a:hlinkClick r:id="rId2"/>
              </a:rPr>
              <a:t>verb</a:t>
            </a:r>
            <a:r>
              <a:rPr lang="en-GB" sz="3800" dirty="0" smtClean="0">
                <a:latin typeface="Comic Sans MS" pitchFamily="66" charset="0"/>
              </a:rPr>
              <a:t> is a 'doing or action word'. </a:t>
            </a:r>
          </a:p>
          <a:p>
            <a:endParaRPr lang="en-GB" sz="3200" dirty="0" smtClean="0">
              <a:latin typeface="Comic Sans MS" pitchFamily="66" charset="0"/>
            </a:endParaRPr>
          </a:p>
          <a:p>
            <a:r>
              <a:rPr lang="en-GB" sz="3300" dirty="0" smtClean="0">
                <a:latin typeface="Comic Sans MS" pitchFamily="66" charset="0"/>
              </a:rPr>
              <a:t>A </a:t>
            </a:r>
            <a:r>
              <a:rPr lang="en-GB" sz="3300" b="1" dirty="0" smtClean="0">
                <a:solidFill>
                  <a:srgbClr val="00B050"/>
                </a:solidFill>
                <a:latin typeface="Comic Sans MS" pitchFamily="66" charset="0"/>
              </a:rPr>
              <a:t>modal verb </a:t>
            </a:r>
            <a:r>
              <a:rPr lang="en-GB" sz="3300" dirty="0" smtClean="0">
                <a:latin typeface="Comic Sans MS" pitchFamily="66" charset="0"/>
              </a:rPr>
              <a:t>is</a:t>
            </a:r>
            <a:r>
              <a:rPr lang="en-GB" sz="3600" dirty="0" smtClean="0"/>
              <a:t> </a:t>
            </a:r>
            <a:r>
              <a:rPr lang="en-GB" sz="3600" dirty="0" smtClean="0">
                <a:latin typeface="Comic Sans MS" pitchFamily="66" charset="0"/>
              </a:rPr>
              <a:t>a type of </a:t>
            </a:r>
            <a:r>
              <a:rPr lang="en-GB" sz="3600" dirty="0" smtClean="0">
                <a:latin typeface="Comic Sans MS" pitchFamily="66" charset="0"/>
                <a:hlinkClick r:id="rId3" tooltip="Verb"/>
              </a:rPr>
              <a:t>verb</a:t>
            </a:r>
            <a:r>
              <a:rPr lang="en-GB" sz="3600" dirty="0" smtClean="0">
                <a:latin typeface="Comic Sans MS" pitchFamily="66" charset="0"/>
              </a:rPr>
              <a:t> that is used to indicate ‘possibility’ or ‘probability</a:t>
            </a:r>
            <a:r>
              <a:rPr lang="en-GB" sz="3600" dirty="0" smtClean="0"/>
              <a:t>’</a:t>
            </a:r>
          </a:p>
          <a:p>
            <a:endParaRPr lang="en-GB" sz="3300" dirty="0" smtClean="0">
              <a:latin typeface="Comic Sans MS" pitchFamily="66" charset="0"/>
            </a:endParaRPr>
          </a:p>
          <a:p>
            <a:pPr algn="ctr"/>
            <a:r>
              <a:rPr lang="en-GB" sz="3300" dirty="0" err="1" smtClean="0">
                <a:latin typeface="Comic Sans MS" pitchFamily="66" charset="0"/>
              </a:rPr>
              <a:t>eg</a:t>
            </a:r>
            <a:r>
              <a:rPr lang="en-GB" sz="3300" dirty="0" smtClean="0">
                <a:latin typeface="Comic Sans MS" pitchFamily="66" charset="0"/>
              </a:rPr>
              <a:t>,   </a:t>
            </a:r>
            <a:r>
              <a:rPr lang="en-GB" sz="3300" b="1" dirty="0" smtClean="0">
                <a:solidFill>
                  <a:srgbClr val="00B050"/>
                </a:solidFill>
                <a:latin typeface="Comic Sans MS" pitchFamily="66" charset="0"/>
              </a:rPr>
              <a:t>should, must, would, will, can, could, </a:t>
            </a:r>
            <a:r>
              <a:rPr lang="en-GB" sz="3300" dirty="0" smtClean="0">
                <a:latin typeface="Comic Sans MS" pitchFamily="66" charset="0"/>
              </a:rPr>
              <a:t>etc…</a:t>
            </a:r>
            <a:endParaRPr lang="en-GB" sz="3300" i="1" dirty="0" smtClean="0">
              <a:solidFill>
                <a:srgbClr val="7030A0"/>
              </a:solidFill>
              <a:latin typeface="Comic Sans MS" pitchFamily="66" charset="0"/>
            </a:endParaRPr>
          </a:p>
          <a:p>
            <a:pPr algn="ctr"/>
            <a:endParaRPr lang="en-GB" sz="3300" b="1" dirty="0" smtClean="0">
              <a:latin typeface="Comic Sans MS" pitchFamily="66" charset="0"/>
            </a:endParaRPr>
          </a:p>
          <a:p>
            <a:r>
              <a:rPr lang="en-GB" sz="3300" b="1" dirty="0" smtClean="0">
                <a:solidFill>
                  <a:srgbClr val="00B050"/>
                </a:solidFill>
                <a:latin typeface="Comic Sans MS" pitchFamily="66" charset="0"/>
              </a:rPr>
              <a:t>Modal verbs </a:t>
            </a:r>
            <a:r>
              <a:rPr lang="en-GB" sz="3300" b="1" dirty="0" smtClean="0">
                <a:latin typeface="Comic Sans MS" pitchFamily="66" charset="0"/>
              </a:rPr>
              <a:t>can be used in the safety warnings in instructions</a:t>
            </a:r>
            <a:r>
              <a:rPr lang="en-GB" sz="3200" b="1" dirty="0" smtClean="0">
                <a:latin typeface="Comic Sans MS" pitchFamily="66" charset="0"/>
              </a:rPr>
              <a:t>.</a:t>
            </a:r>
          </a:p>
          <a:p>
            <a:endParaRPr lang="en-GB" sz="32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861774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000" b="1" u="sng" dirty="0" err="1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SPaG</a:t>
            </a:r>
            <a:r>
              <a:rPr lang="en-US" sz="50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 Starter – Modal verbs </a:t>
            </a:r>
            <a:endParaRPr lang="en-US" sz="50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908720"/>
            <a:ext cx="9144000" cy="6001643"/>
          </a:xfrm>
          <a:prstGeom prst="rect">
            <a:avLst/>
          </a:prstGeom>
          <a:solidFill>
            <a:srgbClr val="FFFF00"/>
          </a:solidFill>
          <a:ln w="952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endParaRPr lang="en-GB" sz="3200" dirty="0" smtClean="0">
              <a:latin typeface="Comic Sans MS" pitchFamily="66" charset="0"/>
            </a:endParaRPr>
          </a:p>
          <a:p>
            <a:pPr algn="ctr"/>
            <a:endParaRPr lang="en-GB" sz="3200" dirty="0">
              <a:latin typeface="Comic Sans MS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80728"/>
            <a:ext cx="9144000" cy="1631216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000" dirty="0" smtClean="0">
                <a:latin typeface="Comic Sans MS" pitchFamily="66" charset="0"/>
              </a:rPr>
              <a:t>Here’s some examples of </a:t>
            </a:r>
            <a:r>
              <a:rPr lang="en-GB" sz="2000" dirty="0" smtClean="0">
                <a:solidFill>
                  <a:srgbClr val="00B050"/>
                </a:solidFill>
                <a:latin typeface="Comic Sans MS" pitchFamily="66" charset="0"/>
              </a:rPr>
              <a:t>modal verbs </a:t>
            </a:r>
            <a:r>
              <a:rPr lang="en-GB" sz="2000" dirty="0" smtClean="0">
                <a:latin typeface="Comic Sans MS" pitchFamily="66" charset="0"/>
              </a:rPr>
              <a:t>which may be used in the safety warnings of your instruction text ‘How To Make An Ancient Greek Laurel Wreath’.</a:t>
            </a:r>
          </a:p>
          <a:p>
            <a:pPr algn="ctr"/>
            <a:r>
              <a:rPr lang="en-GB" sz="2000" dirty="0" smtClean="0">
                <a:latin typeface="Comic Sans MS" pitchFamily="66" charset="0"/>
              </a:rPr>
              <a:t>Choose 2 of them and use each one in sentences that you will include in your instruction text.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0" y="2708920"/>
            <a:ext cx="1619672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should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763688" y="2708920"/>
            <a:ext cx="1368152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must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75856" y="2708920"/>
            <a:ext cx="1152128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may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572000" y="2708920"/>
            <a:ext cx="2016224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ought to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660232" y="2708920"/>
            <a:ext cx="1008112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will</a:t>
            </a:r>
            <a:endParaRPr lang="en-GB" sz="3600" dirty="0">
              <a:latin typeface="Comic Sans MS" pitchFamily="66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0" y="5085184"/>
            <a:ext cx="91440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600" dirty="0">
              <a:latin typeface="Comic Sans MS" pitchFamily="66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3501008"/>
            <a:ext cx="9144000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endParaRPr lang="en-GB" sz="3600" dirty="0">
              <a:latin typeface="Comic Sans MS" pitchFamily="66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7740352" y="2708920"/>
            <a:ext cx="1403648" cy="646331"/>
          </a:xfrm>
          <a:prstGeom prst="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3600" dirty="0" smtClean="0">
                <a:latin typeface="Comic Sans MS" pitchFamily="66" charset="0"/>
              </a:rPr>
              <a:t>could</a:t>
            </a:r>
            <a:endParaRPr lang="en-GB" sz="360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0"/>
            <a:ext cx="9144000" cy="646331"/>
          </a:xfrm>
          <a:prstGeom prst="rect">
            <a:avLst/>
          </a:prstGeom>
          <a:solidFill>
            <a:srgbClr val="66FF33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36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gradFill rotWithShape="1">
                  <a:gsLst>
                    <a:gs pos="0">
                      <a:srgbClr val="000000">
                        <a:tint val="92000"/>
                        <a:shade val="100000"/>
                        <a:satMod val="150000"/>
                      </a:srgbClr>
                    </a:gs>
                    <a:gs pos="49000">
                      <a:srgbClr val="000000">
                        <a:tint val="89000"/>
                        <a:shade val="90000"/>
                        <a:satMod val="150000"/>
                      </a:srgbClr>
                    </a:gs>
                    <a:gs pos="50000">
                      <a:srgbClr val="000000">
                        <a:tint val="100000"/>
                        <a:shade val="75000"/>
                        <a:satMod val="150000"/>
                      </a:srgbClr>
                    </a:gs>
                    <a:gs pos="95000">
                      <a:srgbClr val="000000">
                        <a:shade val="47000"/>
                        <a:satMod val="150000"/>
                      </a:srgbClr>
                    </a:gs>
                    <a:gs pos="100000">
                      <a:srgbClr val="000000">
                        <a:shade val="39000"/>
                        <a:satMod val="150000"/>
                      </a:srgbClr>
                    </a:gs>
                  </a:gsLst>
                  <a:lin ang="5400000"/>
                </a:gradFill>
                <a:effectLst>
                  <a:outerShdw blurRad="50800" algn="tl" rotWithShape="0">
                    <a:srgbClr val="000000"/>
                  </a:outerShdw>
                </a:effectLst>
              </a:rPr>
              <a:t>Writing an instruction text</a:t>
            </a:r>
            <a:endParaRPr lang="en-US" sz="3600" b="1" u="sng" dirty="0">
              <a:ln w="17780" cmpd="sng">
                <a:solidFill>
                  <a:srgbClr val="FFFFFF"/>
                </a:solidFill>
                <a:prstDash val="solid"/>
                <a:miter lim="800000"/>
              </a:ln>
              <a:gradFill rotWithShape="1">
                <a:gsLst>
                  <a:gs pos="0">
                    <a:srgbClr val="000000">
                      <a:tint val="92000"/>
                      <a:shade val="100000"/>
                      <a:satMod val="150000"/>
                    </a:srgbClr>
                  </a:gs>
                  <a:gs pos="49000">
                    <a:srgbClr val="000000">
                      <a:tint val="89000"/>
                      <a:shade val="90000"/>
                      <a:satMod val="150000"/>
                    </a:srgbClr>
                  </a:gs>
                  <a:gs pos="50000">
                    <a:srgbClr val="000000">
                      <a:tint val="100000"/>
                      <a:shade val="75000"/>
                      <a:satMod val="150000"/>
                    </a:srgbClr>
                  </a:gs>
                  <a:gs pos="95000">
                    <a:srgbClr val="000000">
                      <a:shade val="47000"/>
                      <a:satMod val="150000"/>
                    </a:srgbClr>
                  </a:gs>
                  <a:gs pos="100000">
                    <a:srgbClr val="000000">
                      <a:shade val="39000"/>
                      <a:satMod val="150000"/>
                    </a:srgbClr>
                  </a:gs>
                </a:gsLst>
                <a:lin ang="5400000"/>
              </a:gra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620688"/>
            <a:ext cx="9144000" cy="4708981"/>
          </a:xfrm>
          <a:prstGeom prst="rect">
            <a:avLst/>
          </a:prstGeom>
          <a:solidFill>
            <a:srgbClr val="FFFF00"/>
          </a:solidFill>
          <a:ln w="19050">
            <a:solidFill>
              <a:schemeClr val="tx1"/>
            </a:solidFill>
          </a:ln>
        </p:spPr>
        <p:txBody>
          <a:bodyPr wrap="square" lIns="91440" tIns="45720" rIns="91440" bIns="45720">
            <a:spAutoFit/>
          </a:bodyPr>
          <a:lstStyle/>
          <a:p>
            <a:r>
              <a:rPr 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Today, your challenge will be to complete the instruction text to explain ‘</a:t>
            </a:r>
            <a:r>
              <a:rPr 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How To Make An Ancient Greek Laurel Wreath’.</a:t>
            </a:r>
          </a:p>
          <a:p>
            <a:endParaRPr lang="en-US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*</a:t>
            </a:r>
            <a:r>
              <a:rPr 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Use all of the features of an instruction text</a:t>
            </a:r>
          </a:p>
          <a:p>
            <a:r>
              <a:rPr 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*Use a range of imperative </a:t>
            </a:r>
            <a:r>
              <a:rPr 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verbs and modal verbs</a:t>
            </a:r>
          </a:p>
          <a:p>
            <a:endParaRPr lang="en-US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YOU MUST USE THE FOLLOWING PUNCTUATION IN YOUR TEXT…….</a:t>
            </a:r>
            <a:endParaRPr lang="en-US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  <a:p>
            <a:r>
              <a:rPr lang="en-US" sz="30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                                       ( )      ?      !      ;      -</a:t>
            </a:r>
            <a:endParaRPr lang="en-US" sz="3000" b="1" dirty="0" smtClean="0">
              <a:ln w="17780" cmpd="sng">
                <a:solidFill>
                  <a:srgbClr val="FFFFFF"/>
                </a:solidFill>
                <a:prstDash val="solid"/>
                <a:miter lim="800000"/>
              </a:ln>
              <a:solidFill>
                <a:schemeClr val="bg1"/>
              </a:solidFill>
              <a:effectLst>
                <a:outerShdw blurRad="50800" algn="tl" rotWithShape="0">
                  <a:srgbClr val="000000"/>
                </a:outerShdw>
              </a:effectLst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5517232"/>
            <a:ext cx="9144000" cy="1138773"/>
          </a:xfrm>
          <a:prstGeom prst="rect">
            <a:avLst/>
          </a:prstGeom>
          <a:solidFill>
            <a:srgbClr val="FFC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3400" b="1" u="sng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Day 2 </a:t>
            </a:r>
            <a:r>
              <a:rPr lang="en-US" sz="3400" b="1" dirty="0" smtClean="0">
                <a:ln w="17780" cmpd="sng">
                  <a:solidFill>
                    <a:srgbClr val="FFFFFF"/>
                  </a:solidFill>
                  <a:prstDash val="solid"/>
                  <a:miter lim="800000"/>
                </a:ln>
                <a:solidFill>
                  <a:schemeClr val="bg1"/>
                </a:solidFill>
                <a:effectLst>
                  <a:outerShdw blurRad="50800" algn="tl" rotWithShape="0">
                    <a:srgbClr val="000000"/>
                  </a:outerShdw>
                </a:effectLst>
              </a:rPr>
              <a:t>– Further instructions for the method and supporting illustrations, top tips and conclusion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1200</TotalTime>
  <Words>204</Words>
  <Application>Microsoft Office PowerPoint</Application>
  <PresentationFormat>On-screen Show (4:3)</PresentationFormat>
  <Paragraphs>42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Carol Hughes</dc:creator>
  <cp:lastModifiedBy>Carol Hughes</cp:lastModifiedBy>
  <cp:revision>69</cp:revision>
  <cp:lastPrinted>2020-02-26T16:02:50Z</cp:lastPrinted>
  <dcterms:created xsi:type="dcterms:W3CDTF">2018-08-22T10:36:32Z</dcterms:created>
  <dcterms:modified xsi:type="dcterms:W3CDTF">2020-06-10T17:53:00Z</dcterms:modified>
</cp:coreProperties>
</file>