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77" r:id="rId2"/>
    <p:sldId id="265" r:id="rId3"/>
    <p:sldId id="280" r:id="rId4"/>
    <p:sldId id="281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84" r:id="rId16"/>
    <p:sldId id="282" r:id="rId17"/>
    <p:sldId id="283" r:id="rId1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0" autoAdjust="0"/>
    <p:restoredTop sz="94660"/>
  </p:normalViewPr>
  <p:slideViewPr>
    <p:cSldViewPr>
      <p:cViewPr varScale="1">
        <p:scale>
          <a:sx n="62" d="100"/>
          <a:sy n="62" d="100"/>
        </p:scale>
        <p:origin x="-20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C90C-B341-4B0C-AFCF-3356FAC52BE4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476C-CFDB-415F-9C10-2A59F299BE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Pictures from Create – I searched ‘planting a seed’ and ‘sunflower’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20683D-519A-46FA-85A2-C13954DAAB5B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Image request has been made to change this pavlova image to have a biscuit base.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B6F226-6173-49B3-B739-1F02523534CE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choolrun.com/what-is-verb-tens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English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8156633"/>
              </p:ext>
            </p:extLst>
          </p:nvPr>
        </p:nvGraphicFramePr>
        <p:xfrm>
          <a:off x="179512" y="1052736"/>
          <a:ext cx="8784976" cy="3066137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English 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– Instruction texts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Monday</a:t>
                      </a:r>
                      <a:r>
                        <a:rPr lang="en-GB" sz="2400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8th June 2020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u="sng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200" b="1" u="sng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200" b="1" i="1" u="sng" dirty="0" smtClean="0">
                          <a:solidFill>
                            <a:srgbClr val="FFC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200" b="1" i="1" u="sng" dirty="0" err="1" smtClean="0">
                          <a:solidFill>
                            <a:srgbClr val="FFC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SPaG</a:t>
                      </a:r>
                      <a:r>
                        <a:rPr lang="en-GB" sz="2200" b="1" i="1" u="sng" dirty="0" smtClean="0">
                          <a:solidFill>
                            <a:srgbClr val="FFC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starter)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u="none" dirty="0" smtClean="0">
                          <a:solidFill>
                            <a:srgbClr val="FFC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*I can recognise</a:t>
                      </a:r>
                      <a:r>
                        <a:rPr lang="en-GB" sz="2200" b="1" u="none" baseline="0" dirty="0" smtClean="0">
                          <a:solidFill>
                            <a:srgbClr val="FFC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and use </a:t>
                      </a:r>
                      <a:r>
                        <a:rPr lang="en-GB" sz="2200" b="1" u="none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imperative verbs.</a:t>
                      </a:r>
                      <a:endParaRPr lang="en-GB" sz="2200" b="1" u="sng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3280" algn="l"/>
                        </a:tabLst>
                        <a:defRPr/>
                      </a:pPr>
                      <a:r>
                        <a:rPr lang="en-GB" sz="2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name</a:t>
                      </a:r>
                      <a:r>
                        <a:rPr lang="en-GB" sz="22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and identify the features of an instruction text.</a:t>
                      </a:r>
                      <a:endParaRPr lang="en-GB" sz="2200" b="1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3280" algn="l"/>
                        </a:tabLst>
                      </a:pPr>
                      <a:r>
                        <a:rPr lang="en-GB" sz="2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read an instruction text carefully to locate information</a:t>
                      </a:r>
                      <a:r>
                        <a:rPr lang="en-GB" sz="22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and features.</a:t>
                      </a:r>
                      <a:endParaRPr lang="en-GB" sz="2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Instruction Writing Banner | Teaching Id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4403"/>
            <a:ext cx="3779912" cy="2673598"/>
          </a:xfrm>
          <a:prstGeom prst="rect">
            <a:avLst/>
          </a:prstGeom>
          <a:noFill/>
        </p:spPr>
      </p:pic>
      <p:pic>
        <p:nvPicPr>
          <p:cNvPr id="9220" name="Picture 4" descr="Instruction Writing Banner | Teaching Ide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987266" cy="184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 smtClean="0"/>
              <a:t>‘How to make a…’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938" y="2460625"/>
            <a:ext cx="42005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 b="0" smtClean="0"/>
              <a:t>Safety Procedure Posters</a:t>
            </a:r>
            <a:endParaRPr lang="en-GB" altLang="en-US" sz="4800" smtClean="0"/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513" y="1955800"/>
            <a:ext cx="32194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How to Write Instructions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8050" y="2465388"/>
            <a:ext cx="7632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eaLnBrk="1" hangingPunct="1"/>
            <a:r>
              <a:rPr lang="en-GB" altLang="en-US" sz="2400">
                <a:ea typeface="Sassoon Infant Rg" pitchFamily="50" charset="0"/>
                <a:cs typeface="Sassoon Infant Rg" pitchFamily="50" charset="0"/>
              </a:rPr>
              <a:t>2. Use imperative verbs and adverbs to begin each step.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8050" y="1666875"/>
            <a:ext cx="7632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eaLnBrk="1" hangingPunct="1"/>
            <a:r>
              <a:rPr lang="en-GB" altLang="en-US" sz="2400">
                <a:ea typeface="Sassoon Infant Rg" pitchFamily="50" charset="0"/>
                <a:cs typeface="Sassoon Infant Rg" pitchFamily="50" charset="0"/>
              </a:rPr>
              <a:t>1. Write in the present tense.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8050" y="3265488"/>
            <a:ext cx="7632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eaLnBrk="1" hangingPunct="1"/>
            <a:r>
              <a:rPr lang="en-GB" altLang="en-US" sz="2400">
                <a:ea typeface="Sassoon Infant Rg" pitchFamily="50" charset="0"/>
                <a:cs typeface="Sassoon Infant Rg" pitchFamily="50" charset="0"/>
              </a:rPr>
              <a:t>3. Use topic words.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08050" y="4064000"/>
            <a:ext cx="76327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eaLnBrk="1" hangingPunct="1"/>
            <a:r>
              <a:rPr lang="en-GB" altLang="en-US" sz="2400">
                <a:ea typeface="Sassoon Infant Rg" pitchFamily="50" charset="0"/>
                <a:cs typeface="Sassoon Infant Rg" pitchFamily="50" charset="0"/>
              </a:rPr>
              <a:t>4. Use time conjunctions.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8050" y="4864100"/>
            <a:ext cx="7632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eaLnBrk="1" hangingPunct="1"/>
            <a:r>
              <a:rPr lang="en-GB" altLang="en-US" sz="2400">
                <a:ea typeface="Sassoon Infant Rg" pitchFamily="50" charset="0"/>
                <a:cs typeface="Sassoon Infant Rg" pitchFamily="50" charset="0"/>
              </a:rPr>
              <a:t>5. Use clear descriptions.</a:t>
            </a:r>
          </a:p>
        </p:txBody>
      </p:sp>
      <p:pic>
        <p:nvPicPr>
          <p:cNvPr id="1127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55988"/>
            <a:ext cx="1827213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300" y="3455988"/>
            <a:ext cx="155892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How To Plant A Sunflower Seed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827088" y="1473200"/>
            <a:ext cx="21478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/>
              <a:t>What you need: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 small pot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Soil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Seeds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Watering can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Water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113088" y="1473200"/>
            <a:ext cx="307975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/>
              <a:t>What you do</a:t>
            </a:r>
            <a:r>
              <a:rPr lang="en-GB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First, fill the pot with soil to just below the top.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Then, add a little water to the soil.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Next, carefully put 1 or 2 seeds onto the soil.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Cover the seeds with a little more soil.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Gently pour more water onto the soil.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365500" y="5089525"/>
            <a:ext cx="29702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b="1" u="sng">
                <a:ea typeface="Sassoon Infant Rg" pitchFamily="50" charset="0"/>
                <a:cs typeface="Sassoon Infant Rg" pitchFamily="50" charset="0"/>
              </a:rPr>
              <a:t>Top Tip:</a:t>
            </a:r>
          </a:p>
          <a:p>
            <a:r>
              <a:rPr lang="en-GB" altLang="en-US">
                <a:ea typeface="Sassoon Infant Rg" pitchFamily="50" charset="0"/>
                <a:cs typeface="Sassoon Infant Rg" pitchFamily="50" charset="0"/>
              </a:rPr>
              <a:t>Water the soil everyday to help your sunflower grow. </a:t>
            </a:r>
          </a:p>
        </p:txBody>
      </p:sp>
      <p:pic>
        <p:nvPicPr>
          <p:cNvPr id="12294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5" y="2174875"/>
            <a:ext cx="20732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/>
          <p:cNvPicPr>
            <a:picLocks noChangeAspect="1"/>
          </p:cNvPicPr>
          <p:nvPr/>
        </p:nvPicPr>
        <p:blipFill>
          <a:blip r:embed="rId4" cstate="print"/>
          <a:srcRect l="1564" t="-841" r="-1564" b="47771"/>
          <a:stretch>
            <a:fillRect/>
          </a:stretch>
        </p:blipFill>
        <p:spPr bwMode="auto">
          <a:xfrm>
            <a:off x="-106363" y="3444875"/>
            <a:ext cx="3860801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How To Make Fruit Pizzas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835025" y="1473200"/>
            <a:ext cx="23272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/>
              <a:t>You will need: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Digestive biscuits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Natural yoghurt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3 – 4 different types of fruit e.g. Apple, banana, grapes, orange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Plate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Spreading knife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Sharp knife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 grown up!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295650" y="1473200"/>
            <a:ext cx="47593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/>
              <a:t>What to do: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First, place your biscuits on the plate.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Then, spread the yogurt onto the biscuit.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Carefully cut up the fruit into small pieces. (Ask a grown up to help you with the sharp knife)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Finally, put the fruit on top of the yogurt.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Enjoy!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085850" y="5111750"/>
            <a:ext cx="2605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b="1" u="sng">
                <a:ea typeface="Sassoon Infant Rg" pitchFamily="50" charset="0"/>
                <a:cs typeface="Sassoon Infant Rg" pitchFamily="50" charset="0"/>
              </a:rPr>
              <a:t>Top Tip:</a:t>
            </a:r>
          </a:p>
          <a:p>
            <a:r>
              <a:rPr lang="en-GB" altLang="en-US">
                <a:ea typeface="Sassoon Infant Rg" pitchFamily="50" charset="0"/>
                <a:cs typeface="Sassoon Infant Rg" pitchFamily="50" charset="0"/>
              </a:rPr>
              <a:t>Keep the fruit pizzas in the fridge once made. </a:t>
            </a:r>
          </a:p>
        </p:txBody>
      </p:sp>
      <p:pic>
        <p:nvPicPr>
          <p:cNvPr id="1331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938" y="3429000"/>
            <a:ext cx="4386262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Main Activity – Instruction texts </a:t>
            </a:r>
            <a:endParaRPr lang="en-US" sz="5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597856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150" b="1" dirty="0" smtClean="0">
                <a:latin typeface="Comic Sans MS" pitchFamily="66" charset="0"/>
              </a:rPr>
              <a:t>You have been given an example of an instruction text to read.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latin typeface="Comic Sans MS" pitchFamily="66" charset="0"/>
              </a:rPr>
              <a:t>Y5s – </a:t>
            </a:r>
          </a:p>
          <a:p>
            <a:pPr algn="ctr"/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‘How to fix a puncture on a monster truck</a:t>
            </a:r>
            <a:r>
              <a:rPr lang="en-GB" sz="2400" b="1" dirty="0" smtClean="0">
                <a:latin typeface="Comic Sans MS" pitchFamily="66" charset="0"/>
              </a:rPr>
              <a:t>’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latin typeface="Comic Sans MS" pitchFamily="66" charset="0"/>
              </a:rPr>
              <a:t>Y6s </a:t>
            </a:r>
            <a:r>
              <a:rPr lang="en-GB" sz="2400" i="1" dirty="0" smtClean="0">
                <a:solidFill>
                  <a:srgbClr val="FF0000"/>
                </a:solidFill>
                <a:latin typeface="Comic Sans MS" pitchFamily="66" charset="0"/>
              </a:rPr>
              <a:t>(including Heidi, Amy and Nelly) – </a:t>
            </a:r>
          </a:p>
          <a:p>
            <a:pPr algn="ctr"/>
            <a:r>
              <a:rPr lang="en-GB" altLang="en-US" sz="2400" b="1" u="sng" dirty="0" smtClean="0">
                <a:solidFill>
                  <a:srgbClr val="7030A0"/>
                </a:solidFill>
                <a:latin typeface="Comic Sans MS" pitchFamily="66" charset="0"/>
                <a:ea typeface="Sassoon Infant Rg" pitchFamily="50" charset="0"/>
                <a:cs typeface="Sassoon Infant Rg" pitchFamily="50" charset="0"/>
              </a:rPr>
              <a:t>How to Prepare a Fantastic Five-a-Day Tasting Menu</a:t>
            </a:r>
          </a:p>
          <a:p>
            <a:pPr algn="ctr"/>
            <a:endParaRPr lang="en-GB" altLang="en-US" sz="2400" b="1" u="sng" dirty="0" smtClean="0">
              <a:solidFill>
                <a:srgbClr val="7030A0"/>
              </a:solidFill>
              <a:latin typeface="Comic Sans MS" pitchFamily="66" charset="0"/>
              <a:ea typeface="Sassoon Infant Rg" pitchFamily="50" charset="0"/>
              <a:cs typeface="Sassoon Infant Rg" pitchFamily="50" charset="0"/>
            </a:endParaRPr>
          </a:p>
          <a:p>
            <a:pPr algn="ctr"/>
            <a:endParaRPr lang="en-GB" altLang="en-US" sz="2400" b="1" u="sng" dirty="0" smtClean="0">
              <a:solidFill>
                <a:srgbClr val="7030A0"/>
              </a:solidFill>
              <a:latin typeface="Comic Sans MS" pitchFamily="66" charset="0"/>
              <a:ea typeface="Sassoon Infant Rg" pitchFamily="50" charset="0"/>
              <a:cs typeface="Sassoon Infant Rg" pitchFamily="50" charset="0"/>
            </a:endParaRPr>
          </a:p>
          <a:p>
            <a:pPr algn="ctr"/>
            <a:r>
              <a:rPr lang="en-GB" altLang="en-US" sz="2400" dirty="0" smtClean="0">
                <a:latin typeface="Comic Sans MS" pitchFamily="66" charset="0"/>
                <a:ea typeface="Sassoon Infant Rg" pitchFamily="50" charset="0"/>
                <a:cs typeface="Sassoon Infant Rg" pitchFamily="50" charset="0"/>
              </a:rPr>
              <a:t>Read through the instruction text carefully and then answer the follow up comprehension questions in full sentences. (Types or hand-written)</a:t>
            </a:r>
          </a:p>
          <a:p>
            <a:endParaRPr lang="en-GB" altLang="en-US" sz="3150" b="1" u="sng" dirty="0" smtClean="0">
              <a:solidFill>
                <a:srgbClr val="7030A0"/>
              </a:solidFill>
              <a:latin typeface="Comic Sans MS" pitchFamily="66" charset="0"/>
              <a:ea typeface="Sassoon Infant Rg" pitchFamily="50" charset="0"/>
              <a:cs typeface="Sassoon Infant Rg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u="sng" dirty="0" smtClean="0"/>
              <a:t>Comprehension Questions – Y5s – How to fix a puncture on a monster truck </a:t>
            </a:r>
            <a:endParaRPr lang="en-GB" sz="21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200" dirty="0" smtClean="0">
                <a:latin typeface="Comic Sans MS" pitchFamily="66" charset="0"/>
              </a:rPr>
              <a:t>Read the introduction.  Can you find </a:t>
            </a:r>
            <a:r>
              <a:rPr lang="en-GB" sz="2200" b="1" u="sng" dirty="0" smtClean="0">
                <a:latin typeface="Comic Sans MS" pitchFamily="66" charset="0"/>
              </a:rPr>
              <a:t>3</a:t>
            </a:r>
            <a:r>
              <a:rPr lang="en-GB" sz="2200" dirty="0" smtClean="0">
                <a:latin typeface="Comic Sans MS" pitchFamily="66" charset="0"/>
              </a:rPr>
              <a:t> examples of </a:t>
            </a: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imperative verbs </a:t>
            </a:r>
            <a:r>
              <a:rPr lang="en-GB" sz="2200" dirty="0" smtClean="0">
                <a:latin typeface="Comic Sans MS" pitchFamily="66" charset="0"/>
              </a:rPr>
              <a:t>which have been used?</a:t>
            </a:r>
          </a:p>
          <a:p>
            <a:pPr marL="457200" indent="-457200">
              <a:buAutoNum type="arabicParenR"/>
            </a:pPr>
            <a:endParaRPr lang="en-GB" sz="2200" dirty="0" smtClean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200" dirty="0" smtClean="0">
                <a:latin typeface="Comic Sans MS" pitchFamily="66" charset="0"/>
              </a:rPr>
              <a:t>Look at the </a:t>
            </a:r>
            <a:r>
              <a:rPr lang="en-GB" sz="2200" u="sng" dirty="0" smtClean="0">
                <a:latin typeface="Comic Sans MS" pitchFamily="66" charset="0"/>
              </a:rPr>
              <a:t>‘You will need’ </a:t>
            </a:r>
            <a:r>
              <a:rPr lang="en-GB" sz="2200" dirty="0" smtClean="0">
                <a:latin typeface="Comic Sans MS" pitchFamily="66" charset="0"/>
              </a:rPr>
              <a:t>feature of the text. Can you find </a:t>
            </a:r>
            <a:r>
              <a:rPr lang="en-GB" sz="2200" b="1" u="sng" dirty="0" smtClean="0">
                <a:latin typeface="Comic Sans MS" pitchFamily="66" charset="0"/>
              </a:rPr>
              <a:t>3</a:t>
            </a: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adjectives</a:t>
            </a:r>
            <a:r>
              <a:rPr lang="en-GB" sz="2200" b="1" dirty="0" smtClean="0">
                <a:latin typeface="Comic Sans MS" pitchFamily="66" charset="0"/>
              </a:rPr>
              <a:t> </a:t>
            </a:r>
            <a:r>
              <a:rPr lang="en-GB" sz="2200" dirty="0" smtClean="0">
                <a:latin typeface="Comic Sans MS" pitchFamily="66" charset="0"/>
              </a:rPr>
              <a:t>that have been used for some of the equipment?</a:t>
            </a:r>
            <a:endParaRPr lang="en-GB" sz="2200" dirty="0" smtClean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sz="2200" dirty="0" smtClean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200" dirty="0" smtClean="0">
                <a:latin typeface="Comic Sans MS" pitchFamily="66" charset="0"/>
              </a:rPr>
              <a:t>Read the ‘</a:t>
            </a:r>
            <a:r>
              <a:rPr lang="en-GB" sz="2200" u="sng" dirty="0" smtClean="0">
                <a:latin typeface="Comic Sans MS" pitchFamily="66" charset="0"/>
              </a:rPr>
              <a:t>Method</a:t>
            </a:r>
            <a:r>
              <a:rPr lang="en-GB" sz="2200" dirty="0" smtClean="0">
                <a:latin typeface="Comic Sans MS" pitchFamily="66" charset="0"/>
              </a:rPr>
              <a:t>’ section.  Why do you think an electric pump would be an advantage?</a:t>
            </a:r>
          </a:p>
          <a:p>
            <a:pPr marL="457200" indent="-457200">
              <a:buAutoNum type="arabicParenR"/>
            </a:pPr>
            <a:endParaRPr lang="en-GB" sz="2200" dirty="0" smtClean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200" dirty="0" smtClean="0">
                <a:latin typeface="Comic Sans MS" pitchFamily="66" charset="0"/>
              </a:rPr>
              <a:t>How would putting the tyre in water help you?</a:t>
            </a:r>
          </a:p>
          <a:p>
            <a:pPr marL="457200" indent="-457200">
              <a:buAutoNum type="arabicParenR"/>
            </a:pPr>
            <a:endParaRPr lang="en-GB" sz="2200" dirty="0" smtClean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200" dirty="0" smtClean="0">
                <a:latin typeface="Comic Sans MS" pitchFamily="66" charset="0"/>
              </a:rPr>
              <a:t>Can you find</a:t>
            </a:r>
            <a:r>
              <a:rPr lang="en-GB" sz="2200" b="1" dirty="0" smtClean="0">
                <a:latin typeface="Comic Sans MS" pitchFamily="66" charset="0"/>
              </a:rPr>
              <a:t> 2 </a:t>
            </a: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time connectives </a:t>
            </a:r>
            <a:r>
              <a:rPr lang="en-GB" sz="2200" dirty="0" smtClean="0">
                <a:latin typeface="Comic Sans MS" pitchFamily="66" charset="0"/>
              </a:rPr>
              <a:t>that have been used to start each of the instructions?</a:t>
            </a:r>
          </a:p>
          <a:p>
            <a:pPr marL="457200" indent="-457200">
              <a:buAutoNum type="arabicParenR"/>
            </a:pPr>
            <a:endParaRPr lang="en-GB" sz="2200" dirty="0" smtClean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200" dirty="0" smtClean="0">
                <a:latin typeface="Comic Sans MS" pitchFamily="66" charset="0"/>
              </a:rPr>
              <a:t>Look at instruction 10. What do the</a:t>
            </a: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 adverbs </a:t>
            </a:r>
            <a:r>
              <a:rPr lang="en-GB" sz="2200" dirty="0" smtClean="0">
                <a:latin typeface="Comic Sans MS" pitchFamily="66" charset="0"/>
              </a:rPr>
              <a:t>‘</a:t>
            </a:r>
            <a:r>
              <a:rPr lang="en-GB" sz="2200" u="sng" dirty="0" smtClean="0">
                <a:latin typeface="Comic Sans MS" pitchFamily="66" charset="0"/>
              </a:rPr>
              <a:t>securely’ </a:t>
            </a:r>
            <a:r>
              <a:rPr lang="en-GB" sz="2200" dirty="0" smtClean="0">
                <a:latin typeface="Comic Sans MS" pitchFamily="66" charset="0"/>
              </a:rPr>
              <a:t>and </a:t>
            </a:r>
            <a:r>
              <a:rPr lang="en-GB" sz="2200" u="sng" dirty="0" smtClean="0">
                <a:latin typeface="Comic Sans MS" pitchFamily="66" charset="0"/>
              </a:rPr>
              <a:t>‘meticulously’ </a:t>
            </a:r>
            <a:r>
              <a:rPr lang="en-GB" sz="2200" dirty="0" smtClean="0">
                <a:latin typeface="Comic Sans MS" pitchFamily="66" charset="0"/>
              </a:rPr>
              <a:t>mean?</a:t>
            </a:r>
          </a:p>
          <a:p>
            <a:pPr marL="457200" indent="-457200">
              <a:buAutoNum type="arabicParenR"/>
            </a:pPr>
            <a:endParaRPr lang="en-GB" sz="2200" dirty="0" smtClean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200" dirty="0" smtClean="0">
                <a:latin typeface="Comic Sans MS" pitchFamily="66" charset="0"/>
              </a:rPr>
              <a:t>Find </a:t>
            </a:r>
            <a:r>
              <a:rPr lang="en-GB" sz="2200" b="1" dirty="0" smtClean="0">
                <a:latin typeface="Comic Sans MS" pitchFamily="66" charset="0"/>
              </a:rPr>
              <a:t>2 </a:t>
            </a:r>
            <a:r>
              <a:rPr lang="en-GB" sz="2200" dirty="0" smtClean="0">
                <a:latin typeface="Comic Sans MS" pitchFamily="66" charset="0"/>
              </a:rPr>
              <a:t>uses for the </a:t>
            </a:r>
            <a:r>
              <a:rPr lang="en-GB" sz="2200" u="sng" dirty="0" smtClean="0">
                <a:latin typeface="Comic Sans MS" pitchFamily="66" charset="0"/>
              </a:rPr>
              <a:t>chalk</a:t>
            </a:r>
            <a:r>
              <a:rPr lang="en-GB" sz="2200" dirty="0" smtClean="0">
                <a:latin typeface="Comic Sans MS" pitchFamily="66" charset="0"/>
              </a:rPr>
              <a:t> during this process.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847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900" b="1" u="sng" dirty="0" smtClean="0"/>
              <a:t>Comprehension Questions – Y6s – How to prepare a fantastic five-a-day tasting menu  </a:t>
            </a:r>
            <a:endParaRPr lang="en-GB" sz="19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1600" dirty="0" smtClean="0">
                <a:latin typeface="Comic Sans MS" pitchFamily="66" charset="0"/>
              </a:rPr>
              <a:t>Explain your opinion of the </a:t>
            </a:r>
            <a:r>
              <a:rPr lang="en-GB" sz="1600" u="sng" dirty="0" smtClean="0">
                <a:latin typeface="Comic Sans MS" pitchFamily="66" charset="0"/>
              </a:rPr>
              <a:t>introduction</a:t>
            </a:r>
            <a:r>
              <a:rPr lang="en-GB" sz="1600" dirty="0" smtClean="0">
                <a:latin typeface="Comic Sans MS" pitchFamily="66" charset="0"/>
              </a:rPr>
              <a:t>. Do you think it is well-written? Is it informal or formal? Do you think it would encourage the reader to continue? Why?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(3 marks)</a:t>
            </a:r>
          </a:p>
          <a:p>
            <a:pPr marL="457200" indent="-457200">
              <a:buAutoNum type="arabicParenR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1600" dirty="0" smtClean="0">
                <a:latin typeface="Comic Sans MS" pitchFamily="66" charset="0"/>
              </a:rPr>
              <a:t>Read the ‘</a:t>
            </a:r>
            <a:r>
              <a:rPr lang="en-GB" sz="1600" u="sng" dirty="0" smtClean="0">
                <a:latin typeface="Comic Sans MS" pitchFamily="66" charset="0"/>
              </a:rPr>
              <a:t>You will need</a:t>
            </a:r>
            <a:r>
              <a:rPr lang="en-GB" sz="1600" dirty="0" smtClean="0">
                <a:latin typeface="Comic Sans MS" pitchFamily="66" charset="0"/>
              </a:rPr>
              <a:t>’ feature. Why do you think bullet points have been used in this section?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(1 mark)</a:t>
            </a:r>
          </a:p>
          <a:p>
            <a:pPr marL="457200" indent="-457200">
              <a:buAutoNum type="arabicParenR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1600" dirty="0" smtClean="0">
                <a:latin typeface="Comic Sans MS" pitchFamily="66" charset="0"/>
              </a:rPr>
              <a:t>Which part of this section is a safety warning?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(1 mark)</a:t>
            </a:r>
          </a:p>
          <a:p>
            <a:pPr marL="457200" indent="-457200">
              <a:buAutoNum type="arabicParenR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1600" dirty="0" smtClean="0">
                <a:latin typeface="Comic Sans MS" pitchFamily="66" charset="0"/>
              </a:rPr>
              <a:t>Read the ‘</a:t>
            </a:r>
            <a:r>
              <a:rPr lang="en-GB" sz="1600" u="sng" dirty="0" smtClean="0">
                <a:latin typeface="Comic Sans MS" pitchFamily="66" charset="0"/>
              </a:rPr>
              <a:t>Method’ </a:t>
            </a:r>
            <a:r>
              <a:rPr lang="en-GB" sz="1600" dirty="0" smtClean="0">
                <a:latin typeface="Comic Sans MS" pitchFamily="66" charset="0"/>
              </a:rPr>
              <a:t>part of the text. Can you find </a:t>
            </a:r>
            <a:r>
              <a:rPr lang="en-GB" sz="1600" b="1" dirty="0" smtClean="0">
                <a:latin typeface="Comic Sans MS" pitchFamily="66" charset="0"/>
              </a:rPr>
              <a:t>3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time connectives </a:t>
            </a:r>
            <a:r>
              <a:rPr lang="en-GB" sz="1600" dirty="0" smtClean="0">
                <a:latin typeface="Comic Sans MS" pitchFamily="66" charset="0"/>
              </a:rPr>
              <a:t>that have been used to start an instruction? 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(3 marks)</a:t>
            </a:r>
          </a:p>
          <a:p>
            <a:pPr marL="457200" indent="-457200">
              <a:buAutoNum type="arabicParenR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1600" dirty="0" smtClean="0">
                <a:latin typeface="Comic Sans MS" pitchFamily="66" charset="0"/>
              </a:rPr>
              <a:t>Match the meaning to each of these </a:t>
            </a:r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adverbs </a:t>
            </a:r>
            <a:r>
              <a:rPr lang="en-GB" sz="1600" dirty="0" smtClean="0">
                <a:latin typeface="Comic Sans MS" pitchFamily="66" charset="0"/>
              </a:rPr>
              <a:t>used.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(3 marks)</a:t>
            </a:r>
          </a:p>
          <a:p>
            <a:pPr marL="457200" indent="-457200">
              <a:buAutoNum type="arabicParenR"/>
            </a:pP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/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/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 startAt="6"/>
            </a:pPr>
            <a:r>
              <a:rPr lang="en-GB" sz="1600" dirty="0" smtClean="0">
                <a:latin typeface="Comic Sans MS" pitchFamily="66" charset="0"/>
              </a:rPr>
              <a:t>Which word has been used as a synonym for ‘</a:t>
            </a:r>
            <a:r>
              <a:rPr lang="en-GB" sz="1600" u="sng" dirty="0" smtClean="0">
                <a:latin typeface="Comic Sans MS" pitchFamily="66" charset="0"/>
              </a:rPr>
              <a:t>can’t eat’ </a:t>
            </a:r>
            <a:r>
              <a:rPr lang="en-GB" sz="1600" dirty="0" smtClean="0">
                <a:latin typeface="Comic Sans MS" pitchFamily="66" charset="0"/>
              </a:rPr>
              <a:t>as it won’t taste nice.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(1 mark)</a:t>
            </a:r>
          </a:p>
          <a:p>
            <a:pPr marL="457200" indent="-457200">
              <a:buAutoNum type="arabicParenR" startAt="6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 startAt="6"/>
            </a:pPr>
            <a:r>
              <a:rPr lang="en-GB" sz="1600" dirty="0" smtClean="0">
                <a:latin typeface="Comic Sans MS" pitchFamily="66" charset="0"/>
              </a:rPr>
              <a:t>How does the text advise you on when serving them onto plates?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 (1 mark)</a:t>
            </a:r>
          </a:p>
          <a:p>
            <a:pPr marL="457200" indent="-457200">
              <a:buAutoNum type="arabicParenR" startAt="6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 startAt="6"/>
            </a:pPr>
            <a:r>
              <a:rPr lang="en-GB" sz="1600" dirty="0" smtClean="0">
                <a:latin typeface="Comic Sans MS" pitchFamily="66" charset="0"/>
              </a:rPr>
              <a:t>What is the difference between a ‘Safety Tip’ and a ‘Top Tip’?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(1 mark)</a:t>
            </a:r>
          </a:p>
          <a:p>
            <a:pPr marL="457200" indent="-457200">
              <a:buAutoNum type="arabicParenR" startAt="6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Total =  /14 marks</a:t>
            </a:r>
          </a:p>
          <a:p>
            <a:pPr marL="457200" indent="-457200">
              <a:buAutoNum type="arabicParenR" startAt="6"/>
            </a:pP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 startAt="6"/>
            </a:pPr>
            <a:endParaRPr lang="en-GB" sz="16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501008"/>
            <a:ext cx="154766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thoroughly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933056"/>
            <a:ext cx="154766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steadily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365104"/>
            <a:ext cx="154766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carefully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933056"/>
            <a:ext cx="396044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</a:t>
            </a:r>
            <a:r>
              <a:rPr lang="en-GB" dirty="0" smtClean="0"/>
              <a:t>n a proper, in depth manner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3501008"/>
            <a:ext cx="396044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a way that avoids errors or mistakes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365104"/>
            <a:ext cx="396044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</a:t>
            </a:r>
            <a:r>
              <a:rPr lang="en-GB" dirty="0" smtClean="0"/>
              <a:t>aking your time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SPaG</a:t>
            </a:r>
            <a:r>
              <a:rPr lang="en-US" sz="5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Starter – Imperative verbs </a:t>
            </a:r>
            <a:endParaRPr lang="en-US" sz="5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574003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Comic Sans MS" pitchFamily="66" charset="0"/>
              </a:rPr>
              <a:t>A </a:t>
            </a:r>
            <a:r>
              <a:rPr lang="en-GB" sz="3800" dirty="0" smtClean="0">
                <a:latin typeface="Comic Sans MS" pitchFamily="66" charset="0"/>
                <a:hlinkClick r:id="rId2"/>
              </a:rPr>
              <a:t>verb</a:t>
            </a:r>
            <a:r>
              <a:rPr lang="en-GB" sz="3800" dirty="0" smtClean="0">
                <a:latin typeface="Comic Sans MS" pitchFamily="66" charset="0"/>
              </a:rPr>
              <a:t> is a 'doing or action word'. </a:t>
            </a:r>
          </a:p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300" b="1" dirty="0" smtClean="0">
                <a:latin typeface="Comic Sans MS" pitchFamily="66" charset="0"/>
              </a:rPr>
              <a:t>An </a:t>
            </a:r>
            <a:r>
              <a:rPr lang="en-GB" sz="3300" b="1" dirty="0" smtClean="0">
                <a:solidFill>
                  <a:srgbClr val="FF0000"/>
                </a:solidFill>
                <a:latin typeface="Comic Sans MS" pitchFamily="66" charset="0"/>
              </a:rPr>
              <a:t>imperative verb </a:t>
            </a:r>
            <a:r>
              <a:rPr lang="en-GB" sz="3300" b="1" dirty="0" smtClean="0">
                <a:latin typeface="Comic Sans MS" pitchFamily="66" charset="0"/>
              </a:rPr>
              <a:t>is one that tells someone to do something</a:t>
            </a:r>
            <a:r>
              <a:rPr lang="en-GB" sz="3300" dirty="0" smtClean="0">
                <a:latin typeface="Comic Sans MS" pitchFamily="66" charset="0"/>
              </a:rPr>
              <a:t>, so that the sentence it is in becomes an </a:t>
            </a:r>
            <a:r>
              <a:rPr lang="en-GB" sz="3300" b="1" dirty="0" smtClean="0">
                <a:latin typeface="Comic Sans MS" pitchFamily="66" charset="0"/>
              </a:rPr>
              <a:t>order or command</a:t>
            </a:r>
            <a:r>
              <a:rPr lang="en-GB" sz="3300" dirty="0" smtClean="0">
                <a:latin typeface="Comic Sans MS" pitchFamily="66" charset="0"/>
              </a:rPr>
              <a:t>. </a:t>
            </a:r>
          </a:p>
          <a:p>
            <a:pPr algn="ctr"/>
            <a:r>
              <a:rPr lang="en-GB" sz="3300" dirty="0" err="1" smtClean="0">
                <a:latin typeface="Comic Sans MS" pitchFamily="66" charset="0"/>
              </a:rPr>
              <a:t>eg</a:t>
            </a:r>
            <a:r>
              <a:rPr lang="en-GB" sz="3300" dirty="0" smtClean="0">
                <a:latin typeface="Comic Sans MS" pitchFamily="66" charset="0"/>
              </a:rPr>
              <a:t>,   </a:t>
            </a:r>
            <a:r>
              <a:rPr lang="en-GB" sz="3300" i="1" dirty="0" smtClean="0">
                <a:solidFill>
                  <a:srgbClr val="FF0000"/>
                </a:solidFill>
                <a:latin typeface="Comic Sans MS" pitchFamily="66" charset="0"/>
              </a:rPr>
              <a:t>Fold</a:t>
            </a:r>
            <a:r>
              <a:rPr lang="en-GB" sz="3300" i="1" dirty="0" smtClean="0">
                <a:solidFill>
                  <a:srgbClr val="7030A0"/>
                </a:solidFill>
                <a:latin typeface="Comic Sans MS" pitchFamily="66" charset="0"/>
              </a:rPr>
              <a:t> your clothes up.</a:t>
            </a:r>
          </a:p>
          <a:p>
            <a:pPr algn="ctr"/>
            <a:endParaRPr lang="en-GB" sz="3300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GB" sz="3300" i="1" dirty="0" smtClean="0">
                <a:latin typeface="Comic Sans MS" pitchFamily="66" charset="0"/>
              </a:rPr>
              <a:t>It is a ‘</a:t>
            </a:r>
            <a:r>
              <a:rPr lang="en-GB" sz="3300" i="1" u="sng" dirty="0" smtClean="0">
                <a:latin typeface="Comic Sans MS" pitchFamily="66" charset="0"/>
              </a:rPr>
              <a:t>bossy’ </a:t>
            </a:r>
            <a:r>
              <a:rPr lang="en-GB" sz="3300" i="1" dirty="0" smtClean="0">
                <a:latin typeface="Comic Sans MS" pitchFamily="66" charset="0"/>
              </a:rPr>
              <a:t>verb!</a:t>
            </a:r>
            <a:endParaRPr lang="en-GB" sz="3300" dirty="0" smtClean="0">
              <a:latin typeface="Comic Sans MS" pitchFamily="66" charset="0"/>
            </a:endParaRPr>
          </a:p>
          <a:p>
            <a:endParaRPr lang="en-GB" sz="3300" b="1" dirty="0" smtClean="0">
              <a:latin typeface="Comic Sans MS" pitchFamily="66" charset="0"/>
            </a:endParaRPr>
          </a:p>
          <a:p>
            <a:r>
              <a:rPr lang="en-GB" sz="3300" b="1" dirty="0" smtClean="0">
                <a:latin typeface="Comic Sans MS" pitchFamily="66" charset="0"/>
              </a:rPr>
              <a:t>Imperative verbs are used in instructions</a:t>
            </a:r>
            <a:r>
              <a:rPr lang="en-GB" sz="3200" b="1" dirty="0" smtClean="0">
                <a:latin typeface="Comic Sans MS" pitchFamily="66" charset="0"/>
              </a:rPr>
              <a:t>.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SPaG</a:t>
            </a:r>
            <a:r>
              <a:rPr lang="en-US" sz="5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Starter – Imperative verbs </a:t>
            </a:r>
            <a:endParaRPr lang="en-US" sz="5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60016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pic>
        <p:nvPicPr>
          <p:cNvPr id="22530" name="Picture 2" descr="https://www.theschoolrun.com/sites/theschoolrun.com/files/u9/light_fitting_instu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30100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08518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All of the ‘</a:t>
            </a:r>
            <a:r>
              <a:rPr lang="en-GB" sz="4000" b="1" u="sng" dirty="0" smtClean="0">
                <a:latin typeface="Comic Sans MS" pitchFamily="66" charset="0"/>
              </a:rPr>
              <a:t>imperative’ verbs </a:t>
            </a:r>
            <a:r>
              <a:rPr lang="en-GB" sz="4000" b="1" dirty="0" smtClean="0">
                <a:latin typeface="Comic Sans MS" pitchFamily="66" charset="0"/>
              </a:rPr>
              <a:t>are highlighted in </a:t>
            </a:r>
            <a:r>
              <a:rPr lang="en-GB" sz="4000" b="1" dirty="0" smtClean="0">
                <a:solidFill>
                  <a:srgbClr val="002060"/>
                </a:solidFill>
                <a:latin typeface="Comic Sans MS" pitchFamily="66" charset="0"/>
              </a:rPr>
              <a:t>blue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SPaG</a:t>
            </a:r>
            <a:r>
              <a:rPr lang="en-US" sz="5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Starter – Imperative verbs </a:t>
            </a:r>
            <a:endParaRPr lang="en-US" sz="5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60016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 smtClean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pic>
        <p:nvPicPr>
          <p:cNvPr id="24578" name="Picture 2" descr="https://www.theschoolrun.com/sites/theschoolrun.com/files/u9/chicken_curry_instru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286250" cy="1914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836712"/>
            <a:ext cx="7236296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Here’s some instructions on how to make a chicken curry.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Can you fill in different ‘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imperative’ verbs </a:t>
            </a:r>
            <a:r>
              <a:rPr lang="en-GB" sz="2000" dirty="0" smtClean="0">
                <a:latin typeface="Comic Sans MS" pitchFamily="66" charset="0"/>
              </a:rPr>
              <a:t>to complete each instruction?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r>
              <a:rPr lang="en-GB" sz="2000" b="1" u="sng" dirty="0" smtClean="0">
                <a:latin typeface="Comic Sans MS" pitchFamily="66" charset="0"/>
              </a:rPr>
              <a:t>CHALLENGE: </a:t>
            </a:r>
            <a:r>
              <a:rPr lang="en-GB" sz="2000" dirty="0" smtClean="0">
                <a:latin typeface="Comic Sans MS" pitchFamily="66" charset="0"/>
              </a:rPr>
              <a:t>Don’t repeat the same ‘imperative’ verb.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80928"/>
            <a:ext cx="9144000" cy="378565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1)    ______ the onion, ginger and garlic finely.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2)    ______ the oil and then ______ the onion, garlic and ginger until softened.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3)    _____ turmeric and chilli flakes, then ______ for a further five minutes.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4)    ______ in the tinned tomatoes and ______ for a further ten minutes.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5)    Finally, ______ the chopped chicken and cook with a lid on for another twelve minutes.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Instructions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 altLang="en-US" sz="2400" dirty="0">
                <a:ea typeface="Sassoon Infant Rg" pitchFamily="50" charset="0"/>
                <a:cs typeface="Sassoon Infant Rg" pitchFamily="50" charset="0"/>
              </a:rPr>
              <a:t>Instructions are written for someone who </a:t>
            </a:r>
            <a:r>
              <a:rPr lang="en-GB" altLang="en-US" sz="2400" dirty="0" smtClean="0">
                <a:ea typeface="Sassoon Infant Rg" pitchFamily="50" charset="0"/>
                <a:cs typeface="Sassoon Infant Rg" pitchFamily="50" charset="0"/>
              </a:rPr>
              <a:t>needs </a:t>
            </a:r>
            <a:r>
              <a:rPr lang="en-GB" altLang="en-US" sz="2400" dirty="0">
                <a:ea typeface="Sassoon Infant Rg" pitchFamily="50" charset="0"/>
                <a:cs typeface="Sassoon Infant Rg" pitchFamily="50" charset="0"/>
              </a:rPr>
              <a:t>to know how to do something.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0" y="2717800"/>
            <a:ext cx="2255838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0"/>
          <p:cNvSpPr>
            <a:spLocks noGrp="1"/>
          </p:cNvSpPr>
          <p:nvPr>
            <p:ph type="title"/>
          </p:nvPr>
        </p:nvSpPr>
        <p:spPr>
          <a:xfrm>
            <a:off x="457200" y="190976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What are instructions for?</a:t>
            </a:r>
          </a:p>
        </p:txBody>
      </p:sp>
      <p:sp>
        <p:nvSpPr>
          <p:cNvPr id="6147" name="Title 20"/>
          <p:cNvSpPr>
            <a:spLocks/>
          </p:cNvSpPr>
          <p:nvPr/>
        </p:nvSpPr>
        <p:spPr bwMode="auto">
          <a:xfrm>
            <a:off x="457200" y="2963863"/>
            <a:ext cx="8220075" cy="993775"/>
          </a:xfrm>
          <a:prstGeom prst="roundRect">
            <a:avLst>
              <a:gd name="adj" fmla="val 9639"/>
            </a:avLst>
          </a:prstGeom>
          <a:noFill/>
          <a:ln w="25400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1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rPr>
              <a:t>Some examples…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25" y="2354263"/>
            <a:ext cx="383222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 smtClean="0"/>
              <a:t>Recipes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 smtClean="0"/>
              <a:t>‘How to play a game’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038" y="2439988"/>
            <a:ext cx="3962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942</Words>
  <Application>Microsoft Office PowerPoint</Application>
  <PresentationFormat>On-screen Show (4:3)</PresentationFormat>
  <Paragraphs>158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Instructions</vt:lpstr>
      <vt:lpstr>What are instructions for?</vt:lpstr>
      <vt:lpstr>Recipes</vt:lpstr>
      <vt:lpstr>‘How to play a game’</vt:lpstr>
      <vt:lpstr>‘How to make a…’</vt:lpstr>
      <vt:lpstr>Safety Procedure Posters</vt:lpstr>
      <vt:lpstr>How to Write Instructions</vt:lpstr>
      <vt:lpstr>How To Plant A Sunflower Seed</vt:lpstr>
      <vt:lpstr>How To Make Fruit Pizzas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62</cp:revision>
  <cp:lastPrinted>2020-02-26T16:02:50Z</cp:lastPrinted>
  <dcterms:created xsi:type="dcterms:W3CDTF">2018-08-22T10:36:32Z</dcterms:created>
  <dcterms:modified xsi:type="dcterms:W3CDTF">2020-06-05T11:27:25Z</dcterms:modified>
</cp:coreProperties>
</file>