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1" r:id="rId5"/>
    <p:sldId id="315" r:id="rId6"/>
    <p:sldId id="316" r:id="rId7"/>
    <p:sldId id="312" r:id="rId8"/>
    <p:sldId id="314" r:id="rId9"/>
    <p:sldId id="309" r:id="rId10"/>
    <p:sldId id="31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2BD4B-4503-4891-AA88-D21C534B1363}" v="3" dt="2018-06-10T15:39:42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7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igh Sobol" userId="8430f2a2-602f-4dde-a79b-412efd9dd8bf" providerId="ADAL" clId="{3AC83EB3-5573-48FD-9D1B-AB3F3E936F07}"/>
    <pc:docChg chg="addSld delSld modSld">
      <pc:chgData name="Ashleigh Sobol" userId="8430f2a2-602f-4dde-a79b-412efd9dd8bf" providerId="ADAL" clId="{3AC83EB3-5573-48FD-9D1B-AB3F3E936F07}" dt="2018-06-05T08:14:24.687" v="144" actId="2696"/>
      <pc:docMkLst>
        <pc:docMk/>
      </pc:docMkLst>
      <pc:sldChg chg="modSp">
        <pc:chgData name="Ashleigh Sobol" userId="8430f2a2-602f-4dde-a79b-412efd9dd8bf" providerId="ADAL" clId="{3AC83EB3-5573-48FD-9D1B-AB3F3E936F07}" dt="2018-06-05T08:12:14.422" v="17" actId="6549"/>
        <pc:sldMkLst>
          <pc:docMk/>
          <pc:sldMk cId="2637481266" sldId="256"/>
        </pc:sldMkLst>
        <pc:spChg chg="mod">
          <ac:chgData name="Ashleigh Sobol" userId="8430f2a2-602f-4dde-a79b-412efd9dd8bf" providerId="ADAL" clId="{3AC83EB3-5573-48FD-9D1B-AB3F3E936F07}" dt="2018-06-05T08:12:14.422" v="17" actId="6549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3AC83EB3-5573-48FD-9D1B-AB3F3E936F07}" dt="2018-06-05T08:14:14.032" v="141" actId="403"/>
        <pc:sldMkLst>
          <pc:docMk/>
          <pc:sldMk cId="273723392" sldId="308"/>
        </pc:sldMkLst>
        <pc:spChg chg="mod">
          <ac:chgData name="Ashleigh Sobol" userId="8430f2a2-602f-4dde-a79b-412efd9dd8bf" providerId="ADAL" clId="{3AC83EB3-5573-48FD-9D1B-AB3F3E936F07}" dt="2018-06-05T08:14:14.032" v="141" actId="403"/>
          <ac:spMkLst>
            <pc:docMk/>
            <pc:sldMk cId="273723392" sldId="308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D024F4FF-FBD3-42D2-A0DA-0307EB05DA21}"/>
    <pc:docChg chg="custSel addSld delSld modSld">
      <pc:chgData name="Ashleigh Sobol" userId="8430f2a2-602f-4dde-a79b-412efd9dd8bf" providerId="ADAL" clId="{D024F4FF-FBD3-42D2-A0DA-0307EB05DA21}" dt="2018-06-05T17:14:02.692" v="278"/>
      <pc:docMkLst>
        <pc:docMk/>
      </pc:docMkLst>
      <pc:sldChg chg="modSp">
        <pc:chgData name="Ashleigh Sobol" userId="8430f2a2-602f-4dde-a79b-412efd9dd8bf" providerId="ADAL" clId="{D024F4FF-FBD3-42D2-A0DA-0307EB05DA21}" dt="2018-06-05T17:14:02.692" v="278"/>
        <pc:sldMkLst>
          <pc:docMk/>
          <pc:sldMk cId="2637481266" sldId="256"/>
        </pc:sldMkLst>
        <pc:spChg chg="mod">
          <ac:chgData name="Ashleigh Sobol" userId="8430f2a2-602f-4dde-a79b-412efd9dd8bf" providerId="ADAL" clId="{D024F4FF-FBD3-42D2-A0DA-0307EB05DA21}" dt="2018-06-05T17:14:02.692" v="278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D024F4FF-FBD3-42D2-A0DA-0307EB05DA21}" dt="2018-06-05T10:38:17.184" v="0" actId="20577"/>
        <pc:sldMkLst>
          <pc:docMk/>
          <pc:sldMk cId="273723392" sldId="308"/>
        </pc:sldMkLst>
        <pc:spChg chg="mod">
          <ac:chgData name="Ashleigh Sobol" userId="8430f2a2-602f-4dde-a79b-412efd9dd8bf" providerId="ADAL" clId="{D024F4FF-FBD3-42D2-A0DA-0307EB05DA21}" dt="2018-06-05T10:38:17.184" v="0" actId="20577"/>
          <ac:spMkLst>
            <pc:docMk/>
            <pc:sldMk cId="273723392" sldId="308"/>
            <ac:spMk id="19" creationId="{5252A847-DE45-4FA3-A1F8-EEBEB845FF8E}"/>
          </ac:spMkLst>
        </pc:spChg>
      </pc:sldChg>
      <pc:sldChg chg="modSp add">
        <pc:chgData name="Ashleigh Sobol" userId="8430f2a2-602f-4dde-a79b-412efd9dd8bf" providerId="ADAL" clId="{D024F4FF-FBD3-42D2-A0DA-0307EB05DA21}" dt="2018-06-05T13:28:28.983" v="252" actId="20577"/>
        <pc:sldMkLst>
          <pc:docMk/>
          <pc:sldMk cId="3455269876" sldId="309"/>
        </pc:sldMkLst>
        <pc:spChg chg="mod">
          <ac:chgData name="Ashleigh Sobol" userId="8430f2a2-602f-4dde-a79b-412efd9dd8bf" providerId="ADAL" clId="{D024F4FF-FBD3-42D2-A0DA-0307EB05DA21}" dt="2018-06-05T13:28:28.983" v="252" actId="20577"/>
          <ac:spMkLst>
            <pc:docMk/>
            <pc:sldMk cId="3455269876" sldId="309"/>
            <ac:spMk id="19" creationId="{5252A847-DE45-4FA3-A1F8-EEBEB845FF8E}"/>
          </ac:spMkLst>
        </pc:spChg>
      </pc:sldChg>
    </pc:docChg>
  </pc:docChgLst>
  <pc:docChgLst>
    <pc:chgData name="Sian Stebbings" userId="e14ea2a2-07d0-4302-97b9-16dc822a37cc" providerId="ADAL" clId="{51A2BD4B-4503-4891-AA88-D21C534B1363}"/>
    <pc:docChg chg="modSld">
      <pc:chgData name="Sian Stebbings" userId="e14ea2a2-07d0-4302-97b9-16dc822a37cc" providerId="ADAL" clId="{51A2BD4B-4503-4891-AA88-D21C534B1363}" dt="2018-06-10T15:39:42.267" v="2"/>
      <pc:docMkLst>
        <pc:docMk/>
      </pc:docMkLst>
      <pc:sldChg chg="modSp">
        <pc:chgData name="Sian Stebbings" userId="e14ea2a2-07d0-4302-97b9-16dc822a37cc" providerId="ADAL" clId="{51A2BD4B-4503-4891-AA88-D21C534B1363}" dt="2018-06-10T15:39:42.267" v="2"/>
        <pc:sldMkLst>
          <pc:docMk/>
          <pc:sldMk cId="2637481266" sldId="256"/>
        </pc:sldMkLst>
        <pc:spChg chg="mod">
          <ac:chgData name="Sian Stebbings" userId="e14ea2a2-07d0-4302-97b9-16dc822a37cc" providerId="ADAL" clId="{51A2BD4B-4503-4891-AA88-D21C534B1363}" dt="2018-06-10T15:39:42.267" v="2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minimaths.co.uk/wp-content/plugins/wp-pdf-viewer-embed/assets/pdfjs/web/viewer.php?file=https://myminimaths.co.uk/wp-content/uploads/2019/05/2020-Arithmetic-Practice-Paper-Week-7-FULL-Paper.pdf&amp;download=false&amp;print=true&amp;presentation=false&amp;share=true&amp;openfile=false&amp;pagenav=false?file=https://myminimaths.co.uk/wp-content/uploads/2019/05/2020-Arithmetic-Practice-Paper-Week-7-FULL-Paper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minimaths.co.uk/wp-content/plugins/wp-pdf-viewer-embed/assets/pdfjs/web/viewer.php?file=https://myminimaths.co.uk/wp-content/uploads/2019/05/2020-Arithmetic-Practice-Paper-Week-7-FULL-Paper.pdf&amp;download=false&amp;print=true&amp;presentation=false&amp;share=true&amp;openfile=false&amp;pagenav=false?file=https://myminimaths.co.uk/wp-content/uploads/2019/05/2020-Arithmetic-Practice-Paper-Week-7-FULL-Paper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minimaths.co.uk/wp-content/plugins/wp-pdf-viewer-embed/assets/pdfjs/web/viewer.php?file=https://myminimaths.co.uk/wp-content/uploads/2019/05/2020-Arithmetic-Practice-Paper-Week-7-FULL-Paper.pdf&amp;download=false&amp;print=true&amp;presentation=false&amp;share=true&amp;openfile=false&amp;pagenav=false?file=https://myminimaths.co.uk/wp-content/uploads/2019/05/2020-Arithmetic-Practice-Paper-Week-7-FULL-Paper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minimaths.co.uk/wp-content/plugins/wp-pdf-viewer-embed/assets/pdfjs/web/viewer.php?file=https://myminimaths.co.uk/wp-content/uploads/2019/05/2020-Arithmetic-Practice-Paper-Week-7-FULL-Paper.pdf&amp;download=false&amp;print=true&amp;presentation=false&amp;share=true&amp;openfile=false&amp;pagenav=false?file=https://myminimaths.co.uk/wp-content/uploads/2019/05/2020-Arithmetic-Practice-Paper-Week-7-FULL-Paper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thsisfun.com/numbers/fibonacci-sequenc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4204205"/>
              </p:ext>
            </p:extLst>
          </p:nvPr>
        </p:nvGraphicFramePr>
        <p:xfrm>
          <a:off x="179513" y="1052736"/>
          <a:ext cx="8755481" cy="2523744"/>
        </p:xfrm>
        <a:graphic>
          <a:graphicData uri="http://schemas.openxmlformats.org/drawingml/2006/table">
            <a:tbl>
              <a:tblPr/>
              <a:tblGrid>
                <a:gridCol w="8755481"/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Y6 (Investigate </a:t>
                      </a: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Fibonacci</a:t>
                      </a:r>
                      <a:r>
                        <a:rPr lang="en-GB" sz="2400" b="1" u="sng" baseline="0" dirty="0" smtClean="0">
                          <a:latin typeface="Comic Sans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sequence) 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13.5.20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investigate 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 sequence 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of numbers.</a:t>
                      </a:r>
                      <a:endParaRPr lang="en-GB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understand</a:t>
                      </a:r>
                      <a:r>
                        <a:rPr lang="en-GB" sz="24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the Fibonacci sequence </a:t>
                      </a:r>
                      <a:r>
                        <a:rPr lang="en-GB" sz="24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rule to help me to investigate a problem.</a:t>
                      </a:r>
                      <a:endParaRPr lang="en-GB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Calculation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Practise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PART 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385" name="Rectangle 1">
            <a:hlinkClick r:id="rId2" tooltip="Page 10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748778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862456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854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10991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212796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3672693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4786371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58999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70136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8127345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92409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0466970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1050925" y="9534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x 11 x 2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683 + 917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12783661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66 x 1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4" name="Rectangle 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10808938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10612532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14767560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14767560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7748778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8862456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3" name="Rectangle 69"/>
          <p:cNvSpPr>
            <a:spLocks noChangeArrowheads="1"/>
          </p:cNvSpPr>
          <p:nvPr/>
        </p:nvSpPr>
        <p:spPr bwMode="auto">
          <a:xfrm>
            <a:off x="99854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110991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5" name="Rectangle 71"/>
          <p:cNvSpPr>
            <a:spLocks noChangeArrowheads="1"/>
          </p:cNvSpPr>
          <p:nvPr/>
        </p:nvSpPr>
        <p:spPr bwMode="auto">
          <a:xfrm>
            <a:off x="12212796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6" name="Rectangle 72"/>
          <p:cNvSpPr>
            <a:spLocks noChangeArrowheads="1"/>
          </p:cNvSpPr>
          <p:nvPr/>
        </p:nvSpPr>
        <p:spPr bwMode="auto">
          <a:xfrm>
            <a:off x="13672693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14786371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158999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9" name="Rectangle 75"/>
          <p:cNvSpPr>
            <a:spLocks noChangeArrowheads="1"/>
          </p:cNvSpPr>
          <p:nvPr/>
        </p:nvSpPr>
        <p:spPr bwMode="auto">
          <a:xfrm>
            <a:off x="170136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0" name="Rectangle 76"/>
          <p:cNvSpPr>
            <a:spLocks noChangeArrowheads="1"/>
          </p:cNvSpPr>
          <p:nvPr/>
        </p:nvSpPr>
        <p:spPr bwMode="auto">
          <a:xfrm>
            <a:off x="18127345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1" name="Rectangle 77"/>
          <p:cNvSpPr>
            <a:spLocks noChangeArrowheads="1"/>
          </p:cNvSpPr>
          <p:nvPr/>
        </p:nvSpPr>
        <p:spPr bwMode="auto">
          <a:xfrm>
            <a:off x="192409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20466970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3" name="Rectangle 79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4" name="Rectangle 80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6" name="Rectangle 8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8" name="Rectangle 8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1" name="Rectangle 8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3" name="Rectangle 8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4" name="Rectangle 9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5" name="Rectangle 9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6" name="Rectangle 9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7" name="Rectangle 93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8" name="Rectangle 94"/>
          <p:cNvSpPr>
            <a:spLocks noChangeArrowheads="1"/>
          </p:cNvSpPr>
          <p:nvPr/>
        </p:nvSpPr>
        <p:spPr bwMode="auto">
          <a:xfrm>
            <a:off x="1050925" y="9534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75 - 38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9" name="Rectangle 95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0" name="Rectangle 96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1" name="Rectangle 97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6.1 + 3.317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2" name="Rectangle 9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3" name="Rectangle 99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4" name="Rectangle 10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5" name="Rectangle 101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" name="Rectangle 102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 x 48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" name="Rectangle 103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8" name="Rectangle 104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9" name="Rectangle 105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0" name="Rectangle 106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1" name="Rectangle 107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2" name="Rectangle 108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3" name="Rectangle 109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4" name="Rectangle 110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5" name="Rectangle 111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6" name="Rectangle 112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7" name="Rectangle 1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8" name="Rectangle 1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9" name="Rectangle 1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0" name="Rectangle 11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1" name="Rectangle 1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2" name="Rectangle 1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3" name="Rectangle 11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4" name="Rectangle 1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5" name="Rectangle 1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6" name="Rectangle 1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7" name="Rectangle 1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8" name="Rectangle 1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9" name="Rectangle 125"/>
          <p:cNvSpPr>
            <a:spLocks noChangeArrowheads="1"/>
          </p:cNvSpPr>
          <p:nvPr/>
        </p:nvSpPr>
        <p:spPr bwMode="auto">
          <a:xfrm>
            <a:off x="10509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100,000 + + 60 = 106,060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0" name="Rectangle 126"/>
          <p:cNvSpPr>
            <a:spLocks noChangeArrowheads="1"/>
          </p:cNvSpPr>
          <p:nvPr/>
        </p:nvSpPr>
        <p:spPr bwMode="auto">
          <a:xfrm>
            <a:off x="10827734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1" name="Rectangle 127"/>
          <p:cNvSpPr>
            <a:spLocks noChangeArrowheads="1"/>
          </p:cNvSpPr>
          <p:nvPr/>
        </p:nvSpPr>
        <p:spPr bwMode="auto">
          <a:xfrm>
            <a:off x="1636715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2" name="Rectangle 128"/>
          <p:cNvSpPr>
            <a:spLocks noChangeArrowheads="1"/>
          </p:cNvSpPr>
          <p:nvPr/>
        </p:nvSpPr>
        <p:spPr bwMode="auto">
          <a:xfrm>
            <a:off x="10827734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3" name="Rectangle 129"/>
          <p:cNvSpPr>
            <a:spLocks noChangeArrowheads="1"/>
          </p:cNvSpPr>
          <p:nvPr/>
        </p:nvSpPr>
        <p:spPr bwMode="auto">
          <a:xfrm>
            <a:off x="1636715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4" name="Rectangle 130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5" name="Rectangle 131"/>
          <p:cNvSpPr>
            <a:spLocks noChangeArrowheads="1"/>
          </p:cNvSpPr>
          <p:nvPr/>
        </p:nvSpPr>
        <p:spPr bwMode="auto">
          <a:xfrm>
            <a:off x="7580344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6" name="Rectangle 132"/>
          <p:cNvSpPr>
            <a:spLocks noChangeArrowheads="1"/>
          </p:cNvSpPr>
          <p:nvPr/>
        </p:nvSpPr>
        <p:spPr bwMode="auto">
          <a:xfrm>
            <a:off x="86939596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7" name="Rectangle 133"/>
          <p:cNvSpPr>
            <a:spLocks noChangeArrowheads="1"/>
          </p:cNvSpPr>
          <p:nvPr/>
        </p:nvSpPr>
        <p:spPr bwMode="auto">
          <a:xfrm>
            <a:off x="98076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8" name="Rectangle 134"/>
          <p:cNvSpPr>
            <a:spLocks noChangeArrowheads="1"/>
          </p:cNvSpPr>
          <p:nvPr/>
        </p:nvSpPr>
        <p:spPr bwMode="auto">
          <a:xfrm>
            <a:off x="109213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9" name="Rectangle 135"/>
          <p:cNvSpPr>
            <a:spLocks noChangeArrowheads="1"/>
          </p:cNvSpPr>
          <p:nvPr/>
        </p:nvSpPr>
        <p:spPr bwMode="auto">
          <a:xfrm>
            <a:off x="12034932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0" name="Rectangle 136"/>
          <p:cNvSpPr>
            <a:spLocks noChangeArrowheads="1"/>
          </p:cNvSpPr>
          <p:nvPr/>
        </p:nvSpPr>
        <p:spPr bwMode="auto">
          <a:xfrm>
            <a:off x="131486116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1" name="Rectangle 137"/>
          <p:cNvSpPr>
            <a:spLocks noChangeArrowheads="1"/>
          </p:cNvSpPr>
          <p:nvPr/>
        </p:nvSpPr>
        <p:spPr bwMode="auto">
          <a:xfrm>
            <a:off x="14608508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2" name="Rectangle 138"/>
          <p:cNvSpPr>
            <a:spLocks noChangeArrowheads="1"/>
          </p:cNvSpPr>
          <p:nvPr/>
        </p:nvSpPr>
        <p:spPr bwMode="auto">
          <a:xfrm>
            <a:off x="157221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3" name="Rectangle 139"/>
          <p:cNvSpPr>
            <a:spLocks noChangeArrowheads="1"/>
          </p:cNvSpPr>
          <p:nvPr/>
        </p:nvSpPr>
        <p:spPr bwMode="auto">
          <a:xfrm>
            <a:off x="168358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4" name="Rectangle 140"/>
          <p:cNvSpPr>
            <a:spLocks noChangeArrowheads="1"/>
          </p:cNvSpPr>
          <p:nvPr/>
        </p:nvSpPr>
        <p:spPr bwMode="auto">
          <a:xfrm>
            <a:off x="17949481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5" name="Rectangle 141"/>
          <p:cNvSpPr>
            <a:spLocks noChangeArrowheads="1"/>
          </p:cNvSpPr>
          <p:nvPr/>
        </p:nvSpPr>
        <p:spPr bwMode="auto">
          <a:xfrm>
            <a:off x="190631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6" name="Rectangle 142"/>
          <p:cNvSpPr>
            <a:spLocks noChangeArrowheads="1"/>
          </p:cNvSpPr>
          <p:nvPr/>
        </p:nvSpPr>
        <p:spPr bwMode="auto">
          <a:xfrm>
            <a:off x="20176839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7" name="Rectangle 143"/>
          <p:cNvSpPr>
            <a:spLocks noChangeArrowheads="1"/>
          </p:cNvSpPr>
          <p:nvPr/>
        </p:nvSpPr>
        <p:spPr bwMode="auto">
          <a:xfrm>
            <a:off x="2140278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8" name="Rectangle 144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9" name="Rectangle 145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0" name="Rectangle 146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1" name="Rectangle 14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2" name="Rectangle 14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3" name="Rectangle 14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4" name="Rectangle 15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5" name="Rectangle 15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6" name="Rectangle 15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7" name="Rectangle 15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8" name="Rectangle 15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9" name="Rectangle 15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0" name="Rectangle 15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1" name="Rectangle 15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2" name="Rectangle 158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3" name="Rectangle 159"/>
          <p:cNvSpPr>
            <a:spLocks noChangeArrowheads="1"/>
          </p:cNvSpPr>
          <p:nvPr/>
        </p:nvSpPr>
        <p:spPr bwMode="auto">
          <a:xfrm>
            <a:off x="1050925" y="95464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56 ÷ 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4" name="Rectangle 160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5" name="Rectangle 161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6" name="Rectangle 162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 x 83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7" name="Rectangle 1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8" name="Rectangle 164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9" name="Rectangle 165"/>
          <p:cNvSpPr>
            <a:spLocks noChangeArrowheads="1"/>
          </p:cNvSpPr>
          <p:nvPr/>
        </p:nvSpPr>
        <p:spPr bwMode="auto">
          <a:xfrm>
            <a:off x="10509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5,120 - 215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0" name="Rectangle 1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1" name="Rectangle 167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2" name="Rectangle 168"/>
          <p:cNvSpPr>
            <a:spLocks noChangeArrowheads="1"/>
          </p:cNvSpPr>
          <p:nvPr/>
        </p:nvSpPr>
        <p:spPr bwMode="auto">
          <a:xfrm>
            <a:off x="12783661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3" name="Rectangle 169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4" name="Rectangle 170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5" name="Rectangle 171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6" name="Rectangle 172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7" name="Rectangle 173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8" name="Rectangle 174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9" name="Rectangle 175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0" name="Rectangle 176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1" name="Rectangle 177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2" name="Rectangle 178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3" name="Rectangle 1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4" name="Rectangle 1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5" name="Rectangle 1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6" name="Rectangle 1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7" name="Rectangle 18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8" name="Rectangle 18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9" name="Rectangle 1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0" name="Rectangle 1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1" name="Rectangle 1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2" name="Rectangle 1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3" name="Rectangle 1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4" name="Rectangle 1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5" name="Rectangle 191"/>
          <p:cNvSpPr>
            <a:spLocks noChangeArrowheads="1"/>
          </p:cNvSpPr>
          <p:nvPr/>
        </p:nvSpPr>
        <p:spPr bwMode="auto">
          <a:xfrm>
            <a:off x="18323877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6" name="Rectangle 192"/>
          <p:cNvSpPr>
            <a:spLocks noChangeArrowheads="1"/>
          </p:cNvSpPr>
          <p:nvPr/>
        </p:nvSpPr>
        <p:spPr bwMode="auto">
          <a:xfrm>
            <a:off x="1486120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61365" y="1048871"/>
            <a:ext cx="8565777" cy="4308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400" dirty="0" smtClean="0">
                <a:latin typeface="Comic Sans MS" pitchFamily="66" charset="0"/>
              </a:rPr>
              <a:t>1)  4/30 </a:t>
            </a:r>
            <a:r>
              <a:rPr lang="en-GB" sz="2400" dirty="0" smtClean="0">
                <a:latin typeface="Comic Sans MS"/>
              </a:rPr>
              <a:t>÷ 3 = _____</a:t>
            </a: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2)  70 x 0.5 = ______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3)  25% of 460 = ______</a:t>
            </a: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4)  </a:t>
            </a:r>
            <a:r>
              <a:rPr lang="en-GB" sz="3400" dirty="0" smtClean="0">
                <a:latin typeface="Comic Sans MS" pitchFamily="66" charset="0"/>
              </a:rPr>
              <a:t>1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1700" dirty="0" smtClean="0">
                <a:latin typeface="Comic Sans MS" pitchFamily="66" charset="0"/>
              </a:rPr>
              <a:t>8/12</a:t>
            </a:r>
            <a:r>
              <a:rPr lang="en-GB" sz="2400" dirty="0" smtClean="0">
                <a:latin typeface="Comic Sans MS" pitchFamily="66" charset="0"/>
              </a:rPr>
              <a:t> –</a:t>
            </a:r>
            <a:r>
              <a:rPr lang="en-GB" sz="1700" dirty="0" smtClean="0">
                <a:latin typeface="Comic Sans MS" pitchFamily="66" charset="0"/>
              </a:rPr>
              <a:t> 5/6 </a:t>
            </a:r>
            <a:r>
              <a:rPr lang="en-GB" sz="2400" dirty="0" smtClean="0">
                <a:latin typeface="Comic Sans MS" pitchFamily="66" charset="0"/>
              </a:rPr>
              <a:t>= ______</a:t>
            </a: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5)  5/9 x 70 = ______</a:t>
            </a: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6)  1% x 400 = ______</a:t>
            </a:r>
          </a:p>
        </p:txBody>
      </p:sp>
      <p:pic>
        <p:nvPicPr>
          <p:cNvPr id="16578" name="Picture 194" descr="Thumbs Up Good Luck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906" y="1303336"/>
            <a:ext cx="3064622" cy="2573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CHECK YOUR ANSWERS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385" name="Rectangle 1">
            <a:hlinkClick r:id="rId2" tooltip="Page 10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748778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862456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854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10991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212796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3672693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4786371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58999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70136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8127345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92409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0466970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1050925" y="9534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x 11 x 2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683 + 917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12783661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66 x 1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4" name="Rectangle 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10808938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10612532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14767560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14767560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7748778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8862456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3" name="Rectangle 69"/>
          <p:cNvSpPr>
            <a:spLocks noChangeArrowheads="1"/>
          </p:cNvSpPr>
          <p:nvPr/>
        </p:nvSpPr>
        <p:spPr bwMode="auto">
          <a:xfrm>
            <a:off x="99854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110991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5" name="Rectangle 71"/>
          <p:cNvSpPr>
            <a:spLocks noChangeArrowheads="1"/>
          </p:cNvSpPr>
          <p:nvPr/>
        </p:nvSpPr>
        <p:spPr bwMode="auto">
          <a:xfrm>
            <a:off x="12212796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6" name="Rectangle 72"/>
          <p:cNvSpPr>
            <a:spLocks noChangeArrowheads="1"/>
          </p:cNvSpPr>
          <p:nvPr/>
        </p:nvSpPr>
        <p:spPr bwMode="auto">
          <a:xfrm>
            <a:off x="13672693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14786371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158999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9" name="Rectangle 75"/>
          <p:cNvSpPr>
            <a:spLocks noChangeArrowheads="1"/>
          </p:cNvSpPr>
          <p:nvPr/>
        </p:nvSpPr>
        <p:spPr bwMode="auto">
          <a:xfrm>
            <a:off x="170136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0" name="Rectangle 76"/>
          <p:cNvSpPr>
            <a:spLocks noChangeArrowheads="1"/>
          </p:cNvSpPr>
          <p:nvPr/>
        </p:nvSpPr>
        <p:spPr bwMode="auto">
          <a:xfrm>
            <a:off x="18127345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1" name="Rectangle 77"/>
          <p:cNvSpPr>
            <a:spLocks noChangeArrowheads="1"/>
          </p:cNvSpPr>
          <p:nvPr/>
        </p:nvSpPr>
        <p:spPr bwMode="auto">
          <a:xfrm>
            <a:off x="192409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20466970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3" name="Rectangle 79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4" name="Rectangle 80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6" name="Rectangle 8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8" name="Rectangle 8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1" name="Rectangle 8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3" name="Rectangle 8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4" name="Rectangle 9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5" name="Rectangle 9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6" name="Rectangle 9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7" name="Rectangle 93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8" name="Rectangle 94"/>
          <p:cNvSpPr>
            <a:spLocks noChangeArrowheads="1"/>
          </p:cNvSpPr>
          <p:nvPr/>
        </p:nvSpPr>
        <p:spPr bwMode="auto">
          <a:xfrm>
            <a:off x="1050925" y="9534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75 - 38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9" name="Rectangle 95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0" name="Rectangle 96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1" name="Rectangle 97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6.1 + 3.317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2" name="Rectangle 9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3" name="Rectangle 99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4" name="Rectangle 10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5" name="Rectangle 101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" name="Rectangle 102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 x 48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" name="Rectangle 103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8" name="Rectangle 104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9" name="Rectangle 105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0" name="Rectangle 106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1" name="Rectangle 107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2" name="Rectangle 108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3" name="Rectangle 109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4" name="Rectangle 110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5" name="Rectangle 111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6" name="Rectangle 112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7" name="Rectangle 1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8" name="Rectangle 1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9" name="Rectangle 1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0" name="Rectangle 11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1" name="Rectangle 1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2" name="Rectangle 1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3" name="Rectangle 11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4" name="Rectangle 1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5" name="Rectangle 1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6" name="Rectangle 1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7" name="Rectangle 1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8" name="Rectangle 1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9" name="Rectangle 125"/>
          <p:cNvSpPr>
            <a:spLocks noChangeArrowheads="1"/>
          </p:cNvSpPr>
          <p:nvPr/>
        </p:nvSpPr>
        <p:spPr bwMode="auto">
          <a:xfrm>
            <a:off x="10509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100,000 + + 60 = 106,060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0" name="Rectangle 126"/>
          <p:cNvSpPr>
            <a:spLocks noChangeArrowheads="1"/>
          </p:cNvSpPr>
          <p:nvPr/>
        </p:nvSpPr>
        <p:spPr bwMode="auto">
          <a:xfrm>
            <a:off x="10827734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1" name="Rectangle 127"/>
          <p:cNvSpPr>
            <a:spLocks noChangeArrowheads="1"/>
          </p:cNvSpPr>
          <p:nvPr/>
        </p:nvSpPr>
        <p:spPr bwMode="auto">
          <a:xfrm>
            <a:off x="1636715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2" name="Rectangle 128"/>
          <p:cNvSpPr>
            <a:spLocks noChangeArrowheads="1"/>
          </p:cNvSpPr>
          <p:nvPr/>
        </p:nvSpPr>
        <p:spPr bwMode="auto">
          <a:xfrm>
            <a:off x="10827734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3" name="Rectangle 129"/>
          <p:cNvSpPr>
            <a:spLocks noChangeArrowheads="1"/>
          </p:cNvSpPr>
          <p:nvPr/>
        </p:nvSpPr>
        <p:spPr bwMode="auto">
          <a:xfrm>
            <a:off x="1636715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4" name="Rectangle 130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5" name="Rectangle 131"/>
          <p:cNvSpPr>
            <a:spLocks noChangeArrowheads="1"/>
          </p:cNvSpPr>
          <p:nvPr/>
        </p:nvSpPr>
        <p:spPr bwMode="auto">
          <a:xfrm>
            <a:off x="7580344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6" name="Rectangle 132"/>
          <p:cNvSpPr>
            <a:spLocks noChangeArrowheads="1"/>
          </p:cNvSpPr>
          <p:nvPr/>
        </p:nvSpPr>
        <p:spPr bwMode="auto">
          <a:xfrm>
            <a:off x="86939596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7" name="Rectangle 133"/>
          <p:cNvSpPr>
            <a:spLocks noChangeArrowheads="1"/>
          </p:cNvSpPr>
          <p:nvPr/>
        </p:nvSpPr>
        <p:spPr bwMode="auto">
          <a:xfrm>
            <a:off x="98076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8" name="Rectangle 134"/>
          <p:cNvSpPr>
            <a:spLocks noChangeArrowheads="1"/>
          </p:cNvSpPr>
          <p:nvPr/>
        </p:nvSpPr>
        <p:spPr bwMode="auto">
          <a:xfrm>
            <a:off x="109213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9" name="Rectangle 135"/>
          <p:cNvSpPr>
            <a:spLocks noChangeArrowheads="1"/>
          </p:cNvSpPr>
          <p:nvPr/>
        </p:nvSpPr>
        <p:spPr bwMode="auto">
          <a:xfrm>
            <a:off x="12034932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0" name="Rectangle 136"/>
          <p:cNvSpPr>
            <a:spLocks noChangeArrowheads="1"/>
          </p:cNvSpPr>
          <p:nvPr/>
        </p:nvSpPr>
        <p:spPr bwMode="auto">
          <a:xfrm>
            <a:off x="131486116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1" name="Rectangle 137"/>
          <p:cNvSpPr>
            <a:spLocks noChangeArrowheads="1"/>
          </p:cNvSpPr>
          <p:nvPr/>
        </p:nvSpPr>
        <p:spPr bwMode="auto">
          <a:xfrm>
            <a:off x="14608508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2" name="Rectangle 138"/>
          <p:cNvSpPr>
            <a:spLocks noChangeArrowheads="1"/>
          </p:cNvSpPr>
          <p:nvPr/>
        </p:nvSpPr>
        <p:spPr bwMode="auto">
          <a:xfrm>
            <a:off x="157221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3" name="Rectangle 139"/>
          <p:cNvSpPr>
            <a:spLocks noChangeArrowheads="1"/>
          </p:cNvSpPr>
          <p:nvPr/>
        </p:nvSpPr>
        <p:spPr bwMode="auto">
          <a:xfrm>
            <a:off x="168358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4" name="Rectangle 140"/>
          <p:cNvSpPr>
            <a:spLocks noChangeArrowheads="1"/>
          </p:cNvSpPr>
          <p:nvPr/>
        </p:nvSpPr>
        <p:spPr bwMode="auto">
          <a:xfrm>
            <a:off x="17949481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5" name="Rectangle 141"/>
          <p:cNvSpPr>
            <a:spLocks noChangeArrowheads="1"/>
          </p:cNvSpPr>
          <p:nvPr/>
        </p:nvSpPr>
        <p:spPr bwMode="auto">
          <a:xfrm>
            <a:off x="190631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6" name="Rectangle 142"/>
          <p:cNvSpPr>
            <a:spLocks noChangeArrowheads="1"/>
          </p:cNvSpPr>
          <p:nvPr/>
        </p:nvSpPr>
        <p:spPr bwMode="auto">
          <a:xfrm>
            <a:off x="20176839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7" name="Rectangle 143"/>
          <p:cNvSpPr>
            <a:spLocks noChangeArrowheads="1"/>
          </p:cNvSpPr>
          <p:nvPr/>
        </p:nvSpPr>
        <p:spPr bwMode="auto">
          <a:xfrm>
            <a:off x="2140278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8" name="Rectangle 144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9" name="Rectangle 145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0" name="Rectangle 146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1" name="Rectangle 14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2" name="Rectangle 14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3" name="Rectangle 14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4" name="Rectangle 15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5" name="Rectangle 15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6" name="Rectangle 15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7" name="Rectangle 15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8" name="Rectangle 15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9" name="Rectangle 15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0" name="Rectangle 15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1" name="Rectangle 15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2" name="Rectangle 158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3" name="Rectangle 159"/>
          <p:cNvSpPr>
            <a:spLocks noChangeArrowheads="1"/>
          </p:cNvSpPr>
          <p:nvPr/>
        </p:nvSpPr>
        <p:spPr bwMode="auto">
          <a:xfrm>
            <a:off x="1050925" y="95464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56 ÷ 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4" name="Rectangle 160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5" name="Rectangle 161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6" name="Rectangle 162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 x 83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7" name="Rectangle 1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8" name="Rectangle 164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9" name="Rectangle 165"/>
          <p:cNvSpPr>
            <a:spLocks noChangeArrowheads="1"/>
          </p:cNvSpPr>
          <p:nvPr/>
        </p:nvSpPr>
        <p:spPr bwMode="auto">
          <a:xfrm>
            <a:off x="10509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5,120 - 215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0" name="Rectangle 1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1" name="Rectangle 167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2" name="Rectangle 168"/>
          <p:cNvSpPr>
            <a:spLocks noChangeArrowheads="1"/>
          </p:cNvSpPr>
          <p:nvPr/>
        </p:nvSpPr>
        <p:spPr bwMode="auto">
          <a:xfrm>
            <a:off x="12783661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3" name="Rectangle 169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4" name="Rectangle 170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5" name="Rectangle 171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6" name="Rectangle 172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7" name="Rectangle 173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8" name="Rectangle 174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9" name="Rectangle 175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0" name="Rectangle 176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1" name="Rectangle 177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2" name="Rectangle 178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3" name="Rectangle 1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4" name="Rectangle 1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5" name="Rectangle 1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6" name="Rectangle 1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7" name="Rectangle 18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8" name="Rectangle 18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9" name="Rectangle 1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0" name="Rectangle 1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1" name="Rectangle 1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2" name="Rectangle 1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3" name="Rectangle 1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4" name="Rectangle 1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5" name="Rectangle 191"/>
          <p:cNvSpPr>
            <a:spLocks noChangeArrowheads="1"/>
          </p:cNvSpPr>
          <p:nvPr/>
        </p:nvSpPr>
        <p:spPr bwMode="auto">
          <a:xfrm>
            <a:off x="18323877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6" name="Rectangle 192"/>
          <p:cNvSpPr>
            <a:spLocks noChangeArrowheads="1"/>
          </p:cNvSpPr>
          <p:nvPr/>
        </p:nvSpPr>
        <p:spPr bwMode="auto">
          <a:xfrm>
            <a:off x="1486120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61365" y="1048871"/>
            <a:ext cx="8565777" cy="44781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400" dirty="0" smtClean="0">
                <a:latin typeface="Comic Sans MS" pitchFamily="66" charset="0"/>
              </a:rPr>
              <a:t>1)  4/30 </a:t>
            </a:r>
            <a:r>
              <a:rPr lang="en-GB" sz="2400" dirty="0" smtClean="0">
                <a:latin typeface="Comic Sans MS"/>
              </a:rPr>
              <a:t>÷ 3 = </a:t>
            </a:r>
            <a:r>
              <a:rPr lang="en-GB" sz="2400" dirty="0" smtClean="0">
                <a:solidFill>
                  <a:srgbClr val="FF0000"/>
                </a:solidFill>
                <a:latin typeface="Comic Sans MS"/>
              </a:rPr>
              <a:t>4/90</a:t>
            </a:r>
            <a:r>
              <a:rPr lang="en-GB" sz="2400" dirty="0" smtClean="0">
                <a:latin typeface="Comic Sans MS"/>
              </a:rPr>
              <a:t> or </a:t>
            </a:r>
            <a:r>
              <a:rPr lang="en-GB" sz="2400" dirty="0" smtClean="0">
                <a:solidFill>
                  <a:srgbClr val="FF0000"/>
                </a:solidFill>
                <a:latin typeface="Comic Sans MS"/>
              </a:rPr>
              <a:t>2/45</a:t>
            </a:r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2)  70 x 0.5 =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35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3)  25% of 460 =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115</a:t>
            </a: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4)  </a:t>
            </a:r>
            <a:r>
              <a:rPr lang="en-GB" sz="3400" dirty="0" smtClean="0">
                <a:latin typeface="Comic Sans MS" pitchFamily="66" charset="0"/>
              </a:rPr>
              <a:t>1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1700" dirty="0" smtClean="0">
                <a:latin typeface="Comic Sans MS" pitchFamily="66" charset="0"/>
              </a:rPr>
              <a:t>8/12</a:t>
            </a:r>
            <a:r>
              <a:rPr lang="en-GB" sz="2400" dirty="0" smtClean="0">
                <a:latin typeface="Comic Sans MS" pitchFamily="66" charset="0"/>
              </a:rPr>
              <a:t> –</a:t>
            </a:r>
            <a:r>
              <a:rPr lang="en-GB" sz="1700" dirty="0" smtClean="0">
                <a:latin typeface="Comic Sans MS" pitchFamily="66" charset="0"/>
              </a:rPr>
              <a:t> 5/6 </a:t>
            </a:r>
            <a:r>
              <a:rPr lang="en-GB" sz="2400" dirty="0" smtClean="0">
                <a:latin typeface="Comic Sans MS" pitchFamily="66" charset="0"/>
              </a:rPr>
              <a:t>=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10/12 </a:t>
            </a:r>
            <a:r>
              <a:rPr lang="en-GB" sz="2400" dirty="0" smtClean="0">
                <a:latin typeface="Comic Sans MS" pitchFamily="66" charset="0"/>
              </a:rPr>
              <a:t>or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5/6</a:t>
            </a: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5)  5/9 x 70 =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350/9</a:t>
            </a:r>
            <a:r>
              <a:rPr lang="en-GB" sz="2400" dirty="0" smtClean="0">
                <a:latin typeface="Comic Sans MS" pitchFamily="66" charset="0"/>
              </a:rPr>
              <a:t> or </a:t>
            </a:r>
            <a:r>
              <a:rPr lang="en-GB" sz="3500" dirty="0" smtClean="0">
                <a:solidFill>
                  <a:srgbClr val="FF0000"/>
                </a:solidFill>
                <a:latin typeface="Comic Sans MS" pitchFamily="66" charset="0"/>
              </a:rPr>
              <a:t>38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700" dirty="0" smtClean="0">
                <a:solidFill>
                  <a:srgbClr val="FF0000"/>
                </a:solidFill>
                <a:latin typeface="Comic Sans MS" pitchFamily="66" charset="0"/>
              </a:rPr>
              <a:t>8/9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6)  1% x 400 =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pic>
        <p:nvPicPr>
          <p:cNvPr id="16578" name="Picture 194" descr="Thumbs Up Good Luck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906" y="1303336"/>
            <a:ext cx="3064622" cy="2573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Calculation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Practise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PART 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385" name="Rectangle 1">
            <a:hlinkClick r:id="rId2" tooltip="Page 10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748778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862456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854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10991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212796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3672693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4786371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58999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70136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8127345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92409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0466970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1050925" y="9534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x 11 x 2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683 + 917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12783661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66 x 1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4" name="Rectangle 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10808938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10612532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14767560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14767560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7748778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8862456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3" name="Rectangle 69"/>
          <p:cNvSpPr>
            <a:spLocks noChangeArrowheads="1"/>
          </p:cNvSpPr>
          <p:nvPr/>
        </p:nvSpPr>
        <p:spPr bwMode="auto">
          <a:xfrm>
            <a:off x="99854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110991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5" name="Rectangle 71"/>
          <p:cNvSpPr>
            <a:spLocks noChangeArrowheads="1"/>
          </p:cNvSpPr>
          <p:nvPr/>
        </p:nvSpPr>
        <p:spPr bwMode="auto">
          <a:xfrm>
            <a:off x="12212796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6" name="Rectangle 72"/>
          <p:cNvSpPr>
            <a:spLocks noChangeArrowheads="1"/>
          </p:cNvSpPr>
          <p:nvPr/>
        </p:nvSpPr>
        <p:spPr bwMode="auto">
          <a:xfrm>
            <a:off x="13672693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14786371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158999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9" name="Rectangle 75"/>
          <p:cNvSpPr>
            <a:spLocks noChangeArrowheads="1"/>
          </p:cNvSpPr>
          <p:nvPr/>
        </p:nvSpPr>
        <p:spPr bwMode="auto">
          <a:xfrm>
            <a:off x="170136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0" name="Rectangle 76"/>
          <p:cNvSpPr>
            <a:spLocks noChangeArrowheads="1"/>
          </p:cNvSpPr>
          <p:nvPr/>
        </p:nvSpPr>
        <p:spPr bwMode="auto">
          <a:xfrm>
            <a:off x="18127345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1" name="Rectangle 77"/>
          <p:cNvSpPr>
            <a:spLocks noChangeArrowheads="1"/>
          </p:cNvSpPr>
          <p:nvPr/>
        </p:nvSpPr>
        <p:spPr bwMode="auto">
          <a:xfrm>
            <a:off x="192409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20466970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3" name="Rectangle 79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4" name="Rectangle 80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6" name="Rectangle 8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8" name="Rectangle 8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1" name="Rectangle 8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3" name="Rectangle 8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4" name="Rectangle 9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5" name="Rectangle 9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6" name="Rectangle 9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7" name="Rectangle 93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8" name="Rectangle 94"/>
          <p:cNvSpPr>
            <a:spLocks noChangeArrowheads="1"/>
          </p:cNvSpPr>
          <p:nvPr/>
        </p:nvSpPr>
        <p:spPr bwMode="auto">
          <a:xfrm>
            <a:off x="1050925" y="9534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75 - 38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9" name="Rectangle 95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0" name="Rectangle 96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1" name="Rectangle 97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6.1 + 3.317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2" name="Rectangle 9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3" name="Rectangle 99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4" name="Rectangle 10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5" name="Rectangle 101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" name="Rectangle 102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 x 48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" name="Rectangle 103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8" name="Rectangle 104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9" name="Rectangle 105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0" name="Rectangle 106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1" name="Rectangle 107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2" name="Rectangle 108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3" name="Rectangle 109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4" name="Rectangle 110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5" name="Rectangle 111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6" name="Rectangle 112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7" name="Rectangle 1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8" name="Rectangle 1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9" name="Rectangle 1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0" name="Rectangle 11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1" name="Rectangle 1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2" name="Rectangle 1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3" name="Rectangle 11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4" name="Rectangle 1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5" name="Rectangle 1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6" name="Rectangle 1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7" name="Rectangle 1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8" name="Rectangle 1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9" name="Rectangle 125"/>
          <p:cNvSpPr>
            <a:spLocks noChangeArrowheads="1"/>
          </p:cNvSpPr>
          <p:nvPr/>
        </p:nvSpPr>
        <p:spPr bwMode="auto">
          <a:xfrm>
            <a:off x="10509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100,000 + + 60 = 106,060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0" name="Rectangle 126"/>
          <p:cNvSpPr>
            <a:spLocks noChangeArrowheads="1"/>
          </p:cNvSpPr>
          <p:nvPr/>
        </p:nvSpPr>
        <p:spPr bwMode="auto">
          <a:xfrm>
            <a:off x="10827734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1" name="Rectangle 127"/>
          <p:cNvSpPr>
            <a:spLocks noChangeArrowheads="1"/>
          </p:cNvSpPr>
          <p:nvPr/>
        </p:nvSpPr>
        <p:spPr bwMode="auto">
          <a:xfrm>
            <a:off x="1636715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2" name="Rectangle 128"/>
          <p:cNvSpPr>
            <a:spLocks noChangeArrowheads="1"/>
          </p:cNvSpPr>
          <p:nvPr/>
        </p:nvSpPr>
        <p:spPr bwMode="auto">
          <a:xfrm>
            <a:off x="10827734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3" name="Rectangle 129"/>
          <p:cNvSpPr>
            <a:spLocks noChangeArrowheads="1"/>
          </p:cNvSpPr>
          <p:nvPr/>
        </p:nvSpPr>
        <p:spPr bwMode="auto">
          <a:xfrm>
            <a:off x="1636715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4" name="Rectangle 130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5" name="Rectangle 131"/>
          <p:cNvSpPr>
            <a:spLocks noChangeArrowheads="1"/>
          </p:cNvSpPr>
          <p:nvPr/>
        </p:nvSpPr>
        <p:spPr bwMode="auto">
          <a:xfrm>
            <a:off x="7580344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6" name="Rectangle 132"/>
          <p:cNvSpPr>
            <a:spLocks noChangeArrowheads="1"/>
          </p:cNvSpPr>
          <p:nvPr/>
        </p:nvSpPr>
        <p:spPr bwMode="auto">
          <a:xfrm>
            <a:off x="86939596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7" name="Rectangle 133"/>
          <p:cNvSpPr>
            <a:spLocks noChangeArrowheads="1"/>
          </p:cNvSpPr>
          <p:nvPr/>
        </p:nvSpPr>
        <p:spPr bwMode="auto">
          <a:xfrm>
            <a:off x="98076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8" name="Rectangle 134"/>
          <p:cNvSpPr>
            <a:spLocks noChangeArrowheads="1"/>
          </p:cNvSpPr>
          <p:nvPr/>
        </p:nvSpPr>
        <p:spPr bwMode="auto">
          <a:xfrm>
            <a:off x="109213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9" name="Rectangle 135"/>
          <p:cNvSpPr>
            <a:spLocks noChangeArrowheads="1"/>
          </p:cNvSpPr>
          <p:nvPr/>
        </p:nvSpPr>
        <p:spPr bwMode="auto">
          <a:xfrm>
            <a:off x="12034932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0" name="Rectangle 136"/>
          <p:cNvSpPr>
            <a:spLocks noChangeArrowheads="1"/>
          </p:cNvSpPr>
          <p:nvPr/>
        </p:nvSpPr>
        <p:spPr bwMode="auto">
          <a:xfrm>
            <a:off x="131486116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1" name="Rectangle 137"/>
          <p:cNvSpPr>
            <a:spLocks noChangeArrowheads="1"/>
          </p:cNvSpPr>
          <p:nvPr/>
        </p:nvSpPr>
        <p:spPr bwMode="auto">
          <a:xfrm>
            <a:off x="14608508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2" name="Rectangle 138"/>
          <p:cNvSpPr>
            <a:spLocks noChangeArrowheads="1"/>
          </p:cNvSpPr>
          <p:nvPr/>
        </p:nvSpPr>
        <p:spPr bwMode="auto">
          <a:xfrm>
            <a:off x="157221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3" name="Rectangle 139"/>
          <p:cNvSpPr>
            <a:spLocks noChangeArrowheads="1"/>
          </p:cNvSpPr>
          <p:nvPr/>
        </p:nvSpPr>
        <p:spPr bwMode="auto">
          <a:xfrm>
            <a:off x="168358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4" name="Rectangle 140"/>
          <p:cNvSpPr>
            <a:spLocks noChangeArrowheads="1"/>
          </p:cNvSpPr>
          <p:nvPr/>
        </p:nvSpPr>
        <p:spPr bwMode="auto">
          <a:xfrm>
            <a:off x="17949481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5" name="Rectangle 141"/>
          <p:cNvSpPr>
            <a:spLocks noChangeArrowheads="1"/>
          </p:cNvSpPr>
          <p:nvPr/>
        </p:nvSpPr>
        <p:spPr bwMode="auto">
          <a:xfrm>
            <a:off x="190631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6" name="Rectangle 142"/>
          <p:cNvSpPr>
            <a:spLocks noChangeArrowheads="1"/>
          </p:cNvSpPr>
          <p:nvPr/>
        </p:nvSpPr>
        <p:spPr bwMode="auto">
          <a:xfrm>
            <a:off x="20176839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7" name="Rectangle 143"/>
          <p:cNvSpPr>
            <a:spLocks noChangeArrowheads="1"/>
          </p:cNvSpPr>
          <p:nvPr/>
        </p:nvSpPr>
        <p:spPr bwMode="auto">
          <a:xfrm>
            <a:off x="2140278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8" name="Rectangle 144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9" name="Rectangle 145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0" name="Rectangle 146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1" name="Rectangle 14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2" name="Rectangle 14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3" name="Rectangle 14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4" name="Rectangle 15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5" name="Rectangle 15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6" name="Rectangle 15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7" name="Rectangle 15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8" name="Rectangle 15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9" name="Rectangle 15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0" name="Rectangle 15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1" name="Rectangle 15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2" name="Rectangle 158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3" name="Rectangle 159"/>
          <p:cNvSpPr>
            <a:spLocks noChangeArrowheads="1"/>
          </p:cNvSpPr>
          <p:nvPr/>
        </p:nvSpPr>
        <p:spPr bwMode="auto">
          <a:xfrm>
            <a:off x="1050925" y="95464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56 ÷ 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4" name="Rectangle 160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5" name="Rectangle 161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6" name="Rectangle 162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 x 83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7" name="Rectangle 1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8" name="Rectangle 164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9" name="Rectangle 165"/>
          <p:cNvSpPr>
            <a:spLocks noChangeArrowheads="1"/>
          </p:cNvSpPr>
          <p:nvPr/>
        </p:nvSpPr>
        <p:spPr bwMode="auto">
          <a:xfrm>
            <a:off x="10509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5,120 - 215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0" name="Rectangle 1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1" name="Rectangle 167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2" name="Rectangle 168"/>
          <p:cNvSpPr>
            <a:spLocks noChangeArrowheads="1"/>
          </p:cNvSpPr>
          <p:nvPr/>
        </p:nvSpPr>
        <p:spPr bwMode="auto">
          <a:xfrm>
            <a:off x="12783661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3" name="Rectangle 169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4" name="Rectangle 170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5" name="Rectangle 171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6" name="Rectangle 172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7" name="Rectangle 173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8" name="Rectangle 174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9" name="Rectangle 175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0" name="Rectangle 176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1" name="Rectangle 177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2" name="Rectangle 178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3" name="Rectangle 1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4" name="Rectangle 1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5" name="Rectangle 1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6" name="Rectangle 1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7" name="Rectangle 18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8" name="Rectangle 18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9" name="Rectangle 1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0" name="Rectangle 1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1" name="Rectangle 1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2" name="Rectangle 1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3" name="Rectangle 1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4" name="Rectangle 1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5" name="Rectangle 191"/>
          <p:cNvSpPr>
            <a:spLocks noChangeArrowheads="1"/>
          </p:cNvSpPr>
          <p:nvPr/>
        </p:nvSpPr>
        <p:spPr bwMode="auto">
          <a:xfrm>
            <a:off x="18323877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6" name="Rectangle 192"/>
          <p:cNvSpPr>
            <a:spLocks noChangeArrowheads="1"/>
          </p:cNvSpPr>
          <p:nvPr/>
        </p:nvSpPr>
        <p:spPr bwMode="auto">
          <a:xfrm>
            <a:off x="1486120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61365" y="1048871"/>
            <a:ext cx="8565777" cy="3939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400" dirty="0" smtClean="0">
                <a:latin typeface="Comic Sans MS" pitchFamily="66" charset="0"/>
              </a:rPr>
              <a:t>1)  5/7 – 3/8</a:t>
            </a:r>
            <a:r>
              <a:rPr lang="en-GB" sz="2400" dirty="0" smtClean="0">
                <a:latin typeface="Comic Sans MS"/>
              </a:rPr>
              <a:t> = _____</a:t>
            </a: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2)  0.4 x 500 = ______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3)  15% x 8,000 = ______</a:t>
            </a: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4)  </a:t>
            </a:r>
            <a:r>
              <a:rPr lang="en-GB" sz="3400" dirty="0" smtClean="0">
                <a:latin typeface="Comic Sans MS" pitchFamily="66" charset="0"/>
              </a:rPr>
              <a:t>2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1700" dirty="0" smtClean="0">
                <a:latin typeface="Comic Sans MS" pitchFamily="66" charset="0"/>
              </a:rPr>
              <a:t>1/2</a:t>
            </a:r>
            <a:r>
              <a:rPr lang="en-GB" sz="2400" dirty="0" smtClean="0">
                <a:latin typeface="Comic Sans MS" pitchFamily="66" charset="0"/>
              </a:rPr>
              <a:t> x</a:t>
            </a:r>
            <a:r>
              <a:rPr lang="en-GB" sz="3200" dirty="0" smtClean="0">
                <a:latin typeface="Comic Sans MS" pitchFamily="66" charset="0"/>
              </a:rPr>
              <a:t> 61  </a:t>
            </a:r>
            <a:r>
              <a:rPr lang="en-GB" sz="2400" dirty="0" smtClean="0">
                <a:latin typeface="Comic Sans MS" pitchFamily="66" charset="0"/>
              </a:rPr>
              <a:t>= ______</a:t>
            </a: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5)   43  5,083</a:t>
            </a:r>
          </a:p>
        </p:txBody>
      </p:sp>
      <p:pic>
        <p:nvPicPr>
          <p:cNvPr id="16578" name="Picture 194" descr="Thumbs Up Good Luck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906" y="1303336"/>
            <a:ext cx="3064622" cy="2573805"/>
          </a:xfrm>
          <a:prstGeom prst="rect">
            <a:avLst/>
          </a:prstGeom>
          <a:noFill/>
        </p:spPr>
      </p:pic>
      <p:cxnSp>
        <p:nvCxnSpPr>
          <p:cNvPr id="198" name="Straight Connector 197"/>
          <p:cNvCxnSpPr/>
          <p:nvPr/>
        </p:nvCxnSpPr>
        <p:spPr>
          <a:xfrm>
            <a:off x="1223682" y="4424082"/>
            <a:ext cx="0" cy="470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1196788" y="4450976"/>
            <a:ext cx="10757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CHECK YOUR ANSWERS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385" name="Rectangle 1">
            <a:hlinkClick r:id="rId2" tooltip="Page 10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748778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862456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854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10991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212796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3672693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4786371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58999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70136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8127345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92409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0466970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1050925" y="9534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x 11 x 2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683 + 917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12783661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66 x 1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4" name="Rectangle 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10808938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10612532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14767560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14767560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7748778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8862456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3" name="Rectangle 69"/>
          <p:cNvSpPr>
            <a:spLocks noChangeArrowheads="1"/>
          </p:cNvSpPr>
          <p:nvPr/>
        </p:nvSpPr>
        <p:spPr bwMode="auto">
          <a:xfrm>
            <a:off x="99854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110991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5" name="Rectangle 71"/>
          <p:cNvSpPr>
            <a:spLocks noChangeArrowheads="1"/>
          </p:cNvSpPr>
          <p:nvPr/>
        </p:nvSpPr>
        <p:spPr bwMode="auto">
          <a:xfrm>
            <a:off x="12212796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6" name="Rectangle 72"/>
          <p:cNvSpPr>
            <a:spLocks noChangeArrowheads="1"/>
          </p:cNvSpPr>
          <p:nvPr/>
        </p:nvSpPr>
        <p:spPr bwMode="auto">
          <a:xfrm>
            <a:off x="13672693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14786371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158999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9" name="Rectangle 75"/>
          <p:cNvSpPr>
            <a:spLocks noChangeArrowheads="1"/>
          </p:cNvSpPr>
          <p:nvPr/>
        </p:nvSpPr>
        <p:spPr bwMode="auto">
          <a:xfrm>
            <a:off x="170136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0" name="Rectangle 76"/>
          <p:cNvSpPr>
            <a:spLocks noChangeArrowheads="1"/>
          </p:cNvSpPr>
          <p:nvPr/>
        </p:nvSpPr>
        <p:spPr bwMode="auto">
          <a:xfrm>
            <a:off x="18127345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1" name="Rectangle 77"/>
          <p:cNvSpPr>
            <a:spLocks noChangeArrowheads="1"/>
          </p:cNvSpPr>
          <p:nvPr/>
        </p:nvSpPr>
        <p:spPr bwMode="auto">
          <a:xfrm>
            <a:off x="192409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20466970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3" name="Rectangle 79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4" name="Rectangle 80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6" name="Rectangle 8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8" name="Rectangle 8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1" name="Rectangle 8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3" name="Rectangle 8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4" name="Rectangle 9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5" name="Rectangle 9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6" name="Rectangle 9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7" name="Rectangle 93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8" name="Rectangle 94"/>
          <p:cNvSpPr>
            <a:spLocks noChangeArrowheads="1"/>
          </p:cNvSpPr>
          <p:nvPr/>
        </p:nvSpPr>
        <p:spPr bwMode="auto">
          <a:xfrm>
            <a:off x="1050925" y="9534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75 - 38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9" name="Rectangle 95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0" name="Rectangle 96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1" name="Rectangle 97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6.1 + 3.317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2" name="Rectangle 9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3" name="Rectangle 99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4" name="Rectangle 10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5" name="Rectangle 101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" name="Rectangle 102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 x 48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" name="Rectangle 103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8" name="Rectangle 104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9" name="Rectangle 105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0" name="Rectangle 106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1" name="Rectangle 107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2" name="Rectangle 108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3" name="Rectangle 109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4" name="Rectangle 110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5" name="Rectangle 111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6" name="Rectangle 112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7" name="Rectangle 1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8" name="Rectangle 1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9" name="Rectangle 1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0" name="Rectangle 11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1" name="Rectangle 1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2" name="Rectangle 1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3" name="Rectangle 11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4" name="Rectangle 1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5" name="Rectangle 1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6" name="Rectangle 1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7" name="Rectangle 1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8" name="Rectangle 1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9" name="Rectangle 125"/>
          <p:cNvSpPr>
            <a:spLocks noChangeArrowheads="1"/>
          </p:cNvSpPr>
          <p:nvPr/>
        </p:nvSpPr>
        <p:spPr bwMode="auto">
          <a:xfrm>
            <a:off x="10509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100,000 + + 60 = 106,060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0" name="Rectangle 126"/>
          <p:cNvSpPr>
            <a:spLocks noChangeArrowheads="1"/>
          </p:cNvSpPr>
          <p:nvPr/>
        </p:nvSpPr>
        <p:spPr bwMode="auto">
          <a:xfrm>
            <a:off x="10827734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1" name="Rectangle 127"/>
          <p:cNvSpPr>
            <a:spLocks noChangeArrowheads="1"/>
          </p:cNvSpPr>
          <p:nvPr/>
        </p:nvSpPr>
        <p:spPr bwMode="auto">
          <a:xfrm>
            <a:off x="1636715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2" name="Rectangle 128"/>
          <p:cNvSpPr>
            <a:spLocks noChangeArrowheads="1"/>
          </p:cNvSpPr>
          <p:nvPr/>
        </p:nvSpPr>
        <p:spPr bwMode="auto">
          <a:xfrm>
            <a:off x="10827734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3" name="Rectangle 129"/>
          <p:cNvSpPr>
            <a:spLocks noChangeArrowheads="1"/>
          </p:cNvSpPr>
          <p:nvPr/>
        </p:nvSpPr>
        <p:spPr bwMode="auto">
          <a:xfrm>
            <a:off x="1636715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4" name="Rectangle 130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5" name="Rectangle 131"/>
          <p:cNvSpPr>
            <a:spLocks noChangeArrowheads="1"/>
          </p:cNvSpPr>
          <p:nvPr/>
        </p:nvSpPr>
        <p:spPr bwMode="auto">
          <a:xfrm>
            <a:off x="7580344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6" name="Rectangle 132"/>
          <p:cNvSpPr>
            <a:spLocks noChangeArrowheads="1"/>
          </p:cNvSpPr>
          <p:nvPr/>
        </p:nvSpPr>
        <p:spPr bwMode="auto">
          <a:xfrm>
            <a:off x="86939596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7" name="Rectangle 133"/>
          <p:cNvSpPr>
            <a:spLocks noChangeArrowheads="1"/>
          </p:cNvSpPr>
          <p:nvPr/>
        </p:nvSpPr>
        <p:spPr bwMode="auto">
          <a:xfrm>
            <a:off x="98076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8" name="Rectangle 134"/>
          <p:cNvSpPr>
            <a:spLocks noChangeArrowheads="1"/>
          </p:cNvSpPr>
          <p:nvPr/>
        </p:nvSpPr>
        <p:spPr bwMode="auto">
          <a:xfrm>
            <a:off x="109213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9" name="Rectangle 135"/>
          <p:cNvSpPr>
            <a:spLocks noChangeArrowheads="1"/>
          </p:cNvSpPr>
          <p:nvPr/>
        </p:nvSpPr>
        <p:spPr bwMode="auto">
          <a:xfrm>
            <a:off x="12034932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0" name="Rectangle 136"/>
          <p:cNvSpPr>
            <a:spLocks noChangeArrowheads="1"/>
          </p:cNvSpPr>
          <p:nvPr/>
        </p:nvSpPr>
        <p:spPr bwMode="auto">
          <a:xfrm>
            <a:off x="131486116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1" name="Rectangle 137"/>
          <p:cNvSpPr>
            <a:spLocks noChangeArrowheads="1"/>
          </p:cNvSpPr>
          <p:nvPr/>
        </p:nvSpPr>
        <p:spPr bwMode="auto">
          <a:xfrm>
            <a:off x="14608508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2" name="Rectangle 138"/>
          <p:cNvSpPr>
            <a:spLocks noChangeArrowheads="1"/>
          </p:cNvSpPr>
          <p:nvPr/>
        </p:nvSpPr>
        <p:spPr bwMode="auto">
          <a:xfrm>
            <a:off x="157221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3" name="Rectangle 139"/>
          <p:cNvSpPr>
            <a:spLocks noChangeArrowheads="1"/>
          </p:cNvSpPr>
          <p:nvPr/>
        </p:nvSpPr>
        <p:spPr bwMode="auto">
          <a:xfrm>
            <a:off x="168358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4" name="Rectangle 140"/>
          <p:cNvSpPr>
            <a:spLocks noChangeArrowheads="1"/>
          </p:cNvSpPr>
          <p:nvPr/>
        </p:nvSpPr>
        <p:spPr bwMode="auto">
          <a:xfrm>
            <a:off x="17949481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5" name="Rectangle 141"/>
          <p:cNvSpPr>
            <a:spLocks noChangeArrowheads="1"/>
          </p:cNvSpPr>
          <p:nvPr/>
        </p:nvSpPr>
        <p:spPr bwMode="auto">
          <a:xfrm>
            <a:off x="190631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6" name="Rectangle 142"/>
          <p:cNvSpPr>
            <a:spLocks noChangeArrowheads="1"/>
          </p:cNvSpPr>
          <p:nvPr/>
        </p:nvSpPr>
        <p:spPr bwMode="auto">
          <a:xfrm>
            <a:off x="20176839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7" name="Rectangle 143"/>
          <p:cNvSpPr>
            <a:spLocks noChangeArrowheads="1"/>
          </p:cNvSpPr>
          <p:nvPr/>
        </p:nvSpPr>
        <p:spPr bwMode="auto">
          <a:xfrm>
            <a:off x="2140278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8" name="Rectangle 144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9" name="Rectangle 145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0" name="Rectangle 146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1" name="Rectangle 14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2" name="Rectangle 14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3" name="Rectangle 14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4" name="Rectangle 15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5" name="Rectangle 15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6" name="Rectangle 15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7" name="Rectangle 15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8" name="Rectangle 15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9" name="Rectangle 15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0" name="Rectangle 15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1" name="Rectangle 15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2" name="Rectangle 158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3" name="Rectangle 159"/>
          <p:cNvSpPr>
            <a:spLocks noChangeArrowheads="1"/>
          </p:cNvSpPr>
          <p:nvPr/>
        </p:nvSpPr>
        <p:spPr bwMode="auto">
          <a:xfrm>
            <a:off x="1050925" y="95464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56 ÷ 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4" name="Rectangle 160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5" name="Rectangle 161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6" name="Rectangle 162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 x 83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7" name="Rectangle 1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8" name="Rectangle 164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9" name="Rectangle 165"/>
          <p:cNvSpPr>
            <a:spLocks noChangeArrowheads="1"/>
          </p:cNvSpPr>
          <p:nvPr/>
        </p:nvSpPr>
        <p:spPr bwMode="auto">
          <a:xfrm>
            <a:off x="10509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5,120 - 215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0" name="Rectangle 1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1" name="Rectangle 167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2" name="Rectangle 168"/>
          <p:cNvSpPr>
            <a:spLocks noChangeArrowheads="1"/>
          </p:cNvSpPr>
          <p:nvPr/>
        </p:nvSpPr>
        <p:spPr bwMode="auto">
          <a:xfrm>
            <a:off x="12783661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3" name="Rectangle 169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4" name="Rectangle 170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5" name="Rectangle 171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6" name="Rectangle 172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7" name="Rectangle 173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8" name="Rectangle 174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9" name="Rectangle 175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0" name="Rectangle 176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1" name="Rectangle 177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2" name="Rectangle 178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3" name="Rectangle 1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4" name="Rectangle 1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5" name="Rectangle 1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6" name="Rectangle 1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7" name="Rectangle 18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8" name="Rectangle 18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9" name="Rectangle 1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0" name="Rectangle 1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1" name="Rectangle 1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2" name="Rectangle 1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3" name="Rectangle 1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4" name="Rectangle 1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5" name="Rectangle 191"/>
          <p:cNvSpPr>
            <a:spLocks noChangeArrowheads="1"/>
          </p:cNvSpPr>
          <p:nvPr/>
        </p:nvSpPr>
        <p:spPr bwMode="auto">
          <a:xfrm>
            <a:off x="18323877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6" name="Rectangle 192"/>
          <p:cNvSpPr>
            <a:spLocks noChangeArrowheads="1"/>
          </p:cNvSpPr>
          <p:nvPr/>
        </p:nvSpPr>
        <p:spPr bwMode="auto">
          <a:xfrm>
            <a:off x="1486120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61365" y="1048871"/>
            <a:ext cx="8565777" cy="42165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400" dirty="0" smtClean="0">
                <a:latin typeface="Comic Sans MS" pitchFamily="66" charset="0"/>
              </a:rPr>
              <a:t>1)  5/7 – 3/8</a:t>
            </a:r>
            <a:r>
              <a:rPr lang="en-GB" sz="2400" dirty="0" smtClean="0">
                <a:latin typeface="Comic Sans MS"/>
              </a:rPr>
              <a:t> = </a:t>
            </a:r>
            <a:r>
              <a:rPr lang="en-GB" sz="2400" dirty="0" smtClean="0">
                <a:solidFill>
                  <a:srgbClr val="FF0000"/>
                </a:solidFill>
                <a:latin typeface="Comic Sans MS"/>
              </a:rPr>
              <a:t>19/56</a:t>
            </a:r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2)  0.4 x 500 =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200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3)  15% x 8,000 =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1,200</a:t>
            </a: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4)  </a:t>
            </a:r>
            <a:r>
              <a:rPr lang="en-GB" sz="3400" dirty="0" smtClean="0">
                <a:latin typeface="Comic Sans MS" pitchFamily="66" charset="0"/>
              </a:rPr>
              <a:t>2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1700" dirty="0" smtClean="0">
                <a:latin typeface="Comic Sans MS" pitchFamily="66" charset="0"/>
              </a:rPr>
              <a:t>1/2</a:t>
            </a:r>
            <a:r>
              <a:rPr lang="en-GB" sz="2400" dirty="0" smtClean="0">
                <a:latin typeface="Comic Sans MS" pitchFamily="66" charset="0"/>
              </a:rPr>
              <a:t> x</a:t>
            </a:r>
            <a:r>
              <a:rPr lang="en-GB" sz="3200" dirty="0" smtClean="0">
                <a:latin typeface="Comic Sans MS" pitchFamily="66" charset="0"/>
              </a:rPr>
              <a:t> 61  </a:t>
            </a:r>
            <a:r>
              <a:rPr lang="en-GB" sz="2400" dirty="0" smtClean="0">
                <a:latin typeface="Comic Sans MS" pitchFamily="66" charset="0"/>
              </a:rPr>
              <a:t>=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152.5</a:t>
            </a: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5)   43  5,083        = </a:t>
            </a:r>
            <a:r>
              <a:rPr lang="en-GB" sz="4200" dirty="0" smtClean="0">
                <a:solidFill>
                  <a:srgbClr val="FF0000"/>
                </a:solidFill>
                <a:latin typeface="Comic Sans MS" pitchFamily="66" charset="0"/>
              </a:rPr>
              <a:t>134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41/43</a:t>
            </a:r>
          </a:p>
        </p:txBody>
      </p:sp>
      <p:pic>
        <p:nvPicPr>
          <p:cNvPr id="16578" name="Picture 194" descr="Thumbs Up Good Luck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906" y="1303336"/>
            <a:ext cx="3064622" cy="2573805"/>
          </a:xfrm>
          <a:prstGeom prst="rect">
            <a:avLst/>
          </a:prstGeom>
          <a:noFill/>
        </p:spPr>
      </p:pic>
      <p:cxnSp>
        <p:nvCxnSpPr>
          <p:cNvPr id="198" name="Straight Connector 197"/>
          <p:cNvCxnSpPr/>
          <p:nvPr/>
        </p:nvCxnSpPr>
        <p:spPr>
          <a:xfrm>
            <a:off x="1250576" y="4625788"/>
            <a:ext cx="0" cy="470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1237129" y="4639234"/>
            <a:ext cx="10757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algn="ctr"/>
            <a:r>
              <a:rPr lang="en-GB" sz="5200" u="sng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Investigation 1</a:t>
            </a:r>
          </a:p>
          <a:p>
            <a:pPr marL="88900" algn="ctr"/>
            <a:r>
              <a:rPr lang="en-GB" sz="4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Here </a:t>
            </a:r>
            <a:r>
              <a:rPr lang="en-GB" sz="4600" dirty="0">
                <a:solidFill>
                  <a:schemeClr val="tx1"/>
                </a:solidFill>
                <a:latin typeface="SassoonCRInfantMedium" panose="02000603020000020003" pitchFamily="2" charset="0"/>
              </a:rPr>
              <a:t>are the first ten numbers in a sequence:</a:t>
            </a:r>
          </a:p>
          <a:p>
            <a:pPr marL="88900" algn="ctr"/>
            <a:endParaRPr lang="en-GB" sz="4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GB" sz="46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0, 1, 1, 2, 3, 5, 8, 13, 21, 34…</a:t>
            </a:r>
          </a:p>
          <a:p>
            <a:pPr marL="88900" algn="ctr"/>
            <a:endParaRPr lang="en-GB" sz="4600" dirty="0" smtClean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GB" sz="4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Can you spot any pattern?</a:t>
            </a:r>
            <a:endParaRPr lang="en-GB" sz="4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GB" sz="4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What </a:t>
            </a:r>
            <a:r>
              <a:rPr lang="en-GB" sz="4600" dirty="0">
                <a:solidFill>
                  <a:schemeClr val="tx1"/>
                </a:solidFill>
                <a:latin typeface="SassoonCRInfantMedium" panose="02000603020000020003" pitchFamily="2" charset="0"/>
              </a:rPr>
              <a:t>is the 20</a:t>
            </a:r>
            <a:r>
              <a:rPr lang="en-GB" sz="4600" baseline="30000" dirty="0">
                <a:solidFill>
                  <a:schemeClr val="tx1"/>
                </a:solidFill>
                <a:latin typeface="SassoonCRInfantMedium" panose="02000603020000020003" pitchFamily="2" charset="0"/>
              </a:rPr>
              <a:t>th</a:t>
            </a:r>
            <a:r>
              <a:rPr lang="en-GB" sz="4600" dirty="0">
                <a:solidFill>
                  <a:schemeClr val="tx1"/>
                </a:solidFill>
                <a:latin typeface="SassoonCRInfantMedium" panose="02000603020000020003" pitchFamily="2" charset="0"/>
              </a:rPr>
              <a:t> number in the sequence</a:t>
            </a:r>
            <a:r>
              <a:rPr lang="en-GB" sz="4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?</a:t>
            </a:r>
          </a:p>
          <a:p>
            <a:pPr marL="88900" algn="ctr"/>
            <a:r>
              <a:rPr lang="en-GB" sz="4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(Looking at the next slide may help you!)</a:t>
            </a:r>
            <a:endParaRPr lang="en-GB" sz="4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446" y="287383"/>
            <a:ext cx="1567543" cy="64633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Task 1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algn="ctr"/>
            <a:endParaRPr lang="en-GB" sz="59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GB" sz="59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What </a:t>
            </a:r>
            <a:r>
              <a:rPr lang="en-GB" sz="5900" dirty="0">
                <a:solidFill>
                  <a:schemeClr val="tx1"/>
                </a:solidFill>
                <a:latin typeface="SassoonCRInfantMedium" panose="02000603020000020003" pitchFamily="2" charset="0"/>
              </a:rPr>
              <a:t>is the </a:t>
            </a:r>
            <a:r>
              <a:rPr lang="en-GB" sz="5900" b="1" dirty="0">
                <a:solidFill>
                  <a:srgbClr val="FF0000"/>
                </a:solidFill>
                <a:latin typeface="SassoonCRInfantMedium" panose="02000603020000020003" pitchFamily="2" charset="0"/>
                <a:hlinkClick r:id="rId4"/>
              </a:rPr>
              <a:t>Fibonacci</a:t>
            </a:r>
            <a:r>
              <a:rPr lang="en-GB" sz="5900" dirty="0">
                <a:solidFill>
                  <a:schemeClr val="tx1"/>
                </a:solidFill>
                <a:latin typeface="SassoonCRInfantMedium" panose="02000603020000020003" pitchFamily="2" charset="0"/>
              </a:rPr>
              <a:t> sequence?</a:t>
            </a:r>
          </a:p>
          <a:p>
            <a:pPr marL="88900" algn="ctr"/>
            <a:endParaRPr lang="en-GB" sz="59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GB" sz="5900" dirty="0">
                <a:solidFill>
                  <a:schemeClr val="tx1"/>
                </a:solidFill>
                <a:latin typeface="SassoonCRInfantMedium" panose="02000603020000020003" pitchFamily="2" charset="0"/>
              </a:rPr>
              <a:t>(research </a:t>
            </a:r>
            <a:r>
              <a:rPr lang="en-GB" sz="59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based to find out what the Fibonacci sequence </a:t>
            </a:r>
            <a:r>
              <a:rPr lang="en-GB" sz="59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is – click on the word ‘Fibonacci’ above)</a:t>
            </a:r>
            <a:endParaRPr lang="en-GB" sz="59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446" y="287383"/>
            <a:ext cx="1815737" cy="64633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Task 2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1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CA76EB-7EA2-4D54-B794-4704864B4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purl.org/dc/terms/"/>
    <ds:schemaRef ds:uri="86144f90-c7b6-48d0-aae5-f5e9e48cc3df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f0ae0ff-29c4-4766-b250-c1a9bee8d4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</TotalTime>
  <Words>1275</Words>
  <Application>Microsoft Office PowerPoint</Application>
  <PresentationFormat>On-screen Show (4:3)</PresentationFormat>
  <Paragraphs>832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Carol Hughes</cp:lastModifiedBy>
  <cp:revision>54</cp:revision>
  <dcterms:created xsi:type="dcterms:W3CDTF">2018-03-17T10:08:43Z</dcterms:created>
  <dcterms:modified xsi:type="dcterms:W3CDTF">2020-05-12T22:25:29Z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