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10" r:id="rId5"/>
    <p:sldId id="309" r:id="rId6"/>
    <p:sldId id="311" r:id="rId7"/>
    <p:sldId id="313" r:id="rId8"/>
    <p:sldId id="314" r:id="rId9"/>
    <p:sldId id="31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73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6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hleigh Sobol" userId="8430f2a2-602f-4dde-a79b-412efd9dd8bf" providerId="ADAL" clId="{7A93D9F1-63DA-4C0A-AA9F-5A24F7CFE6DC}"/>
    <pc:docChg chg="custSel delSld modSld">
      <pc:chgData name="Ashleigh Sobol" userId="8430f2a2-602f-4dde-a79b-412efd9dd8bf" providerId="ADAL" clId="{7A93D9F1-63DA-4C0A-AA9F-5A24F7CFE6DC}" dt="2018-06-01T09:02:52.777" v="506" actId="20577"/>
      <pc:docMkLst>
        <pc:docMk/>
      </pc:docMkLst>
      <pc:sldChg chg="modSp">
        <pc:chgData name="Ashleigh Sobol" userId="8430f2a2-602f-4dde-a79b-412efd9dd8bf" providerId="ADAL" clId="{7A93D9F1-63DA-4C0A-AA9F-5A24F7CFE6DC}" dt="2018-06-01T09:02:52.777" v="506" actId="20577"/>
        <pc:sldMkLst>
          <pc:docMk/>
          <pc:sldMk cId="2637481266" sldId="256"/>
        </pc:sldMkLst>
        <pc:spChg chg="mod">
          <ac:chgData name="Ashleigh Sobol" userId="8430f2a2-602f-4dde-a79b-412efd9dd8bf" providerId="ADAL" clId="{7A93D9F1-63DA-4C0A-AA9F-5A24F7CFE6DC}" dt="2018-06-01T09:02:52.777" v="506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Ashleigh Sobol" userId="8430f2a2-602f-4dde-a79b-412efd9dd8bf" providerId="ADAL" clId="{7A93D9F1-63DA-4C0A-AA9F-5A24F7CFE6DC}" dt="2018-06-01T09:02:04.711" v="501" actId="207"/>
        <pc:sldMkLst>
          <pc:docMk/>
          <pc:sldMk cId="273723392" sldId="308"/>
        </pc:sldMkLst>
        <pc:spChg chg="mod">
          <ac:chgData name="Ashleigh Sobol" userId="8430f2a2-602f-4dde-a79b-412efd9dd8bf" providerId="ADAL" clId="{7A93D9F1-63DA-4C0A-AA9F-5A24F7CFE6DC}" dt="2018-06-01T09:02:04.711" v="501" actId="207"/>
          <ac:spMkLst>
            <pc:docMk/>
            <pc:sldMk cId="273723392" sldId="308"/>
            <ac:spMk id="19" creationId="{5252A847-DE45-4FA3-A1F8-EEBEB845FF8E}"/>
          </ac:spMkLst>
        </pc:spChg>
      </pc:sldChg>
    </pc:docChg>
  </pc:docChgLst>
  <pc:docChgLst>
    <pc:chgData name="Ashleigh Sobol" userId="8430f2a2-602f-4dde-a79b-412efd9dd8bf" providerId="ADAL" clId="{DAAA0368-10F3-43C5-8A57-12094914CF33}"/>
    <pc:docChg chg="undo custSel modSld">
      <pc:chgData name="Ashleigh Sobol" userId="8430f2a2-602f-4dde-a79b-412efd9dd8bf" providerId="ADAL" clId="{DAAA0368-10F3-43C5-8A57-12094914CF33}" dt="2018-06-01T10:48:58.102" v="94" actId="404"/>
      <pc:docMkLst>
        <pc:docMk/>
      </pc:docMkLst>
      <pc:sldChg chg="modSp">
        <pc:chgData name="Ashleigh Sobol" userId="8430f2a2-602f-4dde-a79b-412efd9dd8bf" providerId="ADAL" clId="{DAAA0368-10F3-43C5-8A57-12094914CF33}" dt="2018-06-01T10:48:13.661" v="9" actId="404"/>
        <pc:sldMkLst>
          <pc:docMk/>
          <pc:sldMk cId="2637481266" sldId="256"/>
        </pc:sldMkLst>
        <pc:spChg chg="mod">
          <ac:chgData name="Ashleigh Sobol" userId="8430f2a2-602f-4dde-a79b-412efd9dd8bf" providerId="ADAL" clId="{DAAA0368-10F3-43C5-8A57-12094914CF33}" dt="2018-06-01T10:48:13.661" v="9" actId="404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Ashleigh Sobol" userId="8430f2a2-602f-4dde-a79b-412efd9dd8bf" providerId="ADAL" clId="{DAAA0368-10F3-43C5-8A57-12094914CF33}" dt="2018-06-01T10:48:58.102" v="94" actId="404"/>
        <pc:sldMkLst>
          <pc:docMk/>
          <pc:sldMk cId="273723392" sldId="308"/>
        </pc:sldMkLst>
        <pc:spChg chg="mod">
          <ac:chgData name="Ashleigh Sobol" userId="8430f2a2-602f-4dde-a79b-412efd9dd8bf" providerId="ADAL" clId="{DAAA0368-10F3-43C5-8A57-12094914CF33}" dt="2018-06-01T10:48:58.102" v="94" actId="404"/>
          <ac:spMkLst>
            <pc:docMk/>
            <pc:sldMk cId="273723392" sldId="308"/>
            <ac:spMk id="19" creationId="{5252A847-DE45-4FA3-A1F8-EEBEB845FF8E}"/>
          </ac:spMkLst>
        </pc:spChg>
      </pc:sldChg>
    </pc:docChg>
  </pc:docChgLst>
  <pc:docChgLst>
    <pc:chgData name="Sian Stebbings" userId="e14ea2a2-07d0-4302-97b9-16dc822a37cc" providerId="ADAL" clId="{DE277FA4-9F4B-48C1-B50D-1A1BEC68A8D9}"/>
    <pc:docChg chg="modSld">
      <pc:chgData name="Sian Stebbings" userId="e14ea2a2-07d0-4302-97b9-16dc822a37cc" providerId="ADAL" clId="{DE277FA4-9F4B-48C1-B50D-1A1BEC68A8D9}" dt="2018-06-10T14:46:26.782" v="0"/>
      <pc:docMkLst>
        <pc:docMk/>
      </pc:docMkLst>
      <pc:sldChg chg="modSp">
        <pc:chgData name="Sian Stebbings" userId="e14ea2a2-07d0-4302-97b9-16dc822a37cc" providerId="ADAL" clId="{DE277FA4-9F4B-48C1-B50D-1A1BEC68A8D9}" dt="2018-06-10T14:46:26.782" v="0"/>
        <pc:sldMkLst>
          <pc:docMk/>
          <pc:sldMk cId="2637481266" sldId="256"/>
        </pc:sldMkLst>
        <pc:spChg chg="mod">
          <ac:chgData name="Sian Stebbings" userId="e14ea2a2-07d0-4302-97b9-16dc822a37cc" providerId="ADAL" clId="{DE277FA4-9F4B-48C1-B50D-1A1BEC68A8D9}" dt="2018-06-10T14:46:26.782" v="0"/>
          <ac:spMkLst>
            <pc:docMk/>
            <pc:sldMk cId="2637481266" sldId="256"/>
            <ac:spMk id="19" creationId="{5252A847-DE45-4FA3-A1F8-EEBEB845FF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4204205"/>
              </p:ext>
            </p:extLst>
          </p:nvPr>
        </p:nvGraphicFramePr>
        <p:xfrm>
          <a:off x="0" y="922108"/>
          <a:ext cx="9144000" cy="1542288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700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Y6 (Investigating</a:t>
                      </a:r>
                      <a:r>
                        <a:rPr lang="en-GB" sz="2200" b="1" u="sng" baseline="0" dirty="0" smtClean="0">
                          <a:latin typeface="Comic Sans MS"/>
                          <a:ea typeface="Calibri"/>
                          <a:cs typeface="Times New Roman"/>
                        </a:rPr>
                        <a:t> perimeter)</a:t>
                      </a:r>
                      <a:endParaRPr lang="en-GB" sz="2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2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200" dirty="0" smtClean="0">
                          <a:latin typeface="Comic Sans MS"/>
                          <a:ea typeface="Calibri"/>
                          <a:cs typeface="Times New Roman"/>
                        </a:rPr>
                        <a:t>21.5.20</a:t>
                      </a:r>
                      <a:endParaRPr lang="en-GB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2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can investigate</a:t>
                      </a:r>
                      <a:r>
                        <a:rPr lang="en-GB" sz="22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the perimeter of rectilinear shapes.</a:t>
                      </a:r>
                      <a:endParaRPr lang="en-GB" sz="22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122" name="Picture 2" descr="Perimeter of rectilinear shapes lesson pack (Year 4 Measurement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591" y="2560320"/>
            <a:ext cx="7622723" cy="4297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Calculation Starter – </a:t>
            </a:r>
            <a:r>
              <a:rPr lang="en-GB" sz="5000" dirty="0" err="1" smtClean="0"/>
              <a:t>Kahoot</a:t>
            </a:r>
            <a:r>
              <a:rPr lang="en-GB" sz="5000" dirty="0" smtClean="0"/>
              <a:t> Quiz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4204205"/>
              </p:ext>
            </p:extLst>
          </p:nvPr>
        </p:nvGraphicFramePr>
        <p:xfrm>
          <a:off x="0" y="922108"/>
          <a:ext cx="9144000" cy="1516063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462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Elizabeth,</a:t>
                      </a:r>
                      <a:r>
                        <a:rPr lang="en-GB" sz="2200" b="1" u="sng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Jack, Bethany, Ruby, Reuben, </a:t>
                      </a:r>
                      <a:r>
                        <a:rPr lang="en-GB" sz="2200" b="1" u="sng" baseline="0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Malachai</a:t>
                      </a:r>
                      <a:r>
                        <a:rPr lang="en-GB" sz="2200" b="1" u="sng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and Cassie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200" b="1" u="sng" baseline="0" dirty="0" smtClean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https://kahoot.it/challenge/02287327?challenge-id=989b5045-acac-493d-bf6e-af3c3fb285dc_1589969472815</a:t>
                      </a:r>
                      <a:endParaRPr lang="en-GB" sz="2200" b="1" u="sng" baseline="0" dirty="0" smtClean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4204205"/>
              </p:ext>
            </p:extLst>
          </p:nvPr>
        </p:nvGraphicFramePr>
        <p:xfrm>
          <a:off x="0" y="2955561"/>
          <a:ext cx="9144000" cy="1516063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375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Lily,</a:t>
                      </a:r>
                      <a:r>
                        <a:rPr lang="en-GB" sz="2200" b="1" u="sng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Harvey, Henry and Megan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200" b="1" u="sng" baseline="0" dirty="0" smtClean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https://kahoot.it/challenge/072623?challenge-id=989b5045-acac-493d-bf6e-af3c3fb285dc_1589968829282</a:t>
                      </a:r>
                      <a:endParaRPr lang="en-GB" sz="2200" b="1" u="sng" baseline="0" dirty="0" smtClean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4204205"/>
              </p:ext>
            </p:extLst>
          </p:nvPr>
        </p:nvGraphicFramePr>
        <p:xfrm>
          <a:off x="0" y="4858384"/>
          <a:ext cx="9144000" cy="1516063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375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Zac</a:t>
                      </a:r>
                      <a:r>
                        <a:rPr lang="en-GB" sz="22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, Chloe, Toby and Dante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200" b="1" u="sng" dirty="0" smtClean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https://kahoot.it/challenge/05338700?challenge-id=989b5045-acac-493d-bf6e-af3c3fb285dc_1589968285861</a:t>
                      </a:r>
                      <a:endParaRPr lang="en-GB" sz="2200" b="1" u="sng" dirty="0" smtClean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b="1" u="sng" dirty="0" smtClean="0"/>
              <a:t>Perimeter of Rectilinear Shapes</a:t>
            </a:r>
            <a:endParaRPr lang="en-GB" sz="54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737360"/>
            <a:ext cx="9144000" cy="4708981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5000" dirty="0" smtClean="0">
                <a:solidFill>
                  <a:schemeClr val="bg1"/>
                </a:solidFill>
              </a:rPr>
              <a:t>Today, you are going to investigate the perimeter of rectilinear shapes.</a:t>
            </a:r>
          </a:p>
          <a:p>
            <a:endParaRPr lang="en-GB" sz="5000" dirty="0" smtClean="0">
              <a:solidFill>
                <a:schemeClr val="bg1"/>
              </a:solidFill>
            </a:endParaRPr>
          </a:p>
          <a:p>
            <a:r>
              <a:rPr lang="en-GB" sz="5000" dirty="0" smtClean="0">
                <a:solidFill>
                  <a:schemeClr val="bg1"/>
                </a:solidFill>
              </a:rPr>
              <a:t>Go to the next slide to see an example of your challenge.</a:t>
            </a:r>
            <a:endParaRPr lang="en-GB" sz="5000" dirty="0">
              <a:solidFill>
                <a:schemeClr val="bg1"/>
              </a:solidFill>
            </a:endParaRPr>
          </a:p>
        </p:txBody>
      </p:sp>
      <p:sp>
        <p:nvSpPr>
          <p:cNvPr id="7170" name="AutoShape 2" descr="Play With Patterns | Data Handling | CBSE | Class 4 | ekShiksh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0" y="975359"/>
            <a:ext cx="2107475" cy="723275"/>
          </a:xfrm>
          <a:prstGeom prst="rect">
            <a:avLst/>
          </a:prstGeom>
          <a:solidFill>
            <a:srgbClr val="FFB9FF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100" b="1" u="sng" dirty="0" smtClean="0"/>
              <a:t>Activity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15553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400" dirty="0" smtClean="0">
                <a:solidFill>
                  <a:schemeClr val="bg1"/>
                </a:solidFill>
              </a:rPr>
              <a:t>A gardener has a garden which is 3m x 3m. </a:t>
            </a:r>
            <a:r>
              <a:rPr lang="en-GB" sz="2200" dirty="0" smtClean="0">
                <a:solidFill>
                  <a:schemeClr val="bg1"/>
                </a:solidFill>
              </a:rPr>
              <a:t>(See below)</a:t>
            </a:r>
            <a:endParaRPr lang="en-GB" sz="22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13659" y="926737"/>
          <a:ext cx="3178628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1073"/>
                <a:gridCol w="1080274"/>
                <a:gridCol w="1097281"/>
              </a:tblGrid>
              <a:tr h="370840">
                <a:tc>
                  <a:txBody>
                    <a:bodyPr/>
                    <a:lstStyle/>
                    <a:p>
                      <a:endParaRPr lang="en-GB" sz="6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6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6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14949" y="766354"/>
            <a:ext cx="4929051" cy="4708981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000" dirty="0" smtClean="0">
                <a:solidFill>
                  <a:schemeClr val="bg1"/>
                </a:solidFill>
              </a:rPr>
              <a:t>She has 12 one metre lengths of fence, which she wants to use to divide the garden so that there is  piece of grass surrounded by the 12m of fence.</a:t>
            </a:r>
          </a:p>
          <a:p>
            <a:endParaRPr lang="en-GB" sz="3000" dirty="0" smtClean="0">
              <a:solidFill>
                <a:schemeClr val="bg1"/>
              </a:solidFill>
            </a:endParaRPr>
          </a:p>
          <a:p>
            <a:r>
              <a:rPr lang="en-GB" sz="3000" dirty="0" smtClean="0">
                <a:solidFill>
                  <a:schemeClr val="bg1"/>
                </a:solidFill>
              </a:rPr>
              <a:t>How many different possible ways are there to fence the garden?</a:t>
            </a:r>
            <a:endParaRPr lang="en-GB" sz="3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8011" y="888274"/>
            <a:ext cx="1045029" cy="7837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445623" y="1876697"/>
            <a:ext cx="1045029" cy="7837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525486" y="1885406"/>
            <a:ext cx="1045029" cy="7837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96241" y="3897086"/>
            <a:ext cx="1045029" cy="7837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441268" y="3897086"/>
            <a:ext cx="1045029" cy="7837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512423" y="3884022"/>
            <a:ext cx="1045029" cy="7837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5400000">
            <a:off x="918754" y="1389017"/>
            <a:ext cx="1045029" cy="7837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 rot="5400000">
            <a:off x="3056709" y="2377440"/>
            <a:ext cx="1045029" cy="7837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 rot="5400000">
            <a:off x="-91440" y="1371600"/>
            <a:ext cx="1045029" cy="7837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 rot="5400000">
            <a:off x="-91440" y="2377440"/>
            <a:ext cx="1045029" cy="7837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 rot="5400000">
            <a:off x="-91441" y="3357154"/>
            <a:ext cx="1045029" cy="7837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 rot="5400000">
            <a:off x="3056708" y="3383279"/>
            <a:ext cx="1045029" cy="7837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809897" y="627017"/>
            <a:ext cx="26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471748" y="1184366"/>
            <a:ext cx="26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876697" y="1537063"/>
            <a:ext cx="26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947851" y="1510937"/>
            <a:ext cx="26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600994" y="2281646"/>
            <a:ext cx="26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3640183" y="3156857"/>
            <a:ext cx="26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2817223" y="3940629"/>
            <a:ext cx="26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1811383" y="3953691"/>
            <a:ext cx="26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753291" y="3966754"/>
            <a:ext cx="26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1" y="3196046"/>
            <a:ext cx="42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2251166"/>
            <a:ext cx="42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1206138"/>
            <a:ext cx="42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12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15553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400" dirty="0" smtClean="0">
                <a:solidFill>
                  <a:schemeClr val="bg1"/>
                </a:solidFill>
              </a:rPr>
              <a:t>A gardener has a garden which is 4m x 4m. </a:t>
            </a:r>
            <a:r>
              <a:rPr lang="en-GB" sz="2200" dirty="0" smtClean="0">
                <a:solidFill>
                  <a:schemeClr val="bg1"/>
                </a:solidFill>
              </a:rPr>
              <a:t>(See below)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90457" y="766354"/>
            <a:ext cx="3853543" cy="5170646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000" dirty="0" smtClean="0">
                <a:solidFill>
                  <a:schemeClr val="bg1"/>
                </a:solidFill>
              </a:rPr>
              <a:t>She has 16 one metre lengths of fence, which she wants to use to divide the garden so that there is  piece of grass surrounded by the 16m of fence.</a:t>
            </a:r>
          </a:p>
          <a:p>
            <a:endParaRPr lang="en-GB" sz="3000" dirty="0" smtClean="0">
              <a:solidFill>
                <a:schemeClr val="bg1"/>
              </a:solidFill>
            </a:endParaRPr>
          </a:p>
          <a:p>
            <a:r>
              <a:rPr lang="en-GB" sz="3000" dirty="0" smtClean="0">
                <a:solidFill>
                  <a:schemeClr val="bg1"/>
                </a:solidFill>
              </a:rPr>
              <a:t>How many different possible ways are there to fence the garden?</a:t>
            </a:r>
            <a:endParaRPr lang="en-GB" sz="3000" dirty="0">
              <a:solidFill>
                <a:schemeClr val="bg1"/>
              </a:solidFill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544286" y="965926"/>
          <a:ext cx="3910149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880"/>
                <a:gridCol w="979714"/>
                <a:gridCol w="1045029"/>
                <a:gridCol w="940526"/>
              </a:tblGrid>
              <a:tr h="370840">
                <a:tc>
                  <a:txBody>
                    <a:bodyPr/>
                    <a:lstStyle/>
                    <a:p>
                      <a:endParaRPr lang="en-GB" sz="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5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5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5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1" name="Rectangle 30"/>
          <p:cNvSpPr/>
          <p:nvPr/>
        </p:nvSpPr>
        <p:spPr>
          <a:xfrm rot="5400000">
            <a:off x="97970" y="1352005"/>
            <a:ext cx="888275" cy="6531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 rot="5400000">
            <a:off x="1034141" y="2222862"/>
            <a:ext cx="888275" cy="6531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 rot="5400000">
            <a:off x="2039982" y="3058885"/>
            <a:ext cx="888275" cy="6531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 rot="5400000">
            <a:off x="3058885" y="3894908"/>
            <a:ext cx="888275" cy="6531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 rot="5400000">
            <a:off x="3999410" y="1373776"/>
            <a:ext cx="888275" cy="6531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 rot="5400000">
            <a:off x="3986347" y="2183673"/>
            <a:ext cx="888275" cy="6531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 rot="5400000">
            <a:off x="3999410" y="3085010"/>
            <a:ext cx="888275" cy="6531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 rot="5400000">
            <a:off x="3999410" y="3921034"/>
            <a:ext cx="888275" cy="6531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18160" y="1785257"/>
            <a:ext cx="1045029" cy="7837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1480457" y="2629988"/>
            <a:ext cx="1045029" cy="7837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2512423" y="3492137"/>
            <a:ext cx="1045029" cy="7837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3466011" y="4315097"/>
            <a:ext cx="1045029" cy="7837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526868" y="931818"/>
            <a:ext cx="3927566" cy="6096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809897" y="627017"/>
            <a:ext cx="26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1889760" y="622663"/>
            <a:ext cx="26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2882537" y="635725"/>
            <a:ext cx="26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3836125" y="622663"/>
            <a:ext cx="26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4489269" y="1145177"/>
            <a:ext cx="26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4489268" y="2020389"/>
            <a:ext cx="26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4502331" y="2856411"/>
            <a:ext cx="26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4476206" y="3561805"/>
            <a:ext cx="26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3823063" y="4397829"/>
            <a:ext cx="26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3056709" y="3796937"/>
            <a:ext cx="48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2717075" y="3509555"/>
            <a:ext cx="431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2046515" y="2930435"/>
            <a:ext cx="431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1746069" y="2616926"/>
            <a:ext cx="431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13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1027612" y="2120538"/>
            <a:ext cx="431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14</a:t>
            </a:r>
            <a:endParaRPr lang="en-GB" dirty="0"/>
          </a:p>
        </p:txBody>
      </p:sp>
      <p:sp>
        <p:nvSpPr>
          <p:cNvPr id="58" name="TextBox 57"/>
          <p:cNvSpPr txBox="1"/>
          <p:nvPr/>
        </p:nvSpPr>
        <p:spPr>
          <a:xfrm>
            <a:off x="727166" y="1872344"/>
            <a:ext cx="431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15</a:t>
            </a:r>
            <a:endParaRPr lang="en-GB" dirty="0"/>
          </a:p>
        </p:txBody>
      </p:sp>
      <p:sp>
        <p:nvSpPr>
          <p:cNvPr id="59" name="TextBox 58"/>
          <p:cNvSpPr txBox="1"/>
          <p:nvPr/>
        </p:nvSpPr>
        <p:spPr>
          <a:xfrm>
            <a:off x="165464" y="1180012"/>
            <a:ext cx="431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16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632311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u="sng" dirty="0" smtClean="0">
                <a:solidFill>
                  <a:srgbClr val="FF0000"/>
                </a:solidFill>
                <a:latin typeface="Comic Sans MS" pitchFamily="66" charset="0"/>
              </a:rPr>
              <a:t>Reuben, Ruby, Jack, Bethany, Elizabeth, Cassie and </a:t>
            </a:r>
            <a:r>
              <a:rPr lang="en-GB" sz="4000" u="sng" dirty="0" err="1" smtClean="0">
                <a:solidFill>
                  <a:srgbClr val="FF0000"/>
                </a:solidFill>
                <a:latin typeface="Comic Sans MS" pitchFamily="66" charset="0"/>
              </a:rPr>
              <a:t>Malachai</a:t>
            </a:r>
            <a:r>
              <a:rPr lang="en-GB" sz="4000" u="sng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</a:p>
          <a:p>
            <a:r>
              <a:rPr lang="en-GB" sz="4000" dirty="0" smtClean="0">
                <a:solidFill>
                  <a:srgbClr val="FF0000"/>
                </a:solidFill>
                <a:latin typeface="Comic Sans MS" pitchFamily="66" charset="0"/>
              </a:rPr>
              <a:t>Activity page 5 </a:t>
            </a:r>
          </a:p>
          <a:p>
            <a:r>
              <a:rPr lang="en-GB" sz="4000" dirty="0" smtClean="0">
                <a:solidFill>
                  <a:srgbClr val="FF0000"/>
                </a:solidFill>
                <a:latin typeface="Comic Sans MS" pitchFamily="66" charset="0"/>
              </a:rPr>
              <a:t>(answers page 9)</a:t>
            </a:r>
          </a:p>
          <a:p>
            <a:endParaRPr lang="en-GB" sz="4000" dirty="0" smtClean="0">
              <a:latin typeface="Comic Sans MS" pitchFamily="66" charset="0"/>
            </a:endParaRPr>
          </a:p>
          <a:p>
            <a:r>
              <a:rPr lang="en-GB" sz="4000" u="sng" dirty="0" smtClean="0">
                <a:solidFill>
                  <a:srgbClr val="0070C0"/>
                </a:solidFill>
                <a:latin typeface="Comic Sans MS" pitchFamily="66" charset="0"/>
              </a:rPr>
              <a:t>Henry, Harvey, Megan, Lily, Dante, </a:t>
            </a:r>
            <a:r>
              <a:rPr lang="en-GB" sz="4000" u="sng" dirty="0" err="1" smtClean="0">
                <a:solidFill>
                  <a:srgbClr val="0070C0"/>
                </a:solidFill>
                <a:latin typeface="Comic Sans MS" pitchFamily="66" charset="0"/>
              </a:rPr>
              <a:t>Zac</a:t>
            </a:r>
            <a:r>
              <a:rPr lang="en-GB" sz="4000" u="sng" dirty="0" smtClean="0">
                <a:solidFill>
                  <a:srgbClr val="0070C0"/>
                </a:solidFill>
                <a:latin typeface="Comic Sans MS" pitchFamily="66" charset="0"/>
              </a:rPr>
              <a:t>, Toby and Chloe  </a:t>
            </a:r>
          </a:p>
          <a:p>
            <a:r>
              <a:rPr lang="en-GB" sz="4000" dirty="0" smtClean="0">
                <a:solidFill>
                  <a:srgbClr val="0070C0"/>
                </a:solidFill>
                <a:latin typeface="Comic Sans MS" pitchFamily="66" charset="0"/>
              </a:rPr>
              <a:t>Activity Page 1 </a:t>
            </a:r>
          </a:p>
          <a:p>
            <a:r>
              <a:rPr lang="en-GB" sz="4000" dirty="0" smtClean="0">
                <a:solidFill>
                  <a:srgbClr val="0070C0"/>
                </a:solidFill>
                <a:latin typeface="Comic Sans MS" pitchFamily="66" charset="0"/>
              </a:rPr>
              <a:t>(answers page 2)</a:t>
            </a:r>
            <a:endParaRPr lang="en-GB" sz="40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6" ma:contentTypeDescription="Create a new document." ma:contentTypeScope="" ma:versionID="232a3161d8cdc1753e67d98af04160a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cd8d44c83432fc13a39548b2e53d683a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0C772E-A14F-4396-98C8-51A74E8F88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966</TotalTime>
  <Words>290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Carol Hughes</cp:lastModifiedBy>
  <cp:revision>53</cp:revision>
  <dcterms:created xsi:type="dcterms:W3CDTF">2018-03-17T10:08:43Z</dcterms:created>
  <dcterms:modified xsi:type="dcterms:W3CDTF">2020-05-20T10:11:35Z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