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5" r:id="rId6"/>
    <p:sldId id="263" r:id="rId7"/>
    <p:sldId id="264" r:id="rId8"/>
    <p:sldId id="258" r:id="rId9"/>
    <p:sldId id="261" r:id="rId10"/>
    <p:sldId id="262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2BD4B-4503-4891-AA88-D21C534B1363}" v="3" dt="2018-06-10T15:39:42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7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igh Sobol" userId="8430f2a2-602f-4dde-a79b-412efd9dd8bf" providerId="ADAL" clId="{3AC83EB3-5573-48FD-9D1B-AB3F3E936F07}"/>
    <pc:docChg chg="addSld delSld modSld">
      <pc:chgData name="Ashleigh Sobol" userId="8430f2a2-602f-4dde-a79b-412efd9dd8bf" providerId="ADAL" clId="{3AC83EB3-5573-48FD-9D1B-AB3F3E936F07}" dt="2018-06-05T08:14:24.687" v="144" actId="2696"/>
      <pc:docMkLst>
        <pc:docMk/>
      </pc:docMkLst>
      <pc:sldChg chg="modSp">
        <pc:chgData name="Ashleigh Sobol" userId="8430f2a2-602f-4dde-a79b-412efd9dd8bf" providerId="ADAL" clId="{3AC83EB3-5573-48FD-9D1B-AB3F3E936F07}" dt="2018-06-05T08:12:14.422" v="17" actId="6549"/>
        <pc:sldMkLst>
          <pc:docMk/>
          <pc:sldMk cId="2637481266" sldId="256"/>
        </pc:sldMkLst>
        <pc:spChg chg="mod">
          <ac:chgData name="Ashleigh Sobol" userId="8430f2a2-602f-4dde-a79b-412efd9dd8bf" providerId="ADAL" clId="{3AC83EB3-5573-48FD-9D1B-AB3F3E936F07}" dt="2018-06-05T08:12:14.422" v="17" actId="6549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3AC83EB3-5573-48FD-9D1B-AB3F3E936F07}" dt="2018-06-05T08:14:14.032" v="141" actId="403"/>
        <pc:sldMkLst>
          <pc:docMk/>
          <pc:sldMk cId="273723392" sldId="308"/>
        </pc:sldMkLst>
        <pc:spChg chg="mod">
          <ac:chgData name="Ashleigh Sobol" userId="8430f2a2-602f-4dde-a79b-412efd9dd8bf" providerId="ADAL" clId="{3AC83EB3-5573-48FD-9D1B-AB3F3E936F07}" dt="2018-06-05T08:14:14.032" v="141" actId="403"/>
          <ac:spMkLst>
            <pc:docMk/>
            <pc:sldMk cId="273723392" sldId="308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D024F4FF-FBD3-42D2-A0DA-0307EB05DA21}"/>
    <pc:docChg chg="custSel addSld delSld modSld">
      <pc:chgData name="Ashleigh Sobol" userId="8430f2a2-602f-4dde-a79b-412efd9dd8bf" providerId="ADAL" clId="{D024F4FF-FBD3-42D2-A0DA-0307EB05DA21}" dt="2018-06-05T17:14:02.692" v="278"/>
      <pc:docMkLst>
        <pc:docMk/>
      </pc:docMkLst>
      <pc:sldChg chg="modSp">
        <pc:chgData name="Ashleigh Sobol" userId="8430f2a2-602f-4dde-a79b-412efd9dd8bf" providerId="ADAL" clId="{D024F4FF-FBD3-42D2-A0DA-0307EB05DA21}" dt="2018-06-05T17:14:02.692" v="278"/>
        <pc:sldMkLst>
          <pc:docMk/>
          <pc:sldMk cId="2637481266" sldId="256"/>
        </pc:sldMkLst>
        <pc:spChg chg="mod">
          <ac:chgData name="Ashleigh Sobol" userId="8430f2a2-602f-4dde-a79b-412efd9dd8bf" providerId="ADAL" clId="{D024F4FF-FBD3-42D2-A0DA-0307EB05DA21}" dt="2018-06-05T17:14:02.692" v="278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D024F4FF-FBD3-42D2-A0DA-0307EB05DA21}" dt="2018-06-05T10:38:17.184" v="0" actId="20577"/>
        <pc:sldMkLst>
          <pc:docMk/>
          <pc:sldMk cId="273723392" sldId="308"/>
        </pc:sldMkLst>
        <pc:spChg chg="mod">
          <ac:chgData name="Ashleigh Sobol" userId="8430f2a2-602f-4dde-a79b-412efd9dd8bf" providerId="ADAL" clId="{D024F4FF-FBD3-42D2-A0DA-0307EB05DA21}" dt="2018-06-05T10:38:17.184" v="0" actId="20577"/>
          <ac:spMkLst>
            <pc:docMk/>
            <pc:sldMk cId="273723392" sldId="308"/>
            <ac:spMk id="19" creationId="{5252A847-DE45-4FA3-A1F8-EEBEB845FF8E}"/>
          </ac:spMkLst>
        </pc:spChg>
      </pc:sldChg>
      <pc:sldChg chg="modSp add">
        <pc:chgData name="Ashleigh Sobol" userId="8430f2a2-602f-4dde-a79b-412efd9dd8bf" providerId="ADAL" clId="{D024F4FF-FBD3-42D2-A0DA-0307EB05DA21}" dt="2018-06-05T13:28:28.983" v="252" actId="20577"/>
        <pc:sldMkLst>
          <pc:docMk/>
          <pc:sldMk cId="3455269876" sldId="309"/>
        </pc:sldMkLst>
        <pc:spChg chg="mod">
          <ac:chgData name="Ashleigh Sobol" userId="8430f2a2-602f-4dde-a79b-412efd9dd8bf" providerId="ADAL" clId="{D024F4FF-FBD3-42D2-A0DA-0307EB05DA21}" dt="2018-06-05T13:28:28.983" v="252" actId="20577"/>
          <ac:spMkLst>
            <pc:docMk/>
            <pc:sldMk cId="3455269876" sldId="309"/>
            <ac:spMk id="19" creationId="{5252A847-DE45-4FA3-A1F8-EEBEB845FF8E}"/>
          </ac:spMkLst>
        </pc:spChg>
      </pc:sldChg>
    </pc:docChg>
  </pc:docChgLst>
  <pc:docChgLst>
    <pc:chgData name="Sian Stebbings" userId="e14ea2a2-07d0-4302-97b9-16dc822a37cc" providerId="ADAL" clId="{51A2BD4B-4503-4891-AA88-D21C534B1363}"/>
    <pc:docChg chg="modSld">
      <pc:chgData name="Sian Stebbings" userId="e14ea2a2-07d0-4302-97b9-16dc822a37cc" providerId="ADAL" clId="{51A2BD4B-4503-4891-AA88-D21C534B1363}" dt="2018-06-10T15:39:42.267" v="2"/>
      <pc:docMkLst>
        <pc:docMk/>
      </pc:docMkLst>
      <pc:sldChg chg="modSp">
        <pc:chgData name="Sian Stebbings" userId="e14ea2a2-07d0-4302-97b9-16dc822a37cc" providerId="ADAL" clId="{51A2BD4B-4503-4891-AA88-D21C534B1363}" dt="2018-06-10T15:39:42.267" v="2"/>
        <pc:sldMkLst>
          <pc:docMk/>
          <pc:sldMk cId="2637481266" sldId="256"/>
        </pc:sldMkLst>
        <pc:spChg chg="mod">
          <ac:chgData name="Sian Stebbings" userId="e14ea2a2-07d0-4302-97b9-16dc822a37cc" providerId="ADAL" clId="{51A2BD4B-4503-4891-AA88-D21C534B1363}" dt="2018-06-10T15:39:42.267" v="2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yminimaths.co.uk/wp-content/plugins/wp-pdf-viewer-embed/assets/pdfjs/web/viewer.php?file=https://myminimaths.co.uk/wp-content/uploads/2019/05/2020-Arithmetic-Practice-Paper-Week-7-FULL-Paper.pdf&amp;download=false&amp;print=true&amp;presentation=false&amp;share=true&amp;openfile=false&amp;pagenav=false?file=https://myminimaths.co.uk/wp-content/uploads/2019/05/2020-Arithmetic-Practice-Paper-Week-7-FULL-Paper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4204205"/>
              </p:ext>
            </p:extLst>
          </p:nvPr>
        </p:nvGraphicFramePr>
        <p:xfrm>
          <a:off x="179513" y="1052736"/>
          <a:ext cx="8690167" cy="3760089"/>
        </p:xfrm>
        <a:graphic>
          <a:graphicData uri="http://schemas.openxmlformats.org/drawingml/2006/table">
            <a:tbl>
              <a:tblPr/>
              <a:tblGrid>
                <a:gridCol w="8690167"/>
              </a:tblGrid>
              <a:tr h="81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Y6 (</a:t>
                      </a: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Area investigation)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14.5.20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investigate ‘area’ of triangles, rectangles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and parallelograms.</a:t>
                      </a:r>
                      <a:endParaRPr lang="en-GB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understand</a:t>
                      </a:r>
                      <a:r>
                        <a:rPr lang="en-GB" sz="2400" b="1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that to find the area of a triangle, I can use the formula ‘½ based x height’.</a:t>
                      </a:r>
                      <a:endParaRPr lang="en-GB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</a:t>
                      </a:r>
                      <a:r>
                        <a:rPr lang="en-GB" sz="2400" b="1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understand that to find the area of a rectangle or parallelogram, I can use the formula ‘length x width’.</a:t>
                      </a:r>
                      <a:endParaRPr lang="en-GB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8" name="Picture 2" descr="Area Banner | Teaching Ide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997" y="5026251"/>
            <a:ext cx="5368915" cy="183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Calculation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Practise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385" name="Rectangle 1">
            <a:hlinkClick r:id="rId2" tooltip="Page 10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466665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748778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862456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985438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1099117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2212796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3672693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4786371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5899987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701366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8127345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9240960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04669707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720602763" y="103800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1050925" y="9534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 x 11 x 2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2147483647" y="163459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683 + 917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1278366125" y="41867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+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66 x 1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2147483647" y="64846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93303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10659252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11988149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13317045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1464598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1611526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1744414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1891342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2024230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8" name="Rectangle 5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4" name="Rectangle 6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10808938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7" name="Rectangle 63"/>
          <p:cNvSpPr>
            <a:spLocks noChangeArrowheads="1"/>
          </p:cNvSpPr>
          <p:nvPr/>
        </p:nvSpPr>
        <p:spPr bwMode="auto">
          <a:xfrm>
            <a:off x="10612532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14767560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147675600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0" name="Rectangle 66"/>
          <p:cNvSpPr>
            <a:spLocks noChangeArrowheads="1"/>
          </p:cNvSpPr>
          <p:nvPr/>
        </p:nvSpPr>
        <p:spPr bwMode="auto">
          <a:xfrm>
            <a:off x="6466665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1" name="Rectangle 67"/>
          <p:cNvSpPr>
            <a:spLocks noChangeArrowheads="1"/>
          </p:cNvSpPr>
          <p:nvPr/>
        </p:nvSpPr>
        <p:spPr bwMode="auto">
          <a:xfrm>
            <a:off x="7748778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2" name="Rectangle 68"/>
          <p:cNvSpPr>
            <a:spLocks noChangeArrowheads="1"/>
          </p:cNvSpPr>
          <p:nvPr/>
        </p:nvSpPr>
        <p:spPr bwMode="auto">
          <a:xfrm>
            <a:off x="8862456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3" name="Rectangle 69"/>
          <p:cNvSpPr>
            <a:spLocks noChangeArrowheads="1"/>
          </p:cNvSpPr>
          <p:nvPr/>
        </p:nvSpPr>
        <p:spPr bwMode="auto">
          <a:xfrm>
            <a:off x="9985438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4" name="Rectangle 70"/>
          <p:cNvSpPr>
            <a:spLocks noChangeArrowheads="1"/>
          </p:cNvSpPr>
          <p:nvPr/>
        </p:nvSpPr>
        <p:spPr bwMode="auto">
          <a:xfrm>
            <a:off x="11099117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5" name="Rectangle 71"/>
          <p:cNvSpPr>
            <a:spLocks noChangeArrowheads="1"/>
          </p:cNvSpPr>
          <p:nvPr/>
        </p:nvSpPr>
        <p:spPr bwMode="auto">
          <a:xfrm>
            <a:off x="12212796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6" name="Rectangle 72"/>
          <p:cNvSpPr>
            <a:spLocks noChangeArrowheads="1"/>
          </p:cNvSpPr>
          <p:nvPr/>
        </p:nvSpPr>
        <p:spPr bwMode="auto">
          <a:xfrm>
            <a:off x="13672693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7" name="Rectangle 73"/>
          <p:cNvSpPr>
            <a:spLocks noChangeArrowheads="1"/>
          </p:cNvSpPr>
          <p:nvPr/>
        </p:nvSpPr>
        <p:spPr bwMode="auto">
          <a:xfrm>
            <a:off x="147863718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8" name="Rectangle 74"/>
          <p:cNvSpPr>
            <a:spLocks noChangeArrowheads="1"/>
          </p:cNvSpPr>
          <p:nvPr/>
        </p:nvSpPr>
        <p:spPr bwMode="auto">
          <a:xfrm>
            <a:off x="15899987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59" name="Rectangle 75"/>
          <p:cNvSpPr>
            <a:spLocks noChangeArrowheads="1"/>
          </p:cNvSpPr>
          <p:nvPr/>
        </p:nvSpPr>
        <p:spPr bwMode="auto">
          <a:xfrm>
            <a:off x="1701366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0" name="Rectangle 76"/>
          <p:cNvSpPr>
            <a:spLocks noChangeArrowheads="1"/>
          </p:cNvSpPr>
          <p:nvPr/>
        </p:nvSpPr>
        <p:spPr bwMode="auto">
          <a:xfrm>
            <a:off x="181273450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1" name="Rectangle 77"/>
          <p:cNvSpPr>
            <a:spLocks noChangeArrowheads="1"/>
          </p:cNvSpPr>
          <p:nvPr/>
        </p:nvSpPr>
        <p:spPr bwMode="auto">
          <a:xfrm>
            <a:off x="19240960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2" name="Rectangle 78"/>
          <p:cNvSpPr>
            <a:spLocks noChangeArrowheads="1"/>
          </p:cNvSpPr>
          <p:nvPr/>
        </p:nvSpPr>
        <p:spPr bwMode="auto">
          <a:xfrm>
            <a:off x="204669707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3" name="Rectangle 79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4" name="Rectangle 80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5" name="Rectangle 81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6" name="Rectangle 8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7" name="Rectangle 83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8" name="Rectangle 84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69" name="Rectangle 85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0" name="Rectangle 86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1" name="Rectangle 8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2" name="Rectangle 8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3" name="Rectangle 89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4" name="Rectangle 90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5" name="Rectangle 91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6" name="Rectangle 9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7" name="Rectangle 93"/>
          <p:cNvSpPr>
            <a:spLocks noChangeArrowheads="1"/>
          </p:cNvSpPr>
          <p:nvPr/>
        </p:nvSpPr>
        <p:spPr bwMode="auto">
          <a:xfrm>
            <a:off x="720602763" y="103800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8" name="Rectangle 94"/>
          <p:cNvSpPr>
            <a:spLocks noChangeArrowheads="1"/>
          </p:cNvSpPr>
          <p:nvPr/>
        </p:nvSpPr>
        <p:spPr bwMode="auto">
          <a:xfrm>
            <a:off x="1050925" y="9534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75 - 38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79" name="Rectangle 95"/>
          <p:cNvSpPr>
            <a:spLocks noChangeArrowheads="1"/>
          </p:cNvSpPr>
          <p:nvPr/>
        </p:nvSpPr>
        <p:spPr bwMode="auto">
          <a:xfrm>
            <a:off x="2147483647" y="163459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0" name="Rectangle 96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1" name="Rectangle 97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6.1 + 3.317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2" name="Rectangle 9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3" name="Rectangle 99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4" name="Rectangle 10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5" name="Rectangle 101"/>
          <p:cNvSpPr>
            <a:spLocks noChangeArrowheads="1"/>
          </p:cNvSpPr>
          <p:nvPr/>
        </p:nvSpPr>
        <p:spPr bwMode="auto">
          <a:xfrm>
            <a:off x="7206027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" name="Rectangle 102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 x 48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" name="Rectangle 103"/>
          <p:cNvSpPr>
            <a:spLocks noChangeArrowheads="1"/>
          </p:cNvSpPr>
          <p:nvPr/>
        </p:nvSpPr>
        <p:spPr bwMode="auto">
          <a:xfrm>
            <a:off x="2147483647" y="64846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8" name="Rectangle 104"/>
          <p:cNvSpPr>
            <a:spLocks noChangeArrowheads="1"/>
          </p:cNvSpPr>
          <p:nvPr/>
        </p:nvSpPr>
        <p:spPr bwMode="auto">
          <a:xfrm>
            <a:off x="93303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89" name="Rectangle 105"/>
          <p:cNvSpPr>
            <a:spLocks noChangeArrowheads="1"/>
          </p:cNvSpPr>
          <p:nvPr/>
        </p:nvSpPr>
        <p:spPr bwMode="auto">
          <a:xfrm>
            <a:off x="10659252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0" name="Rectangle 106"/>
          <p:cNvSpPr>
            <a:spLocks noChangeArrowheads="1"/>
          </p:cNvSpPr>
          <p:nvPr/>
        </p:nvSpPr>
        <p:spPr bwMode="auto">
          <a:xfrm>
            <a:off x="11988149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1" name="Rectangle 107"/>
          <p:cNvSpPr>
            <a:spLocks noChangeArrowheads="1"/>
          </p:cNvSpPr>
          <p:nvPr/>
        </p:nvSpPr>
        <p:spPr bwMode="auto">
          <a:xfrm>
            <a:off x="13317045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2" name="Rectangle 108"/>
          <p:cNvSpPr>
            <a:spLocks noChangeArrowheads="1"/>
          </p:cNvSpPr>
          <p:nvPr/>
        </p:nvSpPr>
        <p:spPr bwMode="auto">
          <a:xfrm>
            <a:off x="1464598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3" name="Rectangle 109"/>
          <p:cNvSpPr>
            <a:spLocks noChangeArrowheads="1"/>
          </p:cNvSpPr>
          <p:nvPr/>
        </p:nvSpPr>
        <p:spPr bwMode="auto">
          <a:xfrm>
            <a:off x="1611526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4" name="Rectangle 110"/>
          <p:cNvSpPr>
            <a:spLocks noChangeArrowheads="1"/>
          </p:cNvSpPr>
          <p:nvPr/>
        </p:nvSpPr>
        <p:spPr bwMode="auto">
          <a:xfrm>
            <a:off x="1744414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5" name="Rectangle 111"/>
          <p:cNvSpPr>
            <a:spLocks noChangeArrowheads="1"/>
          </p:cNvSpPr>
          <p:nvPr/>
        </p:nvSpPr>
        <p:spPr bwMode="auto">
          <a:xfrm>
            <a:off x="1891342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6" name="Rectangle 112"/>
          <p:cNvSpPr>
            <a:spLocks noChangeArrowheads="1"/>
          </p:cNvSpPr>
          <p:nvPr/>
        </p:nvSpPr>
        <p:spPr bwMode="auto">
          <a:xfrm>
            <a:off x="2024230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7" name="Rectangle 1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8" name="Rectangle 11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99" name="Rectangle 11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0" name="Rectangle 11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1" name="Rectangle 11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2" name="Rectangle 11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3" name="Rectangle 11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4" name="Rectangle 12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5" name="Rectangle 12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6" name="Rectangle 1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7" name="Rectangle 12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8" name="Rectangle 12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09" name="Rectangle 125"/>
          <p:cNvSpPr>
            <a:spLocks noChangeArrowheads="1"/>
          </p:cNvSpPr>
          <p:nvPr/>
        </p:nvSpPr>
        <p:spPr bwMode="auto">
          <a:xfrm>
            <a:off x="1050925" y="41867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100,000 + + 60 = 106,060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0" name="Rectangle 126"/>
          <p:cNvSpPr>
            <a:spLocks noChangeArrowheads="1"/>
          </p:cNvSpPr>
          <p:nvPr/>
        </p:nvSpPr>
        <p:spPr bwMode="auto">
          <a:xfrm>
            <a:off x="10827734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1" name="Rectangle 127"/>
          <p:cNvSpPr>
            <a:spLocks noChangeArrowheads="1"/>
          </p:cNvSpPr>
          <p:nvPr/>
        </p:nvSpPr>
        <p:spPr bwMode="auto">
          <a:xfrm>
            <a:off x="16367156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2" name="Rectangle 128"/>
          <p:cNvSpPr>
            <a:spLocks noChangeArrowheads="1"/>
          </p:cNvSpPr>
          <p:nvPr/>
        </p:nvSpPr>
        <p:spPr bwMode="auto">
          <a:xfrm>
            <a:off x="10827734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3" name="Rectangle 129"/>
          <p:cNvSpPr>
            <a:spLocks noChangeArrowheads="1"/>
          </p:cNvSpPr>
          <p:nvPr/>
        </p:nvSpPr>
        <p:spPr bwMode="auto">
          <a:xfrm>
            <a:off x="16367156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4" name="Rectangle 130"/>
          <p:cNvSpPr>
            <a:spLocks noChangeArrowheads="1"/>
          </p:cNvSpPr>
          <p:nvPr/>
        </p:nvSpPr>
        <p:spPr bwMode="auto">
          <a:xfrm>
            <a:off x="6466665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5" name="Rectangle 131"/>
          <p:cNvSpPr>
            <a:spLocks noChangeArrowheads="1"/>
          </p:cNvSpPr>
          <p:nvPr/>
        </p:nvSpPr>
        <p:spPr bwMode="auto">
          <a:xfrm>
            <a:off x="7580344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6" name="Rectangle 132"/>
          <p:cNvSpPr>
            <a:spLocks noChangeArrowheads="1"/>
          </p:cNvSpPr>
          <p:nvPr/>
        </p:nvSpPr>
        <p:spPr bwMode="auto">
          <a:xfrm>
            <a:off x="86939596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7" name="Rectangle 133"/>
          <p:cNvSpPr>
            <a:spLocks noChangeArrowheads="1"/>
          </p:cNvSpPr>
          <p:nvPr/>
        </p:nvSpPr>
        <p:spPr bwMode="auto">
          <a:xfrm>
            <a:off x="9807638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8" name="Rectangle 134"/>
          <p:cNvSpPr>
            <a:spLocks noChangeArrowheads="1"/>
          </p:cNvSpPr>
          <p:nvPr/>
        </p:nvSpPr>
        <p:spPr bwMode="auto">
          <a:xfrm>
            <a:off x="10921317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19" name="Rectangle 135"/>
          <p:cNvSpPr>
            <a:spLocks noChangeArrowheads="1"/>
          </p:cNvSpPr>
          <p:nvPr/>
        </p:nvSpPr>
        <p:spPr bwMode="auto">
          <a:xfrm>
            <a:off x="120349327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0" name="Rectangle 136"/>
          <p:cNvSpPr>
            <a:spLocks noChangeArrowheads="1"/>
          </p:cNvSpPr>
          <p:nvPr/>
        </p:nvSpPr>
        <p:spPr bwMode="auto">
          <a:xfrm>
            <a:off x="131486116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1" name="Rectangle 137"/>
          <p:cNvSpPr>
            <a:spLocks noChangeArrowheads="1"/>
          </p:cNvSpPr>
          <p:nvPr/>
        </p:nvSpPr>
        <p:spPr bwMode="auto">
          <a:xfrm>
            <a:off x="14608508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2" name="Rectangle 138"/>
          <p:cNvSpPr>
            <a:spLocks noChangeArrowheads="1"/>
          </p:cNvSpPr>
          <p:nvPr/>
        </p:nvSpPr>
        <p:spPr bwMode="auto">
          <a:xfrm>
            <a:off x="15722187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3" name="Rectangle 139"/>
          <p:cNvSpPr>
            <a:spLocks noChangeArrowheads="1"/>
          </p:cNvSpPr>
          <p:nvPr/>
        </p:nvSpPr>
        <p:spPr bwMode="auto">
          <a:xfrm>
            <a:off x="1683586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4" name="Rectangle 140"/>
          <p:cNvSpPr>
            <a:spLocks noChangeArrowheads="1"/>
          </p:cNvSpPr>
          <p:nvPr/>
        </p:nvSpPr>
        <p:spPr bwMode="auto">
          <a:xfrm>
            <a:off x="1794948150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5" name="Rectangle 141"/>
          <p:cNvSpPr>
            <a:spLocks noChangeArrowheads="1"/>
          </p:cNvSpPr>
          <p:nvPr/>
        </p:nvSpPr>
        <p:spPr bwMode="auto">
          <a:xfrm>
            <a:off x="1906316038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6" name="Rectangle 142"/>
          <p:cNvSpPr>
            <a:spLocks noChangeArrowheads="1"/>
          </p:cNvSpPr>
          <p:nvPr/>
        </p:nvSpPr>
        <p:spPr bwMode="auto">
          <a:xfrm>
            <a:off x="2017683925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7" name="Rectangle 143"/>
          <p:cNvSpPr>
            <a:spLocks noChangeArrowheads="1"/>
          </p:cNvSpPr>
          <p:nvPr/>
        </p:nvSpPr>
        <p:spPr bwMode="auto">
          <a:xfrm>
            <a:off x="2140278613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8" name="Rectangle 144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29" name="Rectangle 145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0" name="Rectangle 146"/>
          <p:cNvSpPr>
            <a:spLocks noChangeArrowheads="1"/>
          </p:cNvSpPr>
          <p:nvPr/>
        </p:nvSpPr>
        <p:spPr bwMode="auto">
          <a:xfrm>
            <a:off x="2147483647" y="6253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1" name="Rectangle 14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2" name="Rectangle 148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3" name="Rectangle 149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4" name="Rectangle 150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5" name="Rectangle 151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6" name="Rectangle 152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7" name="Rectangle 153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8" name="Rectangle 154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39" name="Rectangle 155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0" name="Rectangle 156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1" name="Rectangle 157"/>
          <p:cNvSpPr>
            <a:spLocks noChangeArrowheads="1"/>
          </p:cNvSpPr>
          <p:nvPr/>
        </p:nvSpPr>
        <p:spPr bwMode="auto">
          <a:xfrm>
            <a:off x="2147483647" y="64699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2" name="Rectangle 158"/>
          <p:cNvSpPr>
            <a:spLocks noChangeArrowheads="1"/>
          </p:cNvSpPr>
          <p:nvPr/>
        </p:nvSpPr>
        <p:spPr bwMode="auto">
          <a:xfrm>
            <a:off x="720602763" y="1038004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3" name="Rectangle 159"/>
          <p:cNvSpPr>
            <a:spLocks noChangeArrowheads="1"/>
          </p:cNvSpPr>
          <p:nvPr/>
        </p:nvSpPr>
        <p:spPr bwMode="auto">
          <a:xfrm>
            <a:off x="1050925" y="95464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56 ÷ 8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4" name="Rectangle 160"/>
          <p:cNvSpPr>
            <a:spLocks noChangeArrowheads="1"/>
          </p:cNvSpPr>
          <p:nvPr/>
        </p:nvSpPr>
        <p:spPr bwMode="auto">
          <a:xfrm>
            <a:off x="2147483647" y="163459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5" name="Rectangle 161"/>
          <p:cNvSpPr>
            <a:spLocks noChangeArrowheads="1"/>
          </p:cNvSpPr>
          <p:nvPr/>
        </p:nvSpPr>
        <p:spPr bwMode="auto">
          <a:xfrm>
            <a:off x="684106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10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6" name="Rectangle 162"/>
          <p:cNvSpPr>
            <a:spLocks noChangeArrowheads="1"/>
          </p:cNvSpPr>
          <p:nvPr/>
        </p:nvSpPr>
        <p:spPr bwMode="auto">
          <a:xfrm>
            <a:off x="1050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 x 83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7" name="Rectangle 16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8" name="Rectangle 164"/>
          <p:cNvSpPr>
            <a:spLocks noChangeArrowheads="1"/>
          </p:cNvSpPr>
          <p:nvPr/>
        </p:nvSpPr>
        <p:spPr bwMode="auto">
          <a:xfrm>
            <a:off x="684106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49" name="Rectangle 165"/>
          <p:cNvSpPr>
            <a:spLocks noChangeArrowheads="1"/>
          </p:cNvSpPr>
          <p:nvPr/>
        </p:nvSpPr>
        <p:spPr bwMode="auto">
          <a:xfrm>
            <a:off x="1050925" y="41867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5,120 - 215 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0" name="Rectangle 16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1" name="Rectangle 167"/>
          <p:cNvSpPr>
            <a:spLocks noChangeArrowheads="1"/>
          </p:cNvSpPr>
          <p:nvPr/>
        </p:nvSpPr>
        <p:spPr bwMode="auto">
          <a:xfrm>
            <a:off x="6841061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2" name="Rectangle 168"/>
          <p:cNvSpPr>
            <a:spLocks noChangeArrowheads="1"/>
          </p:cNvSpPr>
          <p:nvPr/>
        </p:nvSpPr>
        <p:spPr bwMode="auto">
          <a:xfrm>
            <a:off x="12783661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+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3" name="Rectangle 169"/>
          <p:cNvSpPr>
            <a:spLocks noChangeArrowheads="1"/>
          </p:cNvSpPr>
          <p:nvPr/>
        </p:nvSpPr>
        <p:spPr bwMode="auto">
          <a:xfrm>
            <a:off x="2147483647" y="64846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 mark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4" name="Rectangle 170"/>
          <p:cNvSpPr>
            <a:spLocks noChangeArrowheads="1"/>
          </p:cNvSpPr>
          <p:nvPr/>
        </p:nvSpPr>
        <p:spPr bwMode="auto">
          <a:xfrm>
            <a:off x="933035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5" name="Rectangle 171"/>
          <p:cNvSpPr>
            <a:spLocks noChangeArrowheads="1"/>
          </p:cNvSpPr>
          <p:nvPr/>
        </p:nvSpPr>
        <p:spPr bwMode="auto">
          <a:xfrm>
            <a:off x="106592528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6" name="Rectangle 172"/>
          <p:cNvSpPr>
            <a:spLocks noChangeArrowheads="1"/>
          </p:cNvSpPr>
          <p:nvPr/>
        </p:nvSpPr>
        <p:spPr bwMode="auto">
          <a:xfrm>
            <a:off x="11988149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7" name="Rectangle 173"/>
          <p:cNvSpPr>
            <a:spLocks noChangeArrowheads="1"/>
          </p:cNvSpPr>
          <p:nvPr/>
        </p:nvSpPr>
        <p:spPr bwMode="auto">
          <a:xfrm>
            <a:off x="13317045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8" name="Rectangle 174"/>
          <p:cNvSpPr>
            <a:spLocks noChangeArrowheads="1"/>
          </p:cNvSpPr>
          <p:nvPr/>
        </p:nvSpPr>
        <p:spPr bwMode="auto">
          <a:xfrm>
            <a:off x="146459892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59" name="Rectangle 175"/>
          <p:cNvSpPr>
            <a:spLocks noChangeArrowheads="1"/>
          </p:cNvSpPr>
          <p:nvPr/>
        </p:nvSpPr>
        <p:spPr bwMode="auto">
          <a:xfrm>
            <a:off x="161152681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y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0" name="Rectangle 176"/>
          <p:cNvSpPr>
            <a:spLocks noChangeArrowheads="1"/>
          </p:cNvSpPr>
          <p:nvPr/>
        </p:nvSpPr>
        <p:spPr bwMode="auto">
          <a:xfrm>
            <a:off x="17444148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1" name="Rectangle 177"/>
          <p:cNvSpPr>
            <a:spLocks noChangeArrowheads="1"/>
          </p:cNvSpPr>
          <p:nvPr/>
        </p:nvSpPr>
        <p:spPr bwMode="auto">
          <a:xfrm>
            <a:off x="1891342738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2" name="Rectangle 178"/>
          <p:cNvSpPr>
            <a:spLocks noChangeArrowheads="1"/>
          </p:cNvSpPr>
          <p:nvPr/>
        </p:nvSpPr>
        <p:spPr bwMode="auto">
          <a:xfrm>
            <a:off x="2024230775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3" name="Rectangle 17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4" name="Rectangle 1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5" name="Rectangle 18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6" name="Rectangle 18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7" name="Rectangle 18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8" name="Rectangle 18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69" name="Rectangle 18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0" name="Rectangle 18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1" name="Rectangle 18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2" name="Rectangle 18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3" name="Rectangle 1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4" name="Rectangle 1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5" name="Rectangle 191"/>
          <p:cNvSpPr>
            <a:spLocks noChangeArrowheads="1"/>
          </p:cNvSpPr>
          <p:nvPr/>
        </p:nvSpPr>
        <p:spPr bwMode="auto">
          <a:xfrm>
            <a:off x="1832387750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=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76" name="Rectangle 192"/>
          <p:cNvSpPr>
            <a:spLocks noChangeArrowheads="1"/>
          </p:cNvSpPr>
          <p:nvPr/>
        </p:nvSpPr>
        <p:spPr bwMode="auto">
          <a:xfrm>
            <a:off x="1486120663" y="214748364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61365" y="1479177"/>
            <a:ext cx="856577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GB" sz="2400" dirty="0" smtClean="0">
                <a:latin typeface="Comic Sans MS" pitchFamily="66" charset="0"/>
              </a:rPr>
              <a:t>https://</a:t>
            </a:r>
            <a:r>
              <a:rPr lang="en-GB" sz="2400" dirty="0" smtClean="0">
                <a:latin typeface="Comic Sans MS" pitchFamily="66" charset="0"/>
              </a:rPr>
              <a:t>kahoot.it/challenge/08090527?challenge</a:t>
            </a: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id=989b5045-acac-493d-bf6e</a:t>
            </a: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af3c3fb285dc_1589407122410</a:t>
            </a:r>
            <a:endParaRPr lang="en-GB" sz="2400" dirty="0" smtClean="0">
              <a:latin typeface="Comic Sans MS" pitchFamily="66" charset="0"/>
            </a:endParaRPr>
          </a:p>
        </p:txBody>
      </p:sp>
      <p:pic>
        <p:nvPicPr>
          <p:cNvPr id="16578" name="Picture 194" descr="Thumbs Up Good Luck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836" y="5136776"/>
            <a:ext cx="2049456" cy="1721224"/>
          </a:xfrm>
          <a:prstGeom prst="rect">
            <a:avLst/>
          </a:prstGeom>
          <a:noFill/>
        </p:spPr>
      </p:pic>
      <p:sp>
        <p:nvSpPr>
          <p:cNvPr id="197" name="TextBox 196"/>
          <p:cNvSpPr txBox="1"/>
          <p:nvPr/>
        </p:nvSpPr>
        <p:spPr>
          <a:xfrm>
            <a:off x="188259" y="995082"/>
            <a:ext cx="8498541" cy="46166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itchFamily="66" charset="0"/>
              </a:rPr>
              <a:t>Zac</a:t>
            </a:r>
            <a:r>
              <a:rPr lang="en-GB" sz="2400" dirty="0" smtClean="0">
                <a:latin typeface="Comic Sans MS" pitchFamily="66" charset="0"/>
              </a:rPr>
              <a:t>, Toby, Chloe, </a:t>
            </a:r>
            <a:r>
              <a:rPr lang="en-GB" sz="2400" dirty="0" err="1" smtClean="0">
                <a:latin typeface="Comic Sans MS" pitchFamily="66" charset="0"/>
              </a:rPr>
              <a:t>Malachai</a:t>
            </a:r>
            <a:r>
              <a:rPr lang="en-GB" sz="2400" dirty="0" smtClean="0">
                <a:latin typeface="Comic Sans MS" pitchFamily="66" charset="0"/>
              </a:rPr>
              <a:t> and Dante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33083" y="3796553"/>
            <a:ext cx="856577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GB" sz="2400" dirty="0" smtClean="0">
                <a:latin typeface="Comic Sans MS" pitchFamily="66" charset="0"/>
              </a:rPr>
              <a:t>https://</a:t>
            </a:r>
            <a:r>
              <a:rPr lang="en-GB" sz="2400" dirty="0" smtClean="0">
                <a:latin typeface="Comic Sans MS" pitchFamily="66" charset="0"/>
              </a:rPr>
              <a:t>kahoot.it/challenge/04708647?challenge</a:t>
            </a: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id=989b5045-acac-493d-bf6e</a:t>
            </a: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af3c3fb285dc_1589407637082</a:t>
            </a:r>
            <a:endParaRPr lang="en-GB" sz="2400" dirty="0" smtClean="0">
              <a:latin typeface="Comic Sans MS" pitchFamily="66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246530" y="2962834"/>
            <a:ext cx="8498541" cy="83099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Reuben, Ruby, Cassie, Elizabeth, Jack, Bethany, Henry, Harvey, Megan and Lily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8194" name="Picture 2" descr="What is a Kahoot Quiz and how does it work? — Hyett Education Ltd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624" y="5109882"/>
            <a:ext cx="3106844" cy="1748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1234" y="1071154"/>
            <a:ext cx="5421086" cy="2377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088675" y="3448595"/>
            <a:ext cx="19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26cm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171509" y="1968138"/>
            <a:ext cx="19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11cm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What would the area of the rectangle and parallelogram be?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(Remember   length x width)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2194560" y="4206239"/>
            <a:ext cx="4245429" cy="131934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618411" y="5543006"/>
            <a:ext cx="157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15cm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91943" y="4680857"/>
            <a:ext cx="19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7cm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66114"/>
            <a:ext cx="9144000" cy="36933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ANSWERS ON THE NEXT SLIDE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1234" y="1071154"/>
            <a:ext cx="5421086" cy="2377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088675" y="3448595"/>
            <a:ext cx="19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26cm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171509" y="1968138"/>
            <a:ext cx="19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11cm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What would the area of the rectangle and parallelogram be? </a:t>
            </a:r>
          </a:p>
          <a:p>
            <a:pPr algn="ctr"/>
            <a:r>
              <a:rPr lang="en-GB" sz="2000" dirty="0" smtClean="0">
                <a:latin typeface="Comic Sans MS" pitchFamily="66" charset="0"/>
              </a:rPr>
              <a:t>(Remember   length x width)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2429692" y="4859382"/>
            <a:ext cx="4245429" cy="131934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53543" y="6196149"/>
            <a:ext cx="157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15cm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27075" y="5334000"/>
            <a:ext cx="19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7cm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692435" y="1968138"/>
            <a:ext cx="19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Area = 286cm²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0332" y="5242561"/>
            <a:ext cx="19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Area = 105cm²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65761" y="627017"/>
            <a:ext cx="3239588" cy="51075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Triangle 2"/>
          <p:cNvSpPr/>
          <p:nvPr/>
        </p:nvSpPr>
        <p:spPr>
          <a:xfrm>
            <a:off x="4036422" y="587829"/>
            <a:ext cx="5107578" cy="26909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triangle with squares drawn 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141" y="4079966"/>
            <a:ext cx="3771900" cy="2228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What would the area of these triangles be? (Remember   ½ base x height)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029" y="576072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14cm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80309" y="3405052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35cm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98617" y="783772"/>
            <a:ext cx="13063" cy="4859382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08172" y="326136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26cm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738845" y="1667692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9cm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663543" y="499872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3cm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952309" y="3979817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6cm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ANSWERS ON THE NEXT SLIDE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78823" y="1201782"/>
            <a:ext cx="3239588" cy="51075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Triangle 2"/>
          <p:cNvSpPr/>
          <p:nvPr/>
        </p:nvSpPr>
        <p:spPr>
          <a:xfrm>
            <a:off x="4036422" y="744583"/>
            <a:ext cx="5107578" cy="269094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triangle with squares drawn 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266" y="4288972"/>
            <a:ext cx="3771900" cy="2228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What would the area of these triangles be? (Remember   ½ base x height)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154" y="4937760"/>
            <a:ext cx="192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Area = 245cm²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50079" y="2020389"/>
            <a:ext cx="192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Area = 117cm²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644640" y="4646023"/>
            <a:ext cx="192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 Area = 9cm²</a:t>
            </a:r>
            <a:endParaRPr lang="en-GB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algn="ctr"/>
            <a:r>
              <a:rPr lang="en-GB" sz="5400" u="sng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Investigation 1</a:t>
            </a: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42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Is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A the same size as </a:t>
            </a:r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B?</a:t>
            </a:r>
          </a:p>
          <a:p>
            <a:pPr marL="88900" algn="ctr"/>
            <a:endParaRPr lang="en-GB" sz="2800" dirty="0" smtClean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Is A + B the same size as C?</a:t>
            </a:r>
          </a:p>
          <a:p>
            <a:pPr marL="88900" algn="ctr"/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          </a:t>
            </a:r>
          </a:p>
          <a:p>
            <a:pPr marL="88900" algn="ctr"/>
            <a:r>
              <a:rPr lang="en-GB" sz="2800" dirty="0" smtClean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Why? Prove 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it.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BE29092-8895-4CC7-AA98-0F5555CD8D38}"/>
              </a:ext>
            </a:extLst>
          </p:cNvPr>
          <p:cNvSpPr/>
          <p:nvPr/>
        </p:nvSpPr>
        <p:spPr>
          <a:xfrm>
            <a:off x="2325047" y="1199993"/>
            <a:ext cx="4370928" cy="18914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SassoonCRInfantMedium" panose="02000603020000020003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0FED024-8ADC-40EC-8CD4-2A08B8434596}"/>
              </a:ext>
            </a:extLst>
          </p:cNvPr>
          <p:cNvCxnSpPr>
            <a:cxnSpLocks/>
          </p:cNvCxnSpPr>
          <p:nvPr/>
        </p:nvCxnSpPr>
        <p:spPr>
          <a:xfrm>
            <a:off x="2324355" y="1206787"/>
            <a:ext cx="4372583" cy="18774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10A2F33-94C0-43ED-9896-7F739EDCC807}"/>
              </a:ext>
            </a:extLst>
          </p:cNvPr>
          <p:cNvCxnSpPr>
            <a:cxnSpLocks/>
          </p:cNvCxnSpPr>
          <p:nvPr/>
        </p:nvCxnSpPr>
        <p:spPr>
          <a:xfrm flipH="1">
            <a:off x="4510511" y="1199993"/>
            <a:ext cx="2185464" cy="9455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" y="0"/>
            <a:ext cx="1802674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5000" dirty="0" smtClean="0"/>
              <a:t>Task 1</a:t>
            </a:r>
            <a:endParaRPr lang="en-GB" sz="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284618" y="1423851"/>
            <a:ext cx="65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743304" y="1928948"/>
            <a:ext cx="65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26526" y="2246811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372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62241" y="207072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Flowchart: Data 11">
            <a:extLst>
              <a:ext uri="{FF2B5EF4-FFF2-40B4-BE49-F238E27FC236}">
                <a16:creationId xmlns:a16="http://schemas.microsoft.com/office/drawing/2014/main" xmlns="" id="{27B32C7D-2062-47A7-A53E-22011F7FE069}"/>
              </a:ext>
            </a:extLst>
          </p:cNvPr>
          <p:cNvSpPr/>
          <p:nvPr/>
        </p:nvSpPr>
        <p:spPr>
          <a:xfrm>
            <a:off x="1645920" y="1495697"/>
            <a:ext cx="5421086" cy="1567543"/>
          </a:xfrm>
          <a:prstGeom prst="flowChartInputOutpu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7D01F7A-B91F-4F85-964C-953F40173929}"/>
              </a:ext>
            </a:extLst>
          </p:cNvPr>
          <p:cNvCxnSpPr/>
          <p:nvPr/>
        </p:nvCxnSpPr>
        <p:spPr>
          <a:xfrm flipV="1">
            <a:off x="1645920" y="1495697"/>
            <a:ext cx="5421086" cy="15675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6F28C1D-68E5-4A0F-83A0-187125B5C605}"/>
              </a:ext>
            </a:extLst>
          </p:cNvPr>
          <p:cNvCxnSpPr>
            <a:cxnSpLocks/>
          </p:cNvCxnSpPr>
          <p:nvPr/>
        </p:nvCxnSpPr>
        <p:spPr>
          <a:xfrm>
            <a:off x="2743444" y="1495697"/>
            <a:ext cx="1636215" cy="78773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69739" y="435820"/>
            <a:ext cx="2864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algn="ctr"/>
            <a:r>
              <a:rPr lang="en-GB" sz="4800" u="sng" dirty="0" smtClean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Investigation 2</a:t>
            </a:r>
            <a:endParaRPr lang="en-GB" sz="4800" u="sng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3772" y="3212311"/>
            <a:ext cx="706700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ctr"/>
            <a:r>
              <a:rPr lang="en-GB" sz="3800" dirty="0" smtClean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Is A the same size as B?</a:t>
            </a:r>
          </a:p>
          <a:p>
            <a:pPr marL="88900" algn="ctr"/>
            <a:endParaRPr lang="en-GB" sz="3800" dirty="0" smtClean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r>
              <a:rPr lang="en-GB" sz="3800" dirty="0" smtClean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Are A + B the same size as C?       </a:t>
            </a:r>
          </a:p>
          <a:p>
            <a:pPr marL="88900" algn="ctr"/>
            <a:endParaRPr lang="en-GB" sz="3800" dirty="0" smtClean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r>
              <a:rPr lang="en-GB" sz="3800" dirty="0" smtClean="0">
                <a:solidFill>
                  <a:schemeClr val="bg2">
                    <a:lumMod val="25000"/>
                  </a:schemeClr>
                </a:solidFill>
                <a:latin typeface="SassoonCRInfantMedium" panose="02000603020000020003" pitchFamily="2" charset="0"/>
              </a:rPr>
              <a:t>Whey? Prove it.</a:t>
            </a:r>
            <a:endParaRPr lang="en-GB" sz="3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0"/>
            <a:ext cx="1802674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5000" dirty="0" smtClean="0"/>
              <a:t>Task 2</a:t>
            </a:r>
            <a:endParaRPr lang="en-GB" sz="5000" dirty="0"/>
          </a:p>
        </p:txBody>
      </p:sp>
      <p:sp>
        <p:nvSpPr>
          <p:cNvPr id="34" name="TextBox 33"/>
          <p:cNvSpPr txBox="1"/>
          <p:nvPr/>
        </p:nvSpPr>
        <p:spPr>
          <a:xfrm>
            <a:off x="4310744" y="1685108"/>
            <a:ext cx="65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612572" y="1985554"/>
            <a:ext cx="65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003074" y="2312126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3723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CA76EB-7EA2-4D54-B794-4704864B4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purl.org/dc/terms/"/>
    <ds:schemaRef ds:uri="86144f90-c7b6-48d0-aae5-f5e9e48cc3df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f0ae0ff-29c4-4766-b250-c1a9bee8d4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</TotalTime>
  <Words>529</Words>
  <Application>Microsoft Office PowerPoint</Application>
  <PresentationFormat>On-screen Show (4:3)</PresentationFormat>
  <Paragraphs>260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Carol Hughes</cp:lastModifiedBy>
  <cp:revision>58</cp:revision>
  <dcterms:created xsi:type="dcterms:W3CDTF">2018-03-17T10:08:43Z</dcterms:created>
  <dcterms:modified xsi:type="dcterms:W3CDTF">2020-05-13T22:09:56Z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