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sldIdLst>
    <p:sldId id="257" r:id="rId2"/>
    <p:sldId id="265" r:id="rId3"/>
    <p:sldId id="310" r:id="rId4"/>
    <p:sldId id="309" r:id="rId5"/>
    <p:sldId id="313" r:id="rId6"/>
    <p:sldId id="306" r:id="rId7"/>
    <p:sldId id="307" r:id="rId8"/>
    <p:sldId id="308" r:id="rId9"/>
    <p:sldId id="312" r:id="rId10"/>
    <p:sldId id="350" r:id="rId11"/>
    <p:sldId id="311" r:id="rId12"/>
    <p:sldId id="355" r:id="rId13"/>
    <p:sldId id="273" r:id="rId14"/>
    <p:sldId id="314" r:id="rId15"/>
    <p:sldId id="317" r:id="rId16"/>
    <p:sldId id="315" r:id="rId17"/>
    <p:sldId id="316" r:id="rId18"/>
    <p:sldId id="318" r:id="rId19"/>
    <p:sldId id="354" r:id="rId20"/>
    <p:sldId id="321" r:id="rId21"/>
    <p:sldId id="320" r:id="rId22"/>
    <p:sldId id="319" r:id="rId23"/>
    <p:sldId id="344" r:id="rId24"/>
    <p:sldId id="345" r:id="rId25"/>
    <p:sldId id="277" r:id="rId26"/>
    <p:sldId id="322" r:id="rId27"/>
    <p:sldId id="323" r:id="rId28"/>
    <p:sldId id="324" r:id="rId29"/>
    <p:sldId id="325" r:id="rId30"/>
    <p:sldId id="305" r:id="rId31"/>
    <p:sldId id="329" r:id="rId32"/>
    <p:sldId id="330" r:id="rId33"/>
    <p:sldId id="356" r:id="rId34"/>
    <p:sldId id="353" r:id="rId35"/>
    <p:sldId id="337" r:id="rId36"/>
    <p:sldId id="335" r:id="rId37"/>
    <p:sldId id="304" r:id="rId38"/>
    <p:sldId id="338" r:id="rId39"/>
    <p:sldId id="341" r:id="rId40"/>
    <p:sldId id="342" r:id="rId41"/>
    <p:sldId id="343" r:id="rId42"/>
    <p:sldId id="336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</p:showPr>
  <p:clrMru>
    <a:srgbClr val="FFCCFF"/>
    <a:srgbClr val="FF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412" autoAdjust="0"/>
    <p:restoredTop sz="94660"/>
  </p:normalViewPr>
  <p:slideViewPr>
    <p:cSldViewPr>
      <p:cViewPr varScale="1">
        <p:scale>
          <a:sx n="68" d="100"/>
          <a:sy n="68" d="100"/>
        </p:scale>
        <p:origin x="-18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7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06/05/2020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06/05/2020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06/05/2020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06/05/2020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06/05/2020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06/05/2020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06/05/2020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06/05/2020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06/05/2020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06/05/2020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06/05/2020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D0F38-821F-45B2-8B8A-BF61878DD859}" type="datetimeFigureOut">
              <a:rPr lang="en-GB" smtClean="0"/>
              <a:pPr/>
              <a:t>06/05/2020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8000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0"/>
            <a:ext cx="9144000" cy="86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Y5&amp;6 TOP SPELLERS TODAY</a:t>
            </a:r>
            <a:endParaRPr lang="en-US" sz="5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290" name="Picture 2" descr="Spelling Shed by The Spelling Shed Lt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165626" cy="6021288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0" y="2132856"/>
            <a:ext cx="9144000" cy="480131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= Nelly 42 points</a:t>
            </a:r>
          </a:p>
          <a:p>
            <a:endParaRPr lang="en-GB" dirty="0" smtClean="0"/>
          </a:p>
          <a:p>
            <a:r>
              <a:rPr lang="en-GB" dirty="0" smtClean="0"/>
              <a:t>2nd = Cassie 27 points</a:t>
            </a:r>
          </a:p>
          <a:p>
            <a:endParaRPr lang="en-GB" dirty="0" smtClean="0"/>
          </a:p>
          <a:p>
            <a:r>
              <a:rPr lang="en-GB" dirty="0" smtClean="0"/>
              <a:t>3rd = Henry 18 points</a:t>
            </a:r>
          </a:p>
          <a:p>
            <a:endParaRPr lang="en-GB" dirty="0" smtClean="0"/>
          </a:p>
          <a:p>
            <a:r>
              <a:rPr lang="en-GB" dirty="0" smtClean="0"/>
              <a:t>4th = Rhys 14 points</a:t>
            </a:r>
          </a:p>
          <a:p>
            <a:endParaRPr lang="en-GB" dirty="0" smtClean="0"/>
          </a:p>
          <a:p>
            <a:r>
              <a:rPr lang="en-GB" dirty="0" smtClean="0"/>
              <a:t>5</a:t>
            </a:r>
            <a:r>
              <a:rPr lang="en-GB" baseline="30000" dirty="0" smtClean="0"/>
              <a:t>th</a:t>
            </a:r>
            <a:r>
              <a:rPr lang="en-GB" dirty="0" smtClean="0"/>
              <a:t> = Toby 10 points</a:t>
            </a:r>
          </a:p>
          <a:p>
            <a:endParaRPr lang="en-GB" dirty="0" smtClean="0"/>
          </a:p>
          <a:p>
            <a:r>
              <a:rPr lang="en-GB" dirty="0" smtClean="0"/>
              <a:t>6th = Jack and Zoe 9 points</a:t>
            </a:r>
          </a:p>
          <a:p>
            <a:endParaRPr lang="en-GB" dirty="0" smtClean="0"/>
          </a:p>
          <a:p>
            <a:r>
              <a:rPr lang="en-GB" dirty="0" smtClean="0"/>
              <a:t>7</a:t>
            </a:r>
            <a:r>
              <a:rPr lang="en-GB" baseline="30000" dirty="0" smtClean="0"/>
              <a:t>th</a:t>
            </a:r>
            <a:r>
              <a:rPr lang="en-GB" dirty="0" smtClean="0"/>
              <a:t> – Holly H 6 points</a:t>
            </a:r>
          </a:p>
          <a:p>
            <a:endParaRPr lang="en-GB" dirty="0" smtClean="0"/>
          </a:p>
          <a:p>
            <a:r>
              <a:rPr lang="en-GB" dirty="0" smtClean="0"/>
              <a:t>8th = Megan 3 points</a:t>
            </a:r>
          </a:p>
          <a:p>
            <a:endParaRPr lang="en-GB" dirty="0" smtClean="0"/>
          </a:p>
          <a:p>
            <a:r>
              <a:rPr lang="en-GB" dirty="0" smtClean="0"/>
              <a:t>9th =  Harvey, Chloe, </a:t>
            </a:r>
            <a:r>
              <a:rPr lang="en-GB" dirty="0" err="1" smtClean="0"/>
              <a:t>Zac</a:t>
            </a:r>
            <a:r>
              <a:rPr lang="en-GB" dirty="0" smtClean="0"/>
              <a:t> and Isla 2 points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436096" y="5373216"/>
            <a:ext cx="3707904" cy="133882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700" dirty="0" smtClean="0"/>
              <a:t>Everybody else earns 1 dojo for practising their spellings today!</a:t>
            </a:r>
            <a:endParaRPr lang="en-GB" sz="2700" dirty="0"/>
          </a:p>
        </p:txBody>
      </p:sp>
      <p:pic>
        <p:nvPicPr>
          <p:cNvPr id="39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132856"/>
            <a:ext cx="432048" cy="432048"/>
          </a:xfrm>
          <a:prstGeom prst="rect">
            <a:avLst/>
          </a:prstGeom>
          <a:noFill/>
        </p:spPr>
      </p:pic>
      <p:pic>
        <p:nvPicPr>
          <p:cNvPr id="40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132856"/>
            <a:ext cx="432048" cy="432048"/>
          </a:xfrm>
          <a:prstGeom prst="rect">
            <a:avLst/>
          </a:prstGeom>
          <a:noFill/>
        </p:spPr>
      </p:pic>
      <p:pic>
        <p:nvPicPr>
          <p:cNvPr id="41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132856"/>
            <a:ext cx="432048" cy="432048"/>
          </a:xfrm>
          <a:prstGeom prst="rect">
            <a:avLst/>
          </a:prstGeom>
          <a:noFill/>
        </p:spPr>
      </p:pic>
      <p:pic>
        <p:nvPicPr>
          <p:cNvPr id="42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132856"/>
            <a:ext cx="432048" cy="432048"/>
          </a:xfrm>
          <a:prstGeom prst="rect">
            <a:avLst/>
          </a:prstGeom>
          <a:noFill/>
        </p:spPr>
      </p:pic>
      <p:pic>
        <p:nvPicPr>
          <p:cNvPr id="43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132856"/>
            <a:ext cx="432048" cy="432048"/>
          </a:xfrm>
          <a:prstGeom prst="rect">
            <a:avLst/>
          </a:prstGeom>
          <a:noFill/>
        </p:spPr>
      </p:pic>
      <p:pic>
        <p:nvPicPr>
          <p:cNvPr id="44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636912"/>
            <a:ext cx="432048" cy="432048"/>
          </a:xfrm>
          <a:prstGeom prst="rect">
            <a:avLst/>
          </a:prstGeom>
          <a:noFill/>
        </p:spPr>
      </p:pic>
      <p:pic>
        <p:nvPicPr>
          <p:cNvPr id="45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636912"/>
            <a:ext cx="432048" cy="432048"/>
          </a:xfrm>
          <a:prstGeom prst="rect">
            <a:avLst/>
          </a:prstGeom>
          <a:noFill/>
        </p:spPr>
      </p:pic>
      <p:pic>
        <p:nvPicPr>
          <p:cNvPr id="46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636912"/>
            <a:ext cx="432048" cy="432048"/>
          </a:xfrm>
          <a:prstGeom prst="rect">
            <a:avLst/>
          </a:prstGeom>
          <a:noFill/>
        </p:spPr>
      </p:pic>
      <p:pic>
        <p:nvPicPr>
          <p:cNvPr id="47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636912"/>
            <a:ext cx="432048" cy="432048"/>
          </a:xfrm>
          <a:prstGeom prst="rect">
            <a:avLst/>
          </a:prstGeom>
          <a:noFill/>
        </p:spPr>
      </p:pic>
      <p:pic>
        <p:nvPicPr>
          <p:cNvPr id="48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636912"/>
            <a:ext cx="432048" cy="432048"/>
          </a:xfrm>
          <a:prstGeom prst="rect">
            <a:avLst/>
          </a:prstGeom>
          <a:noFill/>
        </p:spPr>
      </p:pic>
      <p:pic>
        <p:nvPicPr>
          <p:cNvPr id="49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140968"/>
            <a:ext cx="432048" cy="432048"/>
          </a:xfrm>
          <a:prstGeom prst="rect">
            <a:avLst/>
          </a:prstGeom>
          <a:noFill/>
        </p:spPr>
      </p:pic>
      <p:pic>
        <p:nvPicPr>
          <p:cNvPr id="50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140968"/>
            <a:ext cx="432048" cy="432048"/>
          </a:xfrm>
          <a:prstGeom prst="rect">
            <a:avLst/>
          </a:prstGeom>
          <a:noFill/>
        </p:spPr>
      </p:pic>
      <p:pic>
        <p:nvPicPr>
          <p:cNvPr id="51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140968"/>
            <a:ext cx="432048" cy="432048"/>
          </a:xfrm>
          <a:prstGeom prst="rect">
            <a:avLst/>
          </a:prstGeom>
          <a:noFill/>
        </p:spPr>
      </p:pic>
      <p:pic>
        <p:nvPicPr>
          <p:cNvPr id="52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140968"/>
            <a:ext cx="432048" cy="432048"/>
          </a:xfrm>
          <a:prstGeom prst="rect">
            <a:avLst/>
          </a:prstGeom>
          <a:noFill/>
        </p:spPr>
      </p:pic>
      <p:pic>
        <p:nvPicPr>
          <p:cNvPr id="53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717032"/>
            <a:ext cx="432048" cy="432048"/>
          </a:xfrm>
          <a:prstGeom prst="rect">
            <a:avLst/>
          </a:prstGeom>
          <a:noFill/>
        </p:spPr>
      </p:pic>
      <p:pic>
        <p:nvPicPr>
          <p:cNvPr id="54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717032"/>
            <a:ext cx="432048" cy="432048"/>
          </a:xfrm>
          <a:prstGeom prst="rect">
            <a:avLst/>
          </a:prstGeom>
          <a:noFill/>
        </p:spPr>
      </p:pic>
      <p:pic>
        <p:nvPicPr>
          <p:cNvPr id="55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717032"/>
            <a:ext cx="432048" cy="432048"/>
          </a:xfrm>
          <a:prstGeom prst="rect">
            <a:avLst/>
          </a:prstGeom>
          <a:noFill/>
        </p:spPr>
      </p:pic>
      <p:pic>
        <p:nvPicPr>
          <p:cNvPr id="56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717032"/>
            <a:ext cx="432048" cy="432048"/>
          </a:xfrm>
          <a:prstGeom prst="rect">
            <a:avLst/>
          </a:prstGeom>
          <a:noFill/>
        </p:spPr>
      </p:pic>
      <p:pic>
        <p:nvPicPr>
          <p:cNvPr id="57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4293096"/>
            <a:ext cx="432048" cy="432048"/>
          </a:xfrm>
          <a:prstGeom prst="rect">
            <a:avLst/>
          </a:prstGeom>
          <a:noFill/>
        </p:spPr>
      </p:pic>
      <p:pic>
        <p:nvPicPr>
          <p:cNvPr id="58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293096"/>
            <a:ext cx="432048" cy="432048"/>
          </a:xfrm>
          <a:prstGeom prst="rect">
            <a:avLst/>
          </a:prstGeom>
          <a:noFill/>
        </p:spPr>
      </p:pic>
      <p:pic>
        <p:nvPicPr>
          <p:cNvPr id="59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293096"/>
            <a:ext cx="432048" cy="432048"/>
          </a:xfrm>
          <a:prstGeom prst="rect">
            <a:avLst/>
          </a:prstGeom>
          <a:noFill/>
        </p:spPr>
      </p:pic>
      <p:pic>
        <p:nvPicPr>
          <p:cNvPr id="60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4797152"/>
            <a:ext cx="432048" cy="432048"/>
          </a:xfrm>
          <a:prstGeom prst="rect">
            <a:avLst/>
          </a:prstGeom>
          <a:noFill/>
        </p:spPr>
      </p:pic>
      <p:pic>
        <p:nvPicPr>
          <p:cNvPr id="61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797152"/>
            <a:ext cx="432048" cy="432048"/>
          </a:xfrm>
          <a:prstGeom prst="rect">
            <a:avLst/>
          </a:prstGeom>
          <a:noFill/>
        </p:spPr>
      </p:pic>
      <p:pic>
        <p:nvPicPr>
          <p:cNvPr id="62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797152"/>
            <a:ext cx="432048" cy="432048"/>
          </a:xfrm>
          <a:prstGeom prst="rect">
            <a:avLst/>
          </a:prstGeom>
          <a:noFill/>
        </p:spPr>
      </p:pic>
      <p:pic>
        <p:nvPicPr>
          <p:cNvPr id="63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5301208"/>
            <a:ext cx="432048" cy="432048"/>
          </a:xfrm>
          <a:prstGeom prst="rect">
            <a:avLst/>
          </a:prstGeom>
          <a:noFill/>
        </p:spPr>
      </p:pic>
      <p:pic>
        <p:nvPicPr>
          <p:cNvPr id="64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5301208"/>
            <a:ext cx="432048" cy="432048"/>
          </a:xfrm>
          <a:prstGeom prst="rect">
            <a:avLst/>
          </a:prstGeom>
          <a:noFill/>
        </p:spPr>
      </p:pic>
      <p:pic>
        <p:nvPicPr>
          <p:cNvPr id="65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5877272"/>
            <a:ext cx="432048" cy="432048"/>
          </a:xfrm>
          <a:prstGeom prst="rect">
            <a:avLst/>
          </a:prstGeom>
          <a:noFill/>
        </p:spPr>
      </p:pic>
      <p:pic>
        <p:nvPicPr>
          <p:cNvPr id="66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5877272"/>
            <a:ext cx="432048" cy="432048"/>
          </a:xfrm>
          <a:prstGeom prst="rect">
            <a:avLst/>
          </a:prstGeom>
          <a:noFill/>
        </p:spPr>
      </p:pic>
      <p:sp>
        <p:nvSpPr>
          <p:cNvPr id="67" name="TextBox 66"/>
          <p:cNvSpPr txBox="1"/>
          <p:nvPr/>
        </p:nvSpPr>
        <p:spPr>
          <a:xfrm>
            <a:off x="6516216" y="2348880"/>
            <a:ext cx="2448272" cy="286232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/>
              <a:t>These are the amount of </a:t>
            </a:r>
            <a:r>
              <a:rPr lang="en-GB" sz="3000" dirty="0" err="1" smtClean="0"/>
              <a:t>dojos</a:t>
            </a:r>
            <a:r>
              <a:rPr lang="en-GB" sz="3000" dirty="0" smtClean="0"/>
              <a:t> you have received for your efforts today!</a:t>
            </a:r>
            <a:endParaRPr lang="en-GB" sz="3000" dirty="0"/>
          </a:p>
        </p:txBody>
      </p:sp>
      <p:pic>
        <p:nvPicPr>
          <p:cNvPr id="68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6425952"/>
            <a:ext cx="432048" cy="432048"/>
          </a:xfrm>
          <a:prstGeom prst="rect">
            <a:avLst/>
          </a:prstGeom>
          <a:noFill/>
        </p:spPr>
      </p:pic>
      <p:pic>
        <p:nvPicPr>
          <p:cNvPr id="69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6425952"/>
            <a:ext cx="432048" cy="43204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327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83770" cy="112474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907704" y="0"/>
            <a:ext cx="7236296" cy="11387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3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0" y="1628800"/>
            <a:ext cx="9144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Theseus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: (puzzled look on his face)  Why do we send these young people  Crete every year? And why is it that none of them ever return?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King </a:t>
            </a:r>
            <a:r>
              <a:rPr kumimoji="0" lang="en-GB" sz="1600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Aegeus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: (calm tone of voice) Because if we did not send them, </a:t>
            </a:r>
            <a:r>
              <a:rPr kumimoji="0" lang="en-GB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Minos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would wage war on us and it is a war that we would not win, And they do not return because they do not go to Crete as slaves. They go as food for the Minotaur.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Narrator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: Try as he might, his father could not persuade him to change his mind.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King </a:t>
            </a:r>
            <a:r>
              <a:rPr kumimoji="0" lang="en-GB" sz="1600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Aegeus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Let me remind you, every year, other young men had sworn to slay this terrible beast and they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’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ve never been seen again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Theseus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: (brave voice with a shaking fist) I understand the dangers but I will succeed I will return to you, father and you will be proud of your son.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King </a:t>
            </a:r>
            <a:r>
              <a:rPr kumimoji="0" lang="en-GB" sz="1600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Aegeus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: (felt slightly worried but didn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’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t show it) Then I wish you good luck, my son, I shall keep watch for you every day. If you are successful, take down these black sails and replace them with white ones. That way I will know you are coming home safe to me.</a:t>
            </a: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1760" y="1196752"/>
            <a:ext cx="41764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u="sng" dirty="0" err="1" smtClean="0"/>
              <a:t>Theseus</a:t>
            </a:r>
            <a:r>
              <a:rPr lang="en-GB" sz="2200" b="1" u="sng" dirty="0" smtClean="0"/>
              <a:t> and the Minotaur</a:t>
            </a:r>
            <a:endParaRPr lang="en-GB" sz="2200" b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242447"/>
            <a:ext cx="3131840" cy="615553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/>
              <a:t>Katie’s script</a:t>
            </a:r>
            <a:endParaRPr lang="en-GB" sz="3400" dirty="0"/>
          </a:p>
        </p:txBody>
      </p:sp>
    </p:spTree>
  </p:cSld>
  <p:clrMapOvr>
    <a:masterClrMapping/>
  </p:clrMapOvr>
  <p:transition advClick="0" advTm="2543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83770" cy="112474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907704" y="0"/>
            <a:ext cx="7236296" cy="11387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3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2117173" y="-920422"/>
            <a:ext cx="4909653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5965448"/>
            <a:ext cx="9144000" cy="892552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600" dirty="0" smtClean="0"/>
              <a:t>Henry has been identifying the missing commas to separate the clauses in the sentences.</a:t>
            </a:r>
            <a:endParaRPr lang="en-GB" sz="2600" dirty="0"/>
          </a:p>
        </p:txBody>
      </p:sp>
    </p:spTree>
  </p:cSld>
  <p:clrMapOvr>
    <a:masterClrMapping/>
  </p:clrMapOvr>
  <p:transition advClick="0" advTm="2543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183996" y="-267163"/>
            <a:ext cx="4941167" cy="9309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692696"/>
            <a:ext cx="9144000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Henry subordinate clauses to begin his complex sentences.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283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9144000" cy="464186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3229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15632" cy="112474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2195736" y="0"/>
            <a:ext cx="6948264" cy="113877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3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196752"/>
            <a:ext cx="4969475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076056" y="1196752"/>
            <a:ext cx="3888432" cy="36317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600" dirty="0" smtClean="0">
                <a:latin typeface="Comic Sans MS" pitchFamily="66" charset="0"/>
              </a:rPr>
              <a:t>I’m working hard on my calculation practise in maths.</a:t>
            </a:r>
            <a:endParaRPr lang="en-GB" sz="46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3229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39952" y="0"/>
            <a:ext cx="5004048" cy="101566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3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3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353503" y="1353505"/>
            <a:ext cx="6846959" cy="4139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052736"/>
            <a:ext cx="5004048" cy="254025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139952" y="3645024"/>
            <a:ext cx="5004048" cy="298543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700" dirty="0" smtClean="0">
                <a:latin typeface="Comic Sans MS" pitchFamily="66" charset="0"/>
              </a:rPr>
              <a:t>Bethany’s worked really hard on her maths.</a:t>
            </a:r>
            <a:endParaRPr lang="en-GB" sz="47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3229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15632" cy="112474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2195736" y="0"/>
            <a:ext cx="6948264" cy="113877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3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917484" y="2042228"/>
            <a:ext cx="5733256" cy="389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3995936" y="1196752"/>
            <a:ext cx="237626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6475305" y="1196752"/>
            <a:ext cx="2668695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6444208" y="2492894"/>
            <a:ext cx="2699792" cy="122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>
            <a:off x="3995936" y="2492896"/>
            <a:ext cx="237626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0800000">
            <a:off x="3995936" y="3789039"/>
            <a:ext cx="4047972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8028384" y="3789040"/>
            <a:ext cx="1115616" cy="19389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Comic Sans MS" pitchFamily="66" charset="0"/>
              </a:rPr>
              <a:t>Henry’s worked really hard on his maths.</a:t>
            </a:r>
            <a:endParaRPr lang="en-GB" sz="20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3229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15632" cy="112474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2195736" y="0"/>
            <a:ext cx="6948264" cy="113877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3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137277"/>
            <a:ext cx="3995936" cy="5720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24744"/>
            <a:ext cx="3847152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51920" y="1196752"/>
            <a:ext cx="1296144" cy="19389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Comic Sans MS" pitchFamily="66" charset="0"/>
              </a:rPr>
              <a:t>Chloe’s worked really hard on her maths.</a:t>
            </a:r>
            <a:endParaRPr lang="en-GB" sz="20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3229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15632" cy="112474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2195736" y="0"/>
            <a:ext cx="6948264" cy="113877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3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83445"/>
            <a:ext cx="5220072" cy="5674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220072" y="1196752"/>
            <a:ext cx="3923928" cy="30469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latin typeface="Comic Sans MS" pitchFamily="66" charset="0"/>
              </a:rPr>
              <a:t>Harvey’s worked really hard on his maths.</a:t>
            </a:r>
            <a:endParaRPr lang="en-GB" sz="48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3229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576291" y="116404"/>
            <a:ext cx="3096344" cy="4248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146166" y="-176746"/>
            <a:ext cx="3128393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951727" y="2193289"/>
            <a:ext cx="1524515" cy="4860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773832" y="3087217"/>
            <a:ext cx="2664298" cy="421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283968" y="5517232"/>
            <a:ext cx="4860032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Henry showing his understanding of ‘time’.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283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9144000" cy="489347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2543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15632" cy="112474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2195736" y="0"/>
            <a:ext cx="6948264" cy="113877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3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660" y="1268760"/>
            <a:ext cx="4058299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355976" y="1268760"/>
            <a:ext cx="4608512" cy="440120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Comic Sans MS" pitchFamily="66" charset="0"/>
              </a:rPr>
              <a:t>Nelly has used addition and subtraction really well to solve the missing angles in these full turns (around a point).</a:t>
            </a:r>
            <a:endParaRPr lang="en-GB" sz="40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3229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15632" cy="112474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2195736" y="0"/>
            <a:ext cx="6948264" cy="113877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3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09377"/>
            <a:ext cx="7956376" cy="5648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20272" y="1196752"/>
            <a:ext cx="2123728" cy="19389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Comic Sans MS" pitchFamily="66" charset="0"/>
              </a:rPr>
              <a:t>Nelly understands that angles in a full turn total 360</a:t>
            </a:r>
            <a:r>
              <a:rPr lang="en-GB" sz="2400" dirty="0" smtClean="0">
                <a:latin typeface="Comic Sans MS"/>
              </a:rPr>
              <a:t>°.</a:t>
            </a:r>
            <a:endParaRPr lang="en-GB" sz="24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3229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77235"/>
            <a:ext cx="9144000" cy="5980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215632" cy="112474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2195736" y="0"/>
            <a:ext cx="6948264" cy="113877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3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Comic Sans MS" pitchFamily="66" charset="0"/>
              </a:rPr>
              <a:t>Nelly accepted the additional Y5 maths challenge</a:t>
            </a:r>
            <a:endParaRPr lang="en-GB" sz="28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3229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15632" cy="112474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2195736" y="0"/>
            <a:ext cx="6948264" cy="113877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3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6561" name="Picture 1" descr="C:\Users\Carol Hughes\AppData\Local\Temp\20200506_1526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0258"/>
            <a:ext cx="4499992" cy="571774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499992" y="1196752"/>
            <a:ext cx="464400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Comic Sans MS" pitchFamily="66" charset="0"/>
              </a:rPr>
              <a:t>I’m calculating the missing angles.</a:t>
            </a:r>
            <a:endParaRPr lang="en-GB" sz="2800" dirty="0">
              <a:latin typeface="Comic Sans MS" pitchFamily="66" charset="0"/>
            </a:endParaRPr>
          </a:p>
        </p:txBody>
      </p:sp>
      <p:pic>
        <p:nvPicPr>
          <p:cNvPr id="66562" name="Picture 2" descr="C:\Users\Carol Hughes\AppData\Local\Temp\1588775361409_IMG_25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8092" y="2348880"/>
            <a:ext cx="4241926" cy="316835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229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15632" cy="112474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2195736" y="0"/>
            <a:ext cx="6948264" cy="113877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3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5537" name="Picture 1" descr="C:\Users\Carol Hughes\AppData\Local\Temp\20200506_1555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9659" y="1124744"/>
            <a:ext cx="7644341" cy="573325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1196752"/>
            <a:ext cx="3707904" cy="48936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200" dirty="0" smtClean="0">
                <a:latin typeface="Comic Sans MS" pitchFamily="66" charset="0"/>
              </a:rPr>
              <a:t>Katie has been calculating the missing angles today.</a:t>
            </a:r>
            <a:endParaRPr lang="en-GB" sz="52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3229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212976"/>
            <a:ext cx="9144000" cy="175432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0" name="Picture 2" descr="Computing Banner | Teaching Ide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173506"/>
          </a:xfrm>
          <a:prstGeom prst="rect">
            <a:avLst/>
          </a:prstGeom>
          <a:noFill/>
        </p:spPr>
      </p:pic>
      <p:pic>
        <p:nvPicPr>
          <p:cNvPr id="2052" name="Picture 4" descr="Best laptop for kids 2020: Affordable and robust compute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13176"/>
            <a:ext cx="2915816" cy="1844824"/>
          </a:xfrm>
          <a:prstGeom prst="rect">
            <a:avLst/>
          </a:prstGeom>
          <a:noFill/>
        </p:spPr>
      </p:pic>
      <p:pic>
        <p:nvPicPr>
          <p:cNvPr id="2054" name="Picture 6" descr="Dance Mat Typing - BBC Bitesiz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5035297"/>
            <a:ext cx="3384376" cy="1822703"/>
          </a:xfrm>
          <a:prstGeom prst="rect">
            <a:avLst/>
          </a:prstGeom>
          <a:noFill/>
        </p:spPr>
      </p:pic>
      <p:pic>
        <p:nvPicPr>
          <p:cNvPr id="2058" name="Picture 10" descr="Input &amp; Output Devices - Crazy4Computer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5047691"/>
            <a:ext cx="2699792" cy="181030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88"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71800" y="0"/>
            <a:ext cx="6372200" cy="113877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3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0" name="Picture 2" descr="Computing Banner | Teaching Ide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771800" cy="112474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23115"/>
            <a:ext cx="4932040" cy="5634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076056" y="1268760"/>
            <a:ext cx="3888432" cy="24006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latin typeface="Comic Sans MS" pitchFamily="66" charset="0"/>
              </a:rPr>
              <a:t>Practising my typing skills</a:t>
            </a:r>
            <a:endParaRPr lang="en-GB" sz="50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3088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71800" y="0"/>
            <a:ext cx="6372200" cy="113877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3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0" name="Picture 2" descr="Computing Banner | Teaching Ide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771800" cy="112474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4744"/>
            <a:ext cx="4880004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076056" y="1268760"/>
            <a:ext cx="3888432" cy="24006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latin typeface="Comic Sans MS" pitchFamily="66" charset="0"/>
              </a:rPr>
              <a:t>Practising my typing skills</a:t>
            </a:r>
            <a:endParaRPr lang="en-GB" sz="50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3088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C:\Users\Carol Hughes\AppData\Local\Temp\20200506_1527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6873"/>
            <a:ext cx="9144000" cy="6551127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771800" y="0"/>
            <a:ext cx="6372200" cy="113877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3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2" descr="Computing Banner | Teaching Ide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771800" cy="112474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0" y="5996226"/>
            <a:ext cx="9144000" cy="8617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latin typeface="Comic Sans MS" pitchFamily="66" charset="0"/>
              </a:rPr>
              <a:t>Practising my typing skills</a:t>
            </a:r>
            <a:endParaRPr lang="en-GB" sz="50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3088"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1505" name="Picture 1" descr="C:\Users\Carol Hughes\AppData\Local\Temp\20200506_1536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5996226"/>
            <a:ext cx="9144000" cy="8617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latin typeface="Comic Sans MS" pitchFamily="66" charset="0"/>
              </a:rPr>
              <a:t>Practising my typing skills</a:t>
            </a:r>
            <a:endParaRPr lang="en-GB" sz="5000" dirty="0"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71800" y="0"/>
            <a:ext cx="6372200" cy="113877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3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8" name="Picture 2" descr="Computing Banner | Teaching Ide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771800" cy="112474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</p:cSld>
  <p:clrMapOvr>
    <a:masterClrMapping/>
  </p:clrMapOvr>
  <p:transition advClick="0" advTm="3088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83770" cy="112474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907704" y="0"/>
            <a:ext cx="7236296" cy="11387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3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96752"/>
            <a:ext cx="6003003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156176" y="1196752"/>
            <a:ext cx="2987824" cy="3970318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200" dirty="0" smtClean="0">
                <a:latin typeface="Comic Sans MS" pitchFamily="66" charset="0"/>
              </a:rPr>
              <a:t>I’m studying the features of a </a:t>
            </a:r>
            <a:r>
              <a:rPr lang="en-GB" sz="4200" dirty="0" err="1" smtClean="0">
                <a:latin typeface="Comic Sans MS" pitchFamily="66" charset="0"/>
              </a:rPr>
              <a:t>playscript</a:t>
            </a:r>
            <a:endParaRPr lang="en-GB" sz="42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2543"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1720" y="0"/>
            <a:ext cx="7092280" cy="104644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1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31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5602" name="Picture 2" descr="Home - The Bikeability Tru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2045159" cy="105273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052736"/>
            <a:ext cx="6830321" cy="51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9483" y="1052736"/>
            <a:ext cx="2194517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Comic Sans MS" pitchFamily="66" charset="0"/>
              </a:rPr>
              <a:t>I’m working on my </a:t>
            </a:r>
            <a:r>
              <a:rPr lang="en-GB" sz="3200" dirty="0" err="1" smtClean="0">
                <a:solidFill>
                  <a:schemeClr val="bg1"/>
                </a:solidFill>
                <a:latin typeface="Comic Sans MS" pitchFamily="66" charset="0"/>
              </a:rPr>
              <a:t>Bikeability</a:t>
            </a:r>
            <a:r>
              <a:rPr lang="en-GB" sz="3200" dirty="0" smtClean="0">
                <a:solidFill>
                  <a:schemeClr val="bg1"/>
                </a:solidFill>
                <a:latin typeface="Comic Sans MS" pitchFamily="66" charset="0"/>
              </a:rPr>
              <a:t> qualifications</a:t>
            </a:r>
            <a:endParaRPr lang="en-GB" sz="32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1720" y="0"/>
            <a:ext cx="7092280" cy="104644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1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31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5602" name="Picture 2" descr="Home - The Bikeability Tru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2045159" cy="105273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7"/>
            <a:ext cx="6592418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588224" y="1052736"/>
            <a:ext cx="2555776" cy="1938992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solidFill>
                  <a:schemeClr val="bg1"/>
                </a:solidFill>
                <a:latin typeface="Comic Sans MS" pitchFamily="66" charset="0"/>
              </a:rPr>
              <a:t>I’m working on my </a:t>
            </a:r>
            <a:r>
              <a:rPr lang="en-GB" sz="3000" dirty="0" err="1" smtClean="0">
                <a:solidFill>
                  <a:schemeClr val="bg1"/>
                </a:solidFill>
                <a:latin typeface="Comic Sans MS" pitchFamily="66" charset="0"/>
              </a:rPr>
              <a:t>Bikeability</a:t>
            </a:r>
            <a:r>
              <a:rPr lang="en-GB" sz="3000" dirty="0" smtClean="0">
                <a:solidFill>
                  <a:schemeClr val="bg1"/>
                </a:solidFill>
                <a:latin typeface="Comic Sans MS" pitchFamily="66" charset="0"/>
              </a:rPr>
              <a:t> qualifications</a:t>
            </a:r>
            <a:endParaRPr lang="en-GB" sz="30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1720" y="0"/>
            <a:ext cx="7092280" cy="104644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1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31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5602" name="Picture 2" descr="Home - The Bikeability Tru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2045159" cy="105273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5"/>
            <a:ext cx="5148064" cy="5794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084974"/>
            <a:ext cx="3635896" cy="5773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304002"/>
            <a:ext cx="9144000" cy="553998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solidFill>
                  <a:schemeClr val="bg1"/>
                </a:solidFill>
                <a:latin typeface="Comic Sans MS" pitchFamily="66" charset="0"/>
              </a:rPr>
              <a:t>I’m working on my </a:t>
            </a:r>
            <a:r>
              <a:rPr lang="en-GB" sz="3000" dirty="0" err="1" smtClean="0">
                <a:solidFill>
                  <a:schemeClr val="bg1"/>
                </a:solidFill>
                <a:latin typeface="Comic Sans MS" pitchFamily="66" charset="0"/>
              </a:rPr>
              <a:t>Bikeability</a:t>
            </a:r>
            <a:r>
              <a:rPr lang="en-GB" sz="3000" dirty="0" smtClean="0">
                <a:solidFill>
                  <a:schemeClr val="bg1"/>
                </a:solidFill>
                <a:latin typeface="Comic Sans MS" pitchFamily="66" charset="0"/>
              </a:rPr>
              <a:t> qualifications</a:t>
            </a:r>
            <a:endParaRPr lang="en-GB" sz="30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9144000" cy="50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051720" y="0"/>
            <a:ext cx="7092280" cy="104644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1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31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" name="Picture 2" descr="Home - The Bikeability Tru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2045159" cy="105273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0" y="1124744"/>
            <a:ext cx="9144000" cy="553998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solidFill>
                  <a:schemeClr val="bg1"/>
                </a:solidFill>
                <a:latin typeface="Comic Sans MS" pitchFamily="66" charset="0"/>
              </a:rPr>
              <a:t>Jack’s been for a long bike ride today.</a:t>
            </a:r>
            <a:endParaRPr lang="en-GB" sz="30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8000">
    <p:wipe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67944" y="4642009"/>
            <a:ext cx="5076056" cy="22159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Catching up with Cassie’s work at home</a:t>
            </a:r>
            <a:endParaRPr lang="en-US" sz="4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3114675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692696"/>
            <a:ext cx="6012160" cy="381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578819"/>
            <a:ext cx="1835696" cy="227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4548507"/>
            <a:ext cx="2016224" cy="2309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283"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692696"/>
            <a:ext cx="6544985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588224" y="764704"/>
            <a:ext cx="2555776" cy="22159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Yoga to start the day.</a:t>
            </a:r>
            <a:endParaRPr lang="en-US" sz="4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283"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3524862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692696"/>
            <a:ext cx="3713520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308304" y="692696"/>
            <a:ext cx="1835696" cy="2472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Followed by Spelling Shed and </a:t>
            </a:r>
            <a:r>
              <a:rPr lang="en-US" sz="3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Sumdog</a:t>
            </a:r>
            <a:endParaRPr lang="en-US" sz="3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283"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4853266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004048" y="764704"/>
            <a:ext cx="4139952" cy="29238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Ruby and I did our script reading via a Zoom call.</a:t>
            </a:r>
            <a:endParaRPr lang="en-US" sz="4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283"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7"/>
            <a:ext cx="9144000" cy="6188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6350169"/>
            <a:ext cx="9144000" cy="5078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Nelly solved the calculation given to her on the school website.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283"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705372" y="-580628"/>
            <a:ext cx="5733256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692696"/>
            <a:ext cx="914400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Henry’s </a:t>
            </a:r>
            <a:r>
              <a:rPr lang="en-US" sz="3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categorising</a:t>
            </a:r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of the Olympic events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283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83770" cy="112474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907704" y="0"/>
            <a:ext cx="7236296" cy="11387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3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24744"/>
            <a:ext cx="4003015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5389350" y="-325652"/>
            <a:ext cx="2304256" cy="5205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139952" y="3573016"/>
            <a:ext cx="4824536" cy="2185214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/>
              <a:t>Bethany’s been working on her script with the conversation between King </a:t>
            </a:r>
            <a:r>
              <a:rPr lang="en-GB" sz="3400" dirty="0" err="1" smtClean="0"/>
              <a:t>Aegeus</a:t>
            </a:r>
            <a:r>
              <a:rPr lang="en-GB" sz="3400" dirty="0" smtClean="0"/>
              <a:t> and </a:t>
            </a:r>
            <a:r>
              <a:rPr lang="en-GB" sz="3400" dirty="0" err="1" smtClean="0"/>
              <a:t>Theseus</a:t>
            </a:r>
            <a:r>
              <a:rPr lang="en-GB" sz="3400" dirty="0" smtClean="0"/>
              <a:t>.</a:t>
            </a:r>
            <a:endParaRPr lang="en-GB" sz="3400" dirty="0"/>
          </a:p>
        </p:txBody>
      </p:sp>
    </p:spTree>
  </p:cSld>
  <p:clrMapOvr>
    <a:masterClrMapping/>
  </p:clrMapOvr>
  <p:transition advClick="0" advTm="2543"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692696"/>
            <a:ext cx="4845033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860032" y="692696"/>
            <a:ext cx="4283968" cy="3093154"/>
          </a:xfrm>
          <a:prstGeom prst="rect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P</a:t>
            </a:r>
            <a:r>
              <a:rPr lang="en-US" sz="6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reparation for VE Day on Friday</a:t>
            </a:r>
            <a:endParaRPr lang="en-US" sz="6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283">
    <p:wipe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583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Bethany’s preparation for VE Day on Friday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283"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H:\Nell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528911" y="1477169"/>
            <a:ext cx="6909742" cy="3851920"/>
          </a:xfrm>
          <a:prstGeom prst="rect">
            <a:avLst/>
          </a:prstGeom>
          <a:noFill/>
        </p:spPr>
      </p:pic>
      <p:sp>
        <p:nvSpPr>
          <p:cNvPr id="6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8195" name="Picture 3" descr="Torpoint Nursery and Infant School - Home Learning-Storyti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3864" y="692696"/>
            <a:ext cx="5240136" cy="403244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427984" y="5157192"/>
            <a:ext cx="4248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 smtClean="0">
                <a:latin typeface="Lucida Handwriting" pitchFamily="66" charset="0"/>
              </a:rPr>
              <a:t>Day 10</a:t>
            </a:r>
            <a:endParaRPr lang="en-GB" sz="80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8283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83770" cy="112474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907704" y="0"/>
            <a:ext cx="7236296" cy="11387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3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5841" name="Picture 1" descr="C:\Users\Carol Hughes\AppData\Local\Temp\20200506_1405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24744"/>
            <a:ext cx="9144000" cy="43924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5445224"/>
            <a:ext cx="9144000" cy="1169551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500" dirty="0" smtClean="0"/>
              <a:t>Dante’s been working on his script with the conversation between King </a:t>
            </a:r>
            <a:r>
              <a:rPr lang="en-GB" sz="3500" dirty="0" err="1" smtClean="0"/>
              <a:t>Aegeus</a:t>
            </a:r>
            <a:r>
              <a:rPr lang="en-GB" sz="3500" dirty="0" smtClean="0"/>
              <a:t> and </a:t>
            </a:r>
            <a:r>
              <a:rPr lang="en-GB" sz="3500" dirty="0" err="1" smtClean="0"/>
              <a:t>Theseus</a:t>
            </a:r>
            <a:r>
              <a:rPr lang="en-GB" sz="3500" dirty="0" smtClean="0"/>
              <a:t>.</a:t>
            </a:r>
            <a:endParaRPr lang="en-GB" sz="3500" dirty="0"/>
          </a:p>
        </p:txBody>
      </p:sp>
    </p:spTree>
  </p:cSld>
  <p:clrMapOvr>
    <a:masterClrMapping/>
  </p:clrMapOvr>
  <p:transition advClick="0" advTm="2543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83770" cy="112474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907704" y="0"/>
            <a:ext cx="7236296" cy="11387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3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0" y="1056414"/>
            <a:ext cx="9144000" cy="584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Theseus</a:t>
            </a:r>
            <a:r>
              <a:rPr kumimoji="0" lang="en-GB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and the Minotaur</a:t>
            </a: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Cast :</a:t>
            </a:r>
            <a:r>
              <a:rPr kumimoji="0" lang="en-GB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en-GB" sz="16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Theseus</a:t>
            </a: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	King </a:t>
            </a:r>
            <a:r>
              <a:rPr kumimoji="0" lang="en-GB" sz="16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Aegeus</a:t>
            </a: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Scene 1 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	(King </a:t>
            </a:r>
            <a:r>
              <a:rPr kumimoji="0" lang="en-GB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Aegeus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stands with his son </a:t>
            </a:r>
            <a:r>
              <a:rPr kumimoji="0" lang="en-GB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Theseus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at his palace in Athens)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Theseus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: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Why do we send all these young people to Crete every year Father, and why do they not return?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King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Aegeus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: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If we don’t then the </a:t>
            </a:r>
            <a:r>
              <a:rPr kumimoji="0" lang="en-GB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Minos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would start a war with us and we would not be able to win. The people do not return to us because they go as food for the evil monster, the Minotaur.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Theseus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: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(In a worried voice) Father this is terrible, it can not carry on, people should not be sacrificed in this way. The next time the citizens are sent, I will go as one of them. (in a strong voice) This will be the last time the Minotaur will eat the flesh of our people.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King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Aegeus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: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(The King on his hands and knees and in an persuasive voice) Son I am begging you, please do not go. You are my only son and one day you will be King of Athens. (Moving to a chair at a table with </a:t>
            </a:r>
            <a:r>
              <a:rPr kumimoji="0" lang="en-GB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Theseus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) As the King I want to remind you that each year we send many people and never has anyone been able to slay this monster. Their bodies have never been seen again.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Theseus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: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(in a serious voice) I understand the dangers that are involved, however I will succeed with this challenge and I will return to you father. (Getting into the boat </a:t>
            </a:r>
            <a:r>
              <a:rPr kumimoji="0" lang="en-GB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Theseus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shouts)  I will make you proud.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K</a:t>
            </a:r>
            <a:r>
              <a:rPr kumimoji="0" lang="en-GB" sz="14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ing </a:t>
            </a:r>
            <a:r>
              <a:rPr kumimoji="0" lang="en-GB" sz="1400" b="1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Aegeus</a:t>
            </a:r>
            <a:r>
              <a:rPr kumimoji="0" lang="en-GB" sz="14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:</a:t>
            </a:r>
            <a:r>
              <a:rPr kumimoji="0" lang="en-GB" sz="1400" b="0" i="0" u="none" strike="noStrike" cap="none" normalizeH="0" baseline="0" dirty="0" smtClean="0" bmk="_GoBack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(Standing at the Harbour and shouts in return) I wish you good luck my son. I shall keep watch for you every day. If you are successful then take down the black sails and replace them with white ones. That way I will know you are coming home to me safe.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2160" y="1196752"/>
            <a:ext cx="3131840" cy="615553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/>
              <a:t>Henry’s script</a:t>
            </a:r>
            <a:endParaRPr lang="en-GB" sz="3400" dirty="0"/>
          </a:p>
        </p:txBody>
      </p:sp>
    </p:spTree>
  </p:cSld>
  <p:clrMapOvr>
    <a:masterClrMapping/>
  </p:clrMapOvr>
  <p:transition advClick="0" advTm="2543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83770" cy="112474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907704" y="0"/>
            <a:ext cx="7236296" cy="11387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3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0" y="2315925"/>
            <a:ext cx="91440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35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Theseus</a:t>
            </a:r>
            <a:r>
              <a:rPr kumimoji="0" lang="en-GB" sz="13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:</a:t>
            </a:r>
            <a:r>
              <a:rPr kumimoji="0" lang="en-GB" sz="135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GB" sz="13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(Puzzled) Why do we send these young people to Crete every year, and why is it that they never return?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3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350" b="1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King </a:t>
            </a:r>
            <a:r>
              <a:rPr kumimoji="0" lang="en-GB" sz="1350" b="1" i="0" u="none" strike="noStrike" cap="none" normalizeH="0" baseline="0" dirty="0" err="1" smtClean="0">
                <a:ln>
                  <a:noFill/>
                </a:ln>
                <a:solidFill>
                  <a:srgbClr val="92D05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Aegeus</a:t>
            </a:r>
            <a:r>
              <a:rPr kumimoji="0" lang="en-GB" sz="13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:</a:t>
            </a:r>
            <a:r>
              <a:rPr kumimoji="0" lang="en-GB" sz="135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GB" sz="13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Because if we didn’t send them, King </a:t>
            </a:r>
            <a:r>
              <a:rPr kumimoji="0" lang="en-GB" sz="13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Minos</a:t>
            </a:r>
            <a:r>
              <a:rPr kumimoji="0" lang="en-GB" sz="13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would wage war on us and it would be a war that we just couldn’t win. And the young people sent do not return because they don’t go to Crete as slaves, they go as food for the Minotaur.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3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35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Theseus</a:t>
            </a:r>
            <a:r>
              <a:rPr kumimoji="0" lang="en-GB" sz="13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:	Father, this is terrible. We cannot let this go on. We cannot sacrifice anymore of our young citizens to this tyrant. When the time comes to send the next tribute, I will go as one of them and I vow that it is the last time the Minotaur will be fed with the flesh of any of our young people.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3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35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Narrator</a:t>
            </a:r>
            <a:r>
              <a:rPr kumimoji="0" lang="en-GB" sz="13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:  Try as he might, </a:t>
            </a:r>
            <a:r>
              <a:rPr kumimoji="0" lang="en-GB" sz="13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Theseus</a:t>
            </a:r>
            <a:r>
              <a:rPr kumimoji="0" lang="en-GB" sz="13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’ father could not persuade him to change his mind. </a:t>
            </a:r>
            <a:r>
              <a:rPr kumimoji="0" lang="en-GB" sz="13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Aegeus</a:t>
            </a:r>
            <a:r>
              <a:rPr kumimoji="0" lang="en-GB" sz="13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had reminded that every year, other young men had sworn to slay this monstrous beast and they had never been seen again. </a:t>
            </a:r>
            <a:r>
              <a:rPr kumimoji="0" lang="en-GB" sz="13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Theseus</a:t>
            </a:r>
            <a:r>
              <a:rPr kumimoji="0" lang="en-GB" sz="13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insisted that he understood the dangers but would succeed. He was adamant.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3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35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Theseus</a:t>
            </a:r>
            <a:r>
              <a:rPr kumimoji="0" lang="en-GB" sz="13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:</a:t>
            </a:r>
            <a:r>
              <a:rPr kumimoji="0" lang="en-GB" sz="135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GB" sz="13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(With triumph in his voice) I will return to you father, and you will be proud of your son.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3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350" b="1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King </a:t>
            </a:r>
            <a:r>
              <a:rPr kumimoji="0" lang="en-GB" sz="1350" b="1" i="0" u="none" strike="noStrike" cap="none" normalizeH="0" baseline="0" dirty="0" err="1" smtClean="0">
                <a:ln>
                  <a:noFill/>
                </a:ln>
                <a:solidFill>
                  <a:srgbClr val="92D05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Aegeus</a:t>
            </a:r>
            <a:r>
              <a:rPr kumimoji="0" lang="en-GB" sz="13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:</a:t>
            </a:r>
            <a:r>
              <a:rPr kumimoji="0" lang="en-GB" sz="135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GB" sz="13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Then I wish you luck my son, I shall keep watch for you every day. If you are successful, take down these black sails and replace them with these white ones. That way, I will know that you are returning home safe to me.</a:t>
            </a:r>
            <a:endParaRPr kumimoji="0" lang="en-GB" sz="13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196752"/>
            <a:ext cx="91440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300" b="1" u="sng" dirty="0" err="1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Theseus</a:t>
            </a:r>
            <a:r>
              <a:rPr lang="en-GB" sz="1300" b="1" u="sng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 and the Minotaur</a:t>
            </a:r>
            <a:endParaRPr lang="en-GB" sz="1300" b="1" u="sng" dirty="0" smtClean="0">
              <a:solidFill>
                <a:srgbClr val="FF0000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300" b="1" u="sng" dirty="0" smtClean="0">
                <a:solidFill>
                  <a:srgbClr val="FF000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Cast :</a:t>
            </a:r>
            <a:r>
              <a:rPr lang="en-GB" sz="1300" b="1" dirty="0" smtClean="0">
                <a:solidFill>
                  <a:srgbClr val="FF000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en-GB" sz="1300" dirty="0" err="1" smtClean="0">
                <a:solidFill>
                  <a:srgbClr val="FF000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Theseus</a:t>
            </a:r>
            <a:endParaRPr lang="en-GB" sz="1300" dirty="0" smtClean="0">
              <a:solidFill>
                <a:srgbClr val="FF0000"/>
              </a:solidFill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300" dirty="0" smtClean="0">
                <a:solidFill>
                  <a:srgbClr val="FF000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	King </a:t>
            </a:r>
            <a:r>
              <a:rPr lang="en-GB" sz="1300" dirty="0" err="1" smtClean="0">
                <a:solidFill>
                  <a:srgbClr val="FF000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Aegeus</a:t>
            </a:r>
            <a:endParaRPr lang="en-GB" sz="1300" dirty="0" smtClean="0">
              <a:solidFill>
                <a:srgbClr val="FF0000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300" dirty="0" smtClean="0"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300" b="1" u="sng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Scene 1 </a:t>
            </a:r>
            <a:r>
              <a:rPr lang="en-GB" sz="13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 (King </a:t>
            </a:r>
            <a:r>
              <a:rPr lang="en-GB" sz="1300" dirty="0" err="1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Aegeus</a:t>
            </a:r>
            <a:r>
              <a:rPr lang="en-GB" sz="13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 stands with his son </a:t>
            </a:r>
            <a:r>
              <a:rPr lang="en-GB" sz="1300" dirty="0" err="1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Theseus</a:t>
            </a:r>
            <a:r>
              <a:rPr lang="en-GB" sz="13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 at his palace in Athens)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12160" y="1196752"/>
            <a:ext cx="3131840" cy="615553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/>
              <a:t>Jack’s script</a:t>
            </a:r>
            <a:endParaRPr lang="en-GB" sz="3400" dirty="0"/>
          </a:p>
        </p:txBody>
      </p:sp>
    </p:spTree>
  </p:cSld>
  <p:clrMapOvr>
    <a:masterClrMapping/>
  </p:clrMapOvr>
  <p:transition advClick="0" advTm="2543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83770" cy="112474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907704" y="0"/>
            <a:ext cx="7236296" cy="11387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3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96752"/>
            <a:ext cx="3974607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3" y="1196752"/>
            <a:ext cx="4969861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139952" y="3212976"/>
            <a:ext cx="4824536" cy="2185214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400" dirty="0" smtClean="0"/>
              <a:t>Chloe’s been working on her script with the conversation between King </a:t>
            </a:r>
            <a:r>
              <a:rPr lang="en-GB" sz="3400" dirty="0" err="1" smtClean="0"/>
              <a:t>Aegeus</a:t>
            </a:r>
            <a:r>
              <a:rPr lang="en-GB" sz="3400" dirty="0" smtClean="0"/>
              <a:t> and </a:t>
            </a:r>
            <a:r>
              <a:rPr lang="en-GB" sz="3400" dirty="0" err="1" smtClean="0"/>
              <a:t>Theseus</a:t>
            </a:r>
            <a:r>
              <a:rPr lang="en-GB" sz="3400" dirty="0" smtClean="0"/>
              <a:t>.</a:t>
            </a:r>
            <a:endParaRPr lang="en-GB" sz="3400" dirty="0"/>
          </a:p>
        </p:txBody>
      </p:sp>
    </p:spTree>
  </p:cSld>
  <p:clrMapOvr>
    <a:masterClrMapping/>
  </p:clrMapOvr>
  <p:transition advClick="0" advTm="2543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83770" cy="112474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907704" y="0"/>
            <a:ext cx="7236296" cy="11387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3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68344" y="1196752"/>
            <a:ext cx="1475656" cy="2431435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900" dirty="0" smtClean="0"/>
              <a:t>Zoe’s been working on her script with the conversation between King </a:t>
            </a:r>
            <a:r>
              <a:rPr lang="en-GB" sz="1900" dirty="0" err="1" smtClean="0"/>
              <a:t>Aegeus</a:t>
            </a:r>
            <a:r>
              <a:rPr lang="en-GB" sz="1900" dirty="0" smtClean="0"/>
              <a:t> and </a:t>
            </a:r>
            <a:r>
              <a:rPr lang="en-GB" sz="1900" dirty="0" err="1" smtClean="0"/>
              <a:t>Theseus</a:t>
            </a:r>
            <a:r>
              <a:rPr lang="en-GB" sz="1900" dirty="0" smtClean="0"/>
              <a:t>.</a:t>
            </a:r>
            <a:endParaRPr lang="en-GB" sz="1900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24744"/>
            <a:ext cx="7596336" cy="5733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543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1184</TotalTime>
  <Words>1159</Words>
  <Application>Microsoft Office PowerPoint</Application>
  <PresentationFormat>On-screen Show (4:3)</PresentationFormat>
  <Paragraphs>170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Carol Hughes</dc:creator>
  <cp:lastModifiedBy>Carol Hughes</cp:lastModifiedBy>
  <cp:revision>63</cp:revision>
  <dcterms:created xsi:type="dcterms:W3CDTF">2020-04-20T08:59:27Z</dcterms:created>
  <dcterms:modified xsi:type="dcterms:W3CDTF">2020-05-06T16:39:57Z</dcterms:modified>
</cp:coreProperties>
</file>