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sldIdLst>
    <p:sldId id="257" r:id="rId2"/>
    <p:sldId id="265" r:id="rId3"/>
    <p:sldId id="367" r:id="rId4"/>
    <p:sldId id="373" r:id="rId5"/>
    <p:sldId id="386" r:id="rId6"/>
    <p:sldId id="377" r:id="rId7"/>
    <p:sldId id="375" r:id="rId8"/>
    <p:sldId id="379" r:id="rId9"/>
    <p:sldId id="378" r:id="rId10"/>
    <p:sldId id="368" r:id="rId11"/>
    <p:sldId id="369" r:id="rId12"/>
    <p:sldId id="370" r:id="rId13"/>
    <p:sldId id="371" r:id="rId14"/>
    <p:sldId id="372" r:id="rId15"/>
    <p:sldId id="366" r:id="rId16"/>
    <p:sldId id="374" r:id="rId17"/>
    <p:sldId id="376" r:id="rId18"/>
    <p:sldId id="380" r:id="rId19"/>
    <p:sldId id="385" r:id="rId20"/>
    <p:sldId id="387" r:id="rId21"/>
    <p:sldId id="273" r:id="rId22"/>
    <p:sldId id="354" r:id="rId23"/>
    <p:sldId id="358" r:id="rId24"/>
    <p:sldId id="362" r:id="rId25"/>
    <p:sldId id="390" r:id="rId26"/>
    <p:sldId id="360" r:id="rId27"/>
    <p:sldId id="355" r:id="rId28"/>
    <p:sldId id="356" r:id="rId29"/>
    <p:sldId id="357" r:id="rId30"/>
    <p:sldId id="359" r:id="rId31"/>
    <p:sldId id="361" r:id="rId32"/>
    <p:sldId id="363" r:id="rId33"/>
    <p:sldId id="364" r:id="rId34"/>
    <p:sldId id="365" r:id="rId35"/>
    <p:sldId id="353" r:id="rId36"/>
    <p:sldId id="277" r:id="rId37"/>
    <p:sldId id="348" r:id="rId38"/>
    <p:sldId id="349" r:id="rId39"/>
    <p:sldId id="350" r:id="rId40"/>
    <p:sldId id="351" r:id="rId41"/>
    <p:sldId id="352" r:id="rId42"/>
    <p:sldId id="347" r:id="rId43"/>
    <p:sldId id="305" r:id="rId44"/>
    <p:sldId id="345" r:id="rId45"/>
    <p:sldId id="388" r:id="rId46"/>
    <p:sldId id="383" r:id="rId47"/>
    <p:sldId id="382" r:id="rId48"/>
    <p:sldId id="346" r:id="rId49"/>
    <p:sldId id="384" r:id="rId50"/>
    <p:sldId id="337" r:id="rId51"/>
    <p:sldId id="389" r:id="rId52"/>
    <p:sldId id="339" r:id="rId53"/>
    <p:sldId id="338" r:id="rId54"/>
    <p:sldId id="340" r:id="rId55"/>
    <p:sldId id="341" r:id="rId56"/>
    <p:sldId id="342" r:id="rId57"/>
    <p:sldId id="343" r:id="rId58"/>
    <p:sldId id="344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</p:showPr>
  <p:clrMru>
    <a:srgbClr val="FFCCFF"/>
    <a:srgbClr val="FF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12" autoAdjust="0"/>
    <p:restoredTop sz="94660"/>
  </p:normalViewPr>
  <p:slideViewPr>
    <p:cSldViewPr>
      <p:cViewPr varScale="1">
        <p:scale>
          <a:sx n="68" d="100"/>
          <a:sy n="68" d="100"/>
        </p:scale>
        <p:origin x="-18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D0F38-821F-45B2-8B8A-BF61878DD859}" type="datetimeFigureOut">
              <a:rPr lang="en-GB" smtClean="0"/>
              <a:pPr/>
              <a:t>13/05/2020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8000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144000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Y5&amp;6 TOP SPELLERS TODAY</a:t>
            </a:r>
            <a:endParaRPr lang="en-US" sz="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90" name="Picture 2" descr="Spelling Shed by The Spelling Shed Lt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65626" cy="6021288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0" y="2132856"/>
            <a:ext cx="9144000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= Nelly 45 points</a:t>
            </a:r>
          </a:p>
          <a:p>
            <a:endParaRPr lang="en-GB" dirty="0" smtClean="0"/>
          </a:p>
          <a:p>
            <a:r>
              <a:rPr lang="en-GB" dirty="0" smtClean="0"/>
              <a:t>2nd = Zoe 32 points</a:t>
            </a:r>
          </a:p>
          <a:p>
            <a:endParaRPr lang="en-GB" dirty="0" smtClean="0"/>
          </a:p>
          <a:p>
            <a:r>
              <a:rPr lang="en-GB" dirty="0" smtClean="0"/>
              <a:t>3rd = Jack 17 points</a:t>
            </a:r>
          </a:p>
          <a:p>
            <a:endParaRPr lang="en-GB" dirty="0" smtClean="0"/>
          </a:p>
          <a:p>
            <a:r>
              <a:rPr lang="en-GB" dirty="0" smtClean="0"/>
              <a:t>4th= Toby and </a:t>
            </a:r>
            <a:r>
              <a:rPr lang="en-GB" dirty="0" err="1" smtClean="0"/>
              <a:t>Nia</a:t>
            </a:r>
            <a:r>
              <a:rPr lang="en-GB" dirty="0" smtClean="0"/>
              <a:t> 8 points</a:t>
            </a:r>
          </a:p>
          <a:p>
            <a:endParaRPr lang="en-GB" dirty="0" smtClean="0"/>
          </a:p>
          <a:p>
            <a:r>
              <a:rPr lang="en-GB" dirty="0" smtClean="0"/>
              <a:t>5th = Rhys 6 points</a:t>
            </a:r>
          </a:p>
          <a:p>
            <a:endParaRPr lang="en-GB" dirty="0" smtClean="0"/>
          </a:p>
          <a:p>
            <a:r>
              <a:rPr lang="en-GB" dirty="0" smtClean="0"/>
              <a:t>6</a:t>
            </a:r>
            <a:r>
              <a:rPr lang="en-GB" baseline="30000" dirty="0" smtClean="0"/>
              <a:t>th</a:t>
            </a:r>
            <a:r>
              <a:rPr lang="en-GB" dirty="0" smtClean="0"/>
              <a:t> = Bethany and Cassie 5 points</a:t>
            </a:r>
          </a:p>
          <a:p>
            <a:endParaRPr lang="en-GB" dirty="0" smtClean="0"/>
          </a:p>
          <a:p>
            <a:r>
              <a:rPr lang="en-GB" dirty="0" smtClean="0"/>
              <a:t>7th = Henry and Harvey 3 points</a:t>
            </a:r>
          </a:p>
          <a:p>
            <a:endParaRPr lang="en-GB" dirty="0" smtClean="0"/>
          </a:p>
          <a:p>
            <a:r>
              <a:rPr lang="en-GB" dirty="0" smtClean="0"/>
              <a:t>8</a:t>
            </a:r>
            <a:r>
              <a:rPr lang="en-GB" baseline="30000" dirty="0" smtClean="0"/>
              <a:t>th</a:t>
            </a:r>
            <a:r>
              <a:rPr lang="en-GB" dirty="0" smtClean="0"/>
              <a:t> = Dante 2 points</a:t>
            </a:r>
          </a:p>
          <a:p>
            <a:endParaRPr lang="en-GB" dirty="0" smtClean="0"/>
          </a:p>
          <a:p>
            <a:r>
              <a:rPr lang="en-GB" dirty="0" smtClean="0"/>
              <a:t>9</a:t>
            </a:r>
            <a:r>
              <a:rPr lang="en-GB" baseline="30000" dirty="0" smtClean="0"/>
              <a:t>th</a:t>
            </a:r>
            <a:r>
              <a:rPr lang="en-GB" dirty="0" smtClean="0"/>
              <a:t> = </a:t>
            </a:r>
            <a:r>
              <a:rPr lang="en-GB" dirty="0" err="1" smtClean="0"/>
              <a:t>Zac</a:t>
            </a:r>
            <a:r>
              <a:rPr lang="en-GB" dirty="0" smtClean="0"/>
              <a:t> 1 point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436096" y="5373216"/>
            <a:ext cx="3707904" cy="133882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700" dirty="0" smtClean="0"/>
              <a:t>Everybody else earns 1 dojo for practising their spellings today!</a:t>
            </a:r>
            <a:endParaRPr lang="en-GB" sz="2700" dirty="0"/>
          </a:p>
        </p:txBody>
      </p:sp>
      <p:pic>
        <p:nvPicPr>
          <p:cNvPr id="3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132856"/>
            <a:ext cx="432048" cy="432048"/>
          </a:xfrm>
          <a:prstGeom prst="rect">
            <a:avLst/>
          </a:prstGeom>
          <a:noFill/>
        </p:spPr>
      </p:pic>
      <p:pic>
        <p:nvPicPr>
          <p:cNvPr id="4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132856"/>
            <a:ext cx="432048" cy="432048"/>
          </a:xfrm>
          <a:prstGeom prst="rect">
            <a:avLst/>
          </a:prstGeom>
          <a:noFill/>
        </p:spPr>
      </p:pic>
      <p:pic>
        <p:nvPicPr>
          <p:cNvPr id="4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132856"/>
            <a:ext cx="432048" cy="432048"/>
          </a:xfrm>
          <a:prstGeom prst="rect">
            <a:avLst/>
          </a:prstGeom>
          <a:noFill/>
        </p:spPr>
      </p:pic>
      <p:pic>
        <p:nvPicPr>
          <p:cNvPr id="4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132856"/>
            <a:ext cx="432048" cy="432048"/>
          </a:xfrm>
          <a:prstGeom prst="rect">
            <a:avLst/>
          </a:prstGeom>
          <a:noFill/>
        </p:spPr>
      </p:pic>
      <p:pic>
        <p:nvPicPr>
          <p:cNvPr id="4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132856"/>
            <a:ext cx="432048" cy="432048"/>
          </a:xfrm>
          <a:prstGeom prst="rect">
            <a:avLst/>
          </a:prstGeom>
          <a:noFill/>
        </p:spPr>
      </p:pic>
      <p:pic>
        <p:nvPicPr>
          <p:cNvPr id="4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636912"/>
            <a:ext cx="432048" cy="432048"/>
          </a:xfrm>
          <a:prstGeom prst="rect">
            <a:avLst/>
          </a:prstGeom>
          <a:noFill/>
        </p:spPr>
      </p:pic>
      <p:pic>
        <p:nvPicPr>
          <p:cNvPr id="4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36912"/>
            <a:ext cx="432048" cy="432048"/>
          </a:xfrm>
          <a:prstGeom prst="rect">
            <a:avLst/>
          </a:prstGeom>
          <a:noFill/>
        </p:spPr>
      </p:pic>
      <p:pic>
        <p:nvPicPr>
          <p:cNvPr id="4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36912"/>
            <a:ext cx="432048" cy="432048"/>
          </a:xfrm>
          <a:prstGeom prst="rect">
            <a:avLst/>
          </a:prstGeom>
          <a:noFill/>
        </p:spPr>
      </p:pic>
      <p:pic>
        <p:nvPicPr>
          <p:cNvPr id="47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636912"/>
            <a:ext cx="432048" cy="432048"/>
          </a:xfrm>
          <a:prstGeom prst="rect">
            <a:avLst/>
          </a:prstGeom>
          <a:noFill/>
        </p:spPr>
      </p:pic>
      <p:pic>
        <p:nvPicPr>
          <p:cNvPr id="4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636912"/>
            <a:ext cx="432048" cy="432048"/>
          </a:xfrm>
          <a:prstGeom prst="rect">
            <a:avLst/>
          </a:prstGeom>
          <a:noFill/>
        </p:spPr>
      </p:pic>
      <p:pic>
        <p:nvPicPr>
          <p:cNvPr id="4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140968"/>
            <a:ext cx="432048" cy="432048"/>
          </a:xfrm>
          <a:prstGeom prst="rect">
            <a:avLst/>
          </a:prstGeom>
          <a:noFill/>
        </p:spPr>
      </p:pic>
      <p:pic>
        <p:nvPicPr>
          <p:cNvPr id="5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140968"/>
            <a:ext cx="432048" cy="432048"/>
          </a:xfrm>
          <a:prstGeom prst="rect">
            <a:avLst/>
          </a:prstGeom>
          <a:noFill/>
        </p:spPr>
      </p:pic>
      <p:pic>
        <p:nvPicPr>
          <p:cNvPr id="5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140968"/>
            <a:ext cx="432048" cy="432048"/>
          </a:xfrm>
          <a:prstGeom prst="rect">
            <a:avLst/>
          </a:prstGeom>
          <a:noFill/>
        </p:spPr>
      </p:pic>
      <p:pic>
        <p:nvPicPr>
          <p:cNvPr id="5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140968"/>
            <a:ext cx="432048" cy="432048"/>
          </a:xfrm>
          <a:prstGeom prst="rect">
            <a:avLst/>
          </a:prstGeom>
          <a:noFill/>
        </p:spPr>
      </p:pic>
      <p:pic>
        <p:nvPicPr>
          <p:cNvPr id="5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717032"/>
            <a:ext cx="432048" cy="432048"/>
          </a:xfrm>
          <a:prstGeom prst="rect">
            <a:avLst/>
          </a:prstGeom>
          <a:noFill/>
        </p:spPr>
      </p:pic>
      <p:pic>
        <p:nvPicPr>
          <p:cNvPr id="5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717032"/>
            <a:ext cx="432048" cy="432048"/>
          </a:xfrm>
          <a:prstGeom prst="rect">
            <a:avLst/>
          </a:prstGeom>
          <a:noFill/>
        </p:spPr>
      </p:pic>
      <p:pic>
        <p:nvPicPr>
          <p:cNvPr id="5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17032"/>
            <a:ext cx="432048" cy="432048"/>
          </a:xfrm>
          <a:prstGeom prst="rect">
            <a:avLst/>
          </a:prstGeom>
          <a:noFill/>
        </p:spPr>
      </p:pic>
      <p:pic>
        <p:nvPicPr>
          <p:cNvPr id="5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717032"/>
            <a:ext cx="432048" cy="432048"/>
          </a:xfrm>
          <a:prstGeom prst="rect">
            <a:avLst/>
          </a:prstGeom>
          <a:noFill/>
        </p:spPr>
      </p:pic>
      <p:pic>
        <p:nvPicPr>
          <p:cNvPr id="57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293096"/>
            <a:ext cx="432048" cy="432048"/>
          </a:xfrm>
          <a:prstGeom prst="rect">
            <a:avLst/>
          </a:prstGeom>
          <a:noFill/>
        </p:spPr>
      </p:pic>
      <p:pic>
        <p:nvPicPr>
          <p:cNvPr id="5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293096"/>
            <a:ext cx="432048" cy="432048"/>
          </a:xfrm>
          <a:prstGeom prst="rect">
            <a:avLst/>
          </a:prstGeom>
          <a:noFill/>
        </p:spPr>
      </p:pic>
      <p:pic>
        <p:nvPicPr>
          <p:cNvPr id="5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293096"/>
            <a:ext cx="432048" cy="432048"/>
          </a:xfrm>
          <a:prstGeom prst="rect">
            <a:avLst/>
          </a:prstGeom>
          <a:noFill/>
        </p:spPr>
      </p:pic>
      <p:pic>
        <p:nvPicPr>
          <p:cNvPr id="6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797152"/>
            <a:ext cx="432048" cy="432048"/>
          </a:xfrm>
          <a:prstGeom prst="rect">
            <a:avLst/>
          </a:prstGeom>
          <a:noFill/>
        </p:spPr>
      </p:pic>
      <p:pic>
        <p:nvPicPr>
          <p:cNvPr id="6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797152"/>
            <a:ext cx="432048" cy="432048"/>
          </a:xfrm>
          <a:prstGeom prst="rect">
            <a:avLst/>
          </a:prstGeom>
          <a:noFill/>
        </p:spPr>
      </p:pic>
      <p:pic>
        <p:nvPicPr>
          <p:cNvPr id="6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97152"/>
            <a:ext cx="432048" cy="432048"/>
          </a:xfrm>
          <a:prstGeom prst="rect">
            <a:avLst/>
          </a:prstGeom>
          <a:noFill/>
        </p:spPr>
      </p:pic>
      <p:pic>
        <p:nvPicPr>
          <p:cNvPr id="6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301208"/>
            <a:ext cx="432048" cy="432048"/>
          </a:xfrm>
          <a:prstGeom prst="rect">
            <a:avLst/>
          </a:prstGeom>
          <a:noFill/>
        </p:spPr>
      </p:pic>
      <p:pic>
        <p:nvPicPr>
          <p:cNvPr id="6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301208"/>
            <a:ext cx="432048" cy="432048"/>
          </a:xfrm>
          <a:prstGeom prst="rect">
            <a:avLst/>
          </a:prstGeom>
          <a:noFill/>
        </p:spPr>
      </p:pic>
      <p:pic>
        <p:nvPicPr>
          <p:cNvPr id="6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877272"/>
            <a:ext cx="432048" cy="432048"/>
          </a:xfrm>
          <a:prstGeom prst="rect">
            <a:avLst/>
          </a:prstGeom>
          <a:noFill/>
        </p:spPr>
      </p:pic>
      <p:pic>
        <p:nvPicPr>
          <p:cNvPr id="6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877272"/>
            <a:ext cx="432048" cy="432048"/>
          </a:xfrm>
          <a:prstGeom prst="rect">
            <a:avLst/>
          </a:prstGeom>
          <a:noFill/>
        </p:spPr>
      </p:pic>
      <p:sp>
        <p:nvSpPr>
          <p:cNvPr id="67" name="TextBox 66"/>
          <p:cNvSpPr txBox="1"/>
          <p:nvPr/>
        </p:nvSpPr>
        <p:spPr>
          <a:xfrm>
            <a:off x="6516216" y="2348880"/>
            <a:ext cx="2448272" cy="286232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/>
              <a:t>These are the amount of </a:t>
            </a:r>
            <a:r>
              <a:rPr lang="en-GB" sz="3000" dirty="0" err="1" smtClean="0"/>
              <a:t>dojos</a:t>
            </a:r>
            <a:r>
              <a:rPr lang="en-GB" sz="3000" dirty="0" smtClean="0"/>
              <a:t> you have received for your efforts today!</a:t>
            </a:r>
            <a:endParaRPr lang="en-GB" sz="3000" dirty="0"/>
          </a:p>
        </p:txBody>
      </p:sp>
      <p:pic>
        <p:nvPicPr>
          <p:cNvPr id="6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6425952"/>
            <a:ext cx="432048" cy="432048"/>
          </a:xfrm>
          <a:prstGeom prst="rect">
            <a:avLst/>
          </a:prstGeom>
          <a:noFill/>
        </p:spPr>
      </p:pic>
      <p:pic>
        <p:nvPicPr>
          <p:cNvPr id="6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6425952"/>
            <a:ext cx="432048" cy="4320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327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592" cy="4814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99592" y="0"/>
            <a:ext cx="8244408" cy="446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41723"/>
            <a:ext cx="9144000" cy="581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476672"/>
            <a:ext cx="9144000" cy="76944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Comic Sans MS" pitchFamily="66" charset="0"/>
              </a:rPr>
              <a:t>Harvey has written his own script for when </a:t>
            </a:r>
            <a:r>
              <a:rPr lang="en-GB" sz="2200" dirty="0" err="1" smtClean="0">
                <a:solidFill>
                  <a:schemeClr val="bg1"/>
                </a:solidFill>
                <a:latin typeface="Comic Sans MS" pitchFamily="66" charset="0"/>
              </a:rPr>
              <a:t>Theseus</a:t>
            </a:r>
            <a:r>
              <a:rPr lang="en-GB" sz="2200" dirty="0" smtClean="0">
                <a:solidFill>
                  <a:schemeClr val="bg1"/>
                </a:solidFill>
                <a:latin typeface="Comic Sans MS" pitchFamily="66" charset="0"/>
              </a:rPr>
              <a:t> meets Odysseus.</a:t>
            </a:r>
            <a:endParaRPr lang="en-GB" sz="22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592" cy="4814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99592" y="0"/>
            <a:ext cx="8244408" cy="446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54727"/>
            <a:ext cx="9144000" cy="540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476672"/>
            <a:ext cx="9144000" cy="954107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Comic Sans MS" pitchFamily="66" charset="0"/>
              </a:rPr>
              <a:t>Reuben has written his own script for when </a:t>
            </a:r>
            <a:r>
              <a:rPr lang="en-GB" sz="2800" dirty="0" err="1" smtClean="0">
                <a:solidFill>
                  <a:schemeClr val="bg1"/>
                </a:solidFill>
                <a:latin typeface="Comic Sans MS" pitchFamily="66" charset="0"/>
              </a:rPr>
              <a:t>Theseus</a:t>
            </a:r>
            <a:r>
              <a:rPr lang="en-GB" sz="2800" dirty="0" smtClean="0">
                <a:solidFill>
                  <a:schemeClr val="bg1"/>
                </a:solidFill>
                <a:latin typeface="Comic Sans MS" pitchFamily="66" charset="0"/>
              </a:rPr>
              <a:t> meets Odysseus………….</a:t>
            </a:r>
            <a:endParaRPr lang="en-GB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592" cy="4814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99592" y="0"/>
            <a:ext cx="8244408" cy="446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592" cy="4814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99592" y="0"/>
            <a:ext cx="8244408" cy="446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592" cy="4814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99592" y="0"/>
            <a:ext cx="8244408" cy="446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916221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2708920"/>
            <a:ext cx="9144000" cy="52322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Comic Sans MS" pitchFamily="66" charset="0"/>
              </a:rPr>
              <a:t>It was a long script but it was well worth it!</a:t>
            </a:r>
            <a:endParaRPr lang="en-GB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592" cy="4814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99592" y="0"/>
            <a:ext cx="8244408" cy="446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431324" y="-954653"/>
            <a:ext cx="6281351" cy="914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427113"/>
            <a:ext cx="9144000" cy="430887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Comic Sans MS" pitchFamily="66" charset="0"/>
              </a:rPr>
              <a:t>Zoe has written her own script for when </a:t>
            </a:r>
            <a:r>
              <a:rPr lang="en-GB" sz="2200" dirty="0" err="1" smtClean="0">
                <a:solidFill>
                  <a:schemeClr val="bg1"/>
                </a:solidFill>
                <a:latin typeface="Comic Sans MS" pitchFamily="66" charset="0"/>
              </a:rPr>
              <a:t>Theseus</a:t>
            </a:r>
            <a:r>
              <a:rPr lang="en-GB" sz="2200" dirty="0" smtClean="0">
                <a:solidFill>
                  <a:schemeClr val="bg1"/>
                </a:solidFill>
                <a:latin typeface="Comic Sans MS" pitchFamily="66" charset="0"/>
              </a:rPr>
              <a:t> meets Odysseus.</a:t>
            </a:r>
            <a:endParaRPr lang="en-GB" sz="22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592" cy="4814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99592" y="0"/>
            <a:ext cx="8244408" cy="446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720"/>
            <a:ext cx="9144000" cy="433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476672"/>
            <a:ext cx="9144000" cy="430887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Comic Sans MS" pitchFamily="66" charset="0"/>
              </a:rPr>
              <a:t>Amy has written her own script for when </a:t>
            </a:r>
            <a:r>
              <a:rPr lang="en-GB" sz="2200" dirty="0" err="1" smtClean="0">
                <a:solidFill>
                  <a:schemeClr val="bg1"/>
                </a:solidFill>
                <a:latin typeface="Comic Sans MS" pitchFamily="66" charset="0"/>
              </a:rPr>
              <a:t>Theseus</a:t>
            </a:r>
            <a:r>
              <a:rPr lang="en-GB" sz="2200" dirty="0" smtClean="0">
                <a:solidFill>
                  <a:schemeClr val="bg1"/>
                </a:solidFill>
                <a:latin typeface="Comic Sans MS" pitchFamily="66" charset="0"/>
              </a:rPr>
              <a:t> meets Odysseus.</a:t>
            </a:r>
            <a:endParaRPr lang="en-GB" sz="22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592" cy="4814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99592" y="0"/>
            <a:ext cx="8244408" cy="446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4578" name="Picture 2" descr="C:\Users\Carol Hughes\AppData\Local\Temp\20200513_1159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5349704" cy="638132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64088" y="476672"/>
            <a:ext cx="3779912" cy="5047536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600" dirty="0" smtClean="0">
                <a:solidFill>
                  <a:schemeClr val="bg1"/>
                </a:solidFill>
                <a:latin typeface="Comic Sans MS" pitchFamily="66" charset="0"/>
              </a:rPr>
              <a:t>Lucy has written her own script for when </a:t>
            </a:r>
            <a:r>
              <a:rPr lang="en-GB" sz="4600" dirty="0" err="1" smtClean="0">
                <a:solidFill>
                  <a:schemeClr val="bg1"/>
                </a:solidFill>
                <a:latin typeface="Comic Sans MS" pitchFamily="66" charset="0"/>
              </a:rPr>
              <a:t>Theseus</a:t>
            </a:r>
            <a:r>
              <a:rPr lang="en-GB" sz="4600" dirty="0" smtClean="0">
                <a:solidFill>
                  <a:schemeClr val="bg1"/>
                </a:solidFill>
                <a:latin typeface="Comic Sans MS" pitchFamily="66" charset="0"/>
              </a:rPr>
              <a:t> meets Odysseus.</a:t>
            </a:r>
            <a:endParaRPr lang="en-GB" sz="46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592" cy="4814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99592" y="0"/>
            <a:ext cx="8244408" cy="446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476672"/>
            <a:ext cx="9144000" cy="415498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 smtClean="0">
                <a:solidFill>
                  <a:schemeClr val="bg1"/>
                </a:solidFill>
                <a:latin typeface="Comic Sans MS" pitchFamily="66" charset="0"/>
              </a:rPr>
              <a:t>Megan has written her own script for when </a:t>
            </a:r>
            <a:r>
              <a:rPr lang="en-GB" sz="2100" dirty="0" err="1" smtClean="0">
                <a:solidFill>
                  <a:schemeClr val="bg1"/>
                </a:solidFill>
                <a:latin typeface="Comic Sans MS" pitchFamily="66" charset="0"/>
              </a:rPr>
              <a:t>Theseus</a:t>
            </a:r>
            <a:r>
              <a:rPr lang="en-GB" sz="2100" dirty="0" smtClean="0">
                <a:solidFill>
                  <a:schemeClr val="bg1"/>
                </a:solidFill>
                <a:latin typeface="Comic Sans MS" pitchFamily="66" charset="0"/>
              </a:rPr>
              <a:t> meets Odysseus.</a:t>
            </a:r>
            <a:endParaRPr lang="en-GB" sz="21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592" cy="4814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99592" y="0"/>
            <a:ext cx="8244408" cy="446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3794" name="Picture 2" descr="C:\Users\Carol Hughes\AppData\Local\Temp\20200513_1204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4785996" cy="638132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88024" y="476672"/>
            <a:ext cx="4355976" cy="433965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600" dirty="0" smtClean="0">
                <a:solidFill>
                  <a:schemeClr val="bg1"/>
                </a:solidFill>
                <a:latin typeface="Comic Sans MS" pitchFamily="66" charset="0"/>
              </a:rPr>
              <a:t>Katie has written her own script for when </a:t>
            </a:r>
            <a:r>
              <a:rPr lang="en-GB" sz="4600" dirty="0" err="1" smtClean="0">
                <a:solidFill>
                  <a:schemeClr val="bg1"/>
                </a:solidFill>
                <a:latin typeface="Comic Sans MS" pitchFamily="66" charset="0"/>
              </a:rPr>
              <a:t>Theseus</a:t>
            </a:r>
            <a:r>
              <a:rPr lang="en-GB" sz="4600" dirty="0" smtClean="0">
                <a:solidFill>
                  <a:schemeClr val="bg1"/>
                </a:solidFill>
                <a:latin typeface="Comic Sans MS" pitchFamily="66" charset="0"/>
              </a:rPr>
              <a:t> meets Odysseus.</a:t>
            </a:r>
            <a:endParaRPr lang="en-GB" sz="46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489347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592" cy="4814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99592" y="0"/>
            <a:ext cx="8244408" cy="446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1547"/>
            <a:ext cx="4283968" cy="633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427984" y="620688"/>
            <a:ext cx="4536504" cy="4524315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chemeClr val="bg1"/>
                </a:solidFill>
                <a:latin typeface="Comic Sans MS" pitchFamily="66" charset="0"/>
              </a:rPr>
              <a:t>Nelly has written her own script for when </a:t>
            </a:r>
            <a:r>
              <a:rPr lang="en-GB" sz="4800" dirty="0" err="1" smtClean="0">
                <a:solidFill>
                  <a:schemeClr val="bg1"/>
                </a:solidFill>
                <a:latin typeface="Comic Sans MS" pitchFamily="66" charset="0"/>
              </a:rPr>
              <a:t>Theseus</a:t>
            </a:r>
            <a:r>
              <a:rPr lang="en-GB" sz="4800" dirty="0" smtClean="0">
                <a:solidFill>
                  <a:schemeClr val="bg1"/>
                </a:solidFill>
                <a:latin typeface="Comic Sans MS" pitchFamily="66" charset="0"/>
              </a:rPr>
              <a:t> meets Odysseus.</a:t>
            </a:r>
            <a:endParaRPr lang="en-GB" sz="48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7167" cy="4766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71600" y="0"/>
            <a:ext cx="8172400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747667"/>
            <a:ext cx="3563887" cy="511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700808"/>
            <a:ext cx="4211960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476672"/>
            <a:ext cx="9144000" cy="1200329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Comic Sans MS" pitchFamily="66" charset="0"/>
              </a:rPr>
              <a:t>Cameron has used the squares and measurements provided to help her to calculate the lengths of the sides, as well as identifying the amounts of turn for the angles.</a:t>
            </a:r>
            <a:endParaRPr lang="en-GB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7167" cy="4766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71600" y="0"/>
            <a:ext cx="8172400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48680"/>
            <a:ext cx="304992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7" y="548680"/>
            <a:ext cx="2880321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548681"/>
            <a:ext cx="2915816" cy="359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4221088"/>
            <a:ext cx="9144000" cy="2062103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Comic Sans MS" pitchFamily="66" charset="0"/>
              </a:rPr>
              <a:t>Zoe has used the squares and measurements provided to help her to calculate the lengths of the sides, as well as identifying the amounts of turn for the angles.</a:t>
            </a:r>
            <a:endParaRPr lang="en-GB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7167" cy="4766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71600" y="0"/>
            <a:ext cx="8172400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7439"/>
            <a:ext cx="4788024" cy="636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788024" y="476672"/>
            <a:ext cx="4355976" cy="4616648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200" dirty="0" smtClean="0">
                <a:solidFill>
                  <a:schemeClr val="bg1"/>
                </a:solidFill>
                <a:latin typeface="Comic Sans MS" pitchFamily="66" charset="0"/>
              </a:rPr>
              <a:t>Amy has been studying these carefully to identify the size of the angles and the lengths of the sides.</a:t>
            </a:r>
            <a:endParaRPr lang="en-GB" sz="42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7167" cy="4766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71600" y="0"/>
            <a:ext cx="8172400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4818" name="Picture 2" descr="C:\Users\Carol Hughes\AppData\Local\Temp\20200513_1223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856385" y="1405064"/>
            <a:ext cx="6309320" cy="459654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4008" y="476672"/>
            <a:ext cx="4499992" cy="4616648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200" dirty="0" smtClean="0">
                <a:solidFill>
                  <a:schemeClr val="bg1"/>
                </a:solidFill>
                <a:latin typeface="Comic Sans MS" pitchFamily="66" charset="0"/>
              </a:rPr>
              <a:t>Katie has been studying these carefully to identify the size of the angles and the lengths of the sides.</a:t>
            </a:r>
            <a:endParaRPr lang="en-GB" sz="42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3365"/>
            <a:ext cx="5436096" cy="634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87167" cy="47667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971600" y="0"/>
            <a:ext cx="8172400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6096" y="476672"/>
            <a:ext cx="3707904" cy="5909310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200" dirty="0" smtClean="0">
                <a:solidFill>
                  <a:schemeClr val="bg1"/>
                </a:solidFill>
                <a:latin typeface="Comic Sans MS" pitchFamily="66" charset="0"/>
              </a:rPr>
              <a:t>Isla </a:t>
            </a:r>
            <a:r>
              <a:rPr lang="en-GB" sz="4200" dirty="0" smtClean="0">
                <a:solidFill>
                  <a:schemeClr val="bg1"/>
                </a:solidFill>
                <a:latin typeface="Comic Sans MS" pitchFamily="66" charset="0"/>
              </a:rPr>
              <a:t>has been studying these carefully to identify the size of the angles and the lengths of the sides.</a:t>
            </a:r>
            <a:endParaRPr lang="en-GB" sz="42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7167" cy="4766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71600" y="0"/>
            <a:ext cx="8172400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3554" name="Picture 2" descr="C:\Users\Carol Hughes\AppData\Local\Temp\20200513_122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5327"/>
            <a:ext cx="4427984" cy="631267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499992" y="476672"/>
            <a:ext cx="4644008" cy="4616648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200" dirty="0" smtClean="0">
                <a:solidFill>
                  <a:schemeClr val="bg1"/>
                </a:solidFill>
                <a:latin typeface="Comic Sans MS" pitchFamily="66" charset="0"/>
              </a:rPr>
              <a:t>Lucy has been studying these carefully to identify the size of the angles and the lengths of the sides.</a:t>
            </a:r>
            <a:endParaRPr lang="en-GB" sz="42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7167" cy="4766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71600" y="0"/>
            <a:ext cx="8172400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476672"/>
            <a:ext cx="3995936" cy="3600986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800" dirty="0" smtClean="0">
                <a:solidFill>
                  <a:schemeClr val="bg1"/>
                </a:solidFill>
                <a:latin typeface="Comic Sans MS" pitchFamily="66" charset="0"/>
              </a:rPr>
              <a:t>I finished top of the </a:t>
            </a:r>
            <a:r>
              <a:rPr lang="en-GB" sz="3800" dirty="0" err="1" smtClean="0">
                <a:solidFill>
                  <a:schemeClr val="bg1"/>
                </a:solidFill>
                <a:latin typeface="Comic Sans MS" pitchFamily="66" charset="0"/>
              </a:rPr>
              <a:t>leaderboard</a:t>
            </a:r>
            <a:r>
              <a:rPr lang="en-GB" sz="3800" dirty="0" smtClean="0">
                <a:solidFill>
                  <a:schemeClr val="bg1"/>
                </a:solidFill>
                <a:latin typeface="Comic Sans MS" pitchFamily="66" charset="0"/>
              </a:rPr>
              <a:t> in my Maths </a:t>
            </a:r>
            <a:r>
              <a:rPr lang="en-GB" sz="3800" dirty="0" err="1" smtClean="0">
                <a:solidFill>
                  <a:schemeClr val="bg1"/>
                </a:solidFill>
                <a:latin typeface="Comic Sans MS" pitchFamily="66" charset="0"/>
              </a:rPr>
              <a:t>Kahoot</a:t>
            </a:r>
            <a:r>
              <a:rPr lang="en-GB" sz="3800" dirty="0" smtClean="0">
                <a:solidFill>
                  <a:schemeClr val="bg1"/>
                </a:solidFill>
                <a:latin typeface="Comic Sans MS" pitchFamily="66" charset="0"/>
              </a:rPr>
              <a:t> calculation quiz today.</a:t>
            </a:r>
            <a:endParaRPr lang="en-GB" sz="3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5076056" cy="638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7167" cy="4766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71600" y="0"/>
            <a:ext cx="8172400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6637" y="548680"/>
            <a:ext cx="448736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548680"/>
            <a:ext cx="448158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44008" y="2276872"/>
            <a:ext cx="4499992" cy="1323439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Comic Sans MS" pitchFamily="66" charset="0"/>
              </a:rPr>
              <a:t>Henry has been learning that the Fibonacci sequence is when you add up the two previous numbers to get the next number in the sequence.</a:t>
            </a:r>
            <a:endParaRPr lang="en-GB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06101"/>
            <a:ext cx="3491880" cy="295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918697"/>
            <a:ext cx="2880320" cy="293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588224" y="3933056"/>
            <a:ext cx="2555776" cy="28931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600" dirty="0" smtClean="0">
                <a:solidFill>
                  <a:schemeClr val="bg1"/>
                </a:solidFill>
                <a:latin typeface="Comic Sans MS" pitchFamily="66" charset="0"/>
              </a:rPr>
              <a:t>He has also been using pencil and paper today to help to solve these calculations.</a:t>
            </a:r>
            <a:endParaRPr lang="en-GB" sz="26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7167" cy="4766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71600" y="0"/>
            <a:ext cx="8172400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543595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08104" y="548680"/>
            <a:ext cx="3635896" cy="4616648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200" dirty="0" smtClean="0">
                <a:solidFill>
                  <a:schemeClr val="bg1"/>
                </a:solidFill>
                <a:latin typeface="Comic Sans MS" pitchFamily="66" charset="0"/>
              </a:rPr>
              <a:t>Harvey has been using pencil and paper today to help to solve these calculations.</a:t>
            </a:r>
            <a:endParaRPr lang="en-GB" sz="42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592" cy="4814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99592" y="0"/>
            <a:ext cx="8244408" cy="446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4499992" cy="10081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2301" y="476672"/>
            <a:ext cx="4491699" cy="100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2245520"/>
            <a:ext cx="7452321" cy="461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1556792"/>
            <a:ext cx="9144000" cy="76944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Comic Sans MS" pitchFamily="66" charset="0"/>
              </a:rPr>
              <a:t>Henry practised his dialogue sentences before he wrote his own script for when </a:t>
            </a:r>
            <a:r>
              <a:rPr lang="en-GB" sz="2200" dirty="0" err="1" smtClean="0">
                <a:solidFill>
                  <a:schemeClr val="bg1"/>
                </a:solidFill>
                <a:latin typeface="Comic Sans MS" pitchFamily="66" charset="0"/>
              </a:rPr>
              <a:t>Theseus</a:t>
            </a:r>
            <a:r>
              <a:rPr lang="en-GB" sz="2200" dirty="0" smtClean="0">
                <a:solidFill>
                  <a:schemeClr val="bg1"/>
                </a:solidFill>
                <a:latin typeface="Comic Sans MS" pitchFamily="66" charset="0"/>
              </a:rPr>
              <a:t> meets Odysseus.</a:t>
            </a:r>
            <a:endParaRPr lang="en-GB" sz="22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7167" cy="4766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71600" y="0"/>
            <a:ext cx="8172400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2077"/>
            <a:ext cx="2339752" cy="635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11760" y="548680"/>
            <a:ext cx="6732240" cy="3724096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200" dirty="0" smtClean="0">
                <a:solidFill>
                  <a:schemeClr val="bg1"/>
                </a:solidFill>
                <a:latin typeface="Comic Sans MS" pitchFamily="66" charset="0"/>
              </a:rPr>
              <a:t>Elizabeth reaches the answer to the division calculation.</a:t>
            </a:r>
          </a:p>
          <a:p>
            <a:pPr algn="ctr"/>
            <a:endParaRPr lang="en-GB" sz="42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en-GB" sz="6800" dirty="0" smtClean="0">
                <a:solidFill>
                  <a:schemeClr val="bg1"/>
                </a:solidFill>
                <a:latin typeface="Comic Sans MS" pitchFamily="66" charset="0"/>
              </a:rPr>
              <a:t>118</a:t>
            </a:r>
            <a:r>
              <a:rPr lang="en-GB" sz="4200" dirty="0" smtClean="0">
                <a:solidFill>
                  <a:schemeClr val="bg1"/>
                </a:solidFill>
                <a:latin typeface="Comic Sans MS" pitchFamily="66" charset="0"/>
              </a:rPr>
              <a:t>r9 </a:t>
            </a:r>
            <a:r>
              <a:rPr lang="en-GB" sz="4200" dirty="0" smtClean="0">
                <a:solidFill>
                  <a:srgbClr val="FF0000"/>
                </a:solidFill>
                <a:latin typeface="Comic Sans MS" pitchFamily="66" charset="0"/>
              </a:rPr>
              <a:t>or</a:t>
            </a:r>
            <a:r>
              <a:rPr lang="en-GB" sz="42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n-GB" sz="6000" dirty="0" smtClean="0">
                <a:solidFill>
                  <a:schemeClr val="bg1"/>
                </a:solidFill>
                <a:latin typeface="Comic Sans MS" pitchFamily="66" charset="0"/>
              </a:rPr>
              <a:t>118</a:t>
            </a:r>
            <a:r>
              <a:rPr lang="en-GB" sz="4200" dirty="0" smtClean="0">
                <a:solidFill>
                  <a:schemeClr val="bg1"/>
                </a:solidFill>
                <a:latin typeface="Comic Sans MS" pitchFamily="66" charset="0"/>
              </a:rPr>
              <a:t>  9/43</a:t>
            </a:r>
            <a:endParaRPr lang="en-GB" sz="42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7167" cy="4766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71600" y="0"/>
            <a:ext cx="8172400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48680"/>
            <a:ext cx="5220072" cy="2376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48064" y="548680"/>
            <a:ext cx="3995936" cy="4185761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800" dirty="0" smtClean="0">
                <a:solidFill>
                  <a:schemeClr val="bg1"/>
                </a:solidFill>
                <a:latin typeface="Comic Sans MS" pitchFamily="66" charset="0"/>
              </a:rPr>
              <a:t>Reuben practising his calculations and trying to continue the Fibonacci sequence</a:t>
            </a:r>
            <a:endParaRPr lang="en-GB" sz="3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96952"/>
            <a:ext cx="515144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797152"/>
            <a:ext cx="3923927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7167" cy="4766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71600" y="0"/>
            <a:ext cx="8172400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76672"/>
            <a:ext cx="5587207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52120" y="548680"/>
            <a:ext cx="3491880" cy="3600986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800" dirty="0" smtClean="0">
                <a:solidFill>
                  <a:schemeClr val="bg1"/>
                </a:solidFill>
                <a:latin typeface="Comic Sans MS" pitchFamily="66" charset="0"/>
              </a:rPr>
              <a:t>Jack has been trying to continue the Fibonacci sequence in maths.</a:t>
            </a:r>
            <a:endParaRPr lang="en-GB" sz="38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7167" cy="4766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71600" y="0"/>
            <a:ext cx="8172400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3249" name="Picture 1" descr="C:\Users\Carol Hughes\AppData\Local\Temp\IMG_20200513_113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4731990" cy="63093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88024" y="548680"/>
            <a:ext cx="4355976" cy="4616648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200" dirty="0" smtClean="0">
                <a:solidFill>
                  <a:schemeClr val="bg1"/>
                </a:solidFill>
                <a:latin typeface="Comic Sans MS" pitchFamily="66" charset="0"/>
              </a:rPr>
              <a:t>Isobel has been studying these carefully to identify the size of the angles and the lengths of the sides.</a:t>
            </a:r>
            <a:endParaRPr lang="en-GB" sz="42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7167" cy="4766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71600" y="0"/>
            <a:ext cx="8172400" cy="4770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1"/>
            <a:ext cx="4427984" cy="506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8774" y="476672"/>
            <a:ext cx="4625226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5589241"/>
            <a:ext cx="4355976" cy="1015663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  <a:latin typeface="Comic Sans MS" pitchFamily="66" charset="0"/>
              </a:rPr>
              <a:t>I’ve been studying these carefully to identify the size of the angles and the lengths of the sides.</a:t>
            </a:r>
            <a:endParaRPr lang="en-GB" sz="20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9144000" cy="464186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212976"/>
            <a:ext cx="9144000" cy="175432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 descr="Computing Banner | Teaching Ide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173506"/>
          </a:xfrm>
          <a:prstGeom prst="rect">
            <a:avLst/>
          </a:prstGeom>
          <a:noFill/>
        </p:spPr>
      </p:pic>
      <p:pic>
        <p:nvPicPr>
          <p:cNvPr id="2052" name="Picture 4" descr="Best laptop for kids 2020: Affordable and robust comput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3176"/>
            <a:ext cx="2915816" cy="1844824"/>
          </a:xfrm>
          <a:prstGeom prst="rect">
            <a:avLst/>
          </a:prstGeom>
          <a:noFill/>
        </p:spPr>
      </p:pic>
      <p:pic>
        <p:nvPicPr>
          <p:cNvPr id="2054" name="Picture 6" descr="Dance Mat Typing - BBC Bite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5035297"/>
            <a:ext cx="3384376" cy="1822703"/>
          </a:xfrm>
          <a:prstGeom prst="rect">
            <a:avLst/>
          </a:prstGeom>
          <a:noFill/>
        </p:spPr>
      </p:pic>
      <p:pic>
        <p:nvPicPr>
          <p:cNvPr id="2058" name="Picture 10" descr="Input &amp; Output Devices - Crazy4Comput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5047691"/>
            <a:ext cx="2699792" cy="181030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88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Carol Hughes\AppData\Local\Temp\20200513_125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259632" y="0"/>
            <a:ext cx="7884368" cy="44627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2" descr="Computing Banner | Teaching Ide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259631" cy="447747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259631" y="6410253"/>
            <a:ext cx="7884368" cy="44627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I’m enjoying the game that involves programming</a:t>
            </a:r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4" y="626579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2" descr="Computing Banner | Teaching Ide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0253"/>
            <a:ext cx="1259631" cy="44774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88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9632" y="0"/>
            <a:ext cx="7884368" cy="44627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 descr="Computing Banner | Teaching Ide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59631" cy="447747"/>
          </a:xfrm>
          <a:prstGeom prst="rect">
            <a:avLst/>
          </a:prstGeom>
          <a:noFill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4779"/>
            <a:ext cx="2987824" cy="637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332" y="476672"/>
            <a:ext cx="601266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131841" y="3789040"/>
            <a:ext cx="6012159" cy="230832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I’m enjoying the game that involves programming</a:t>
            </a:r>
            <a:r>
              <a:rPr 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3088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Carol Hughes\AppData\Local\Temp\20200513_143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259632" y="0"/>
            <a:ext cx="7884368" cy="44627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2" descr="Computing Banner | Teaching Ide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259631" cy="447747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259631" y="6410253"/>
            <a:ext cx="7884368" cy="44627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I’m enjoying the game that involves programming</a:t>
            </a:r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4" y="626579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2" descr="Computing Banner | Teaching Ide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10253"/>
            <a:ext cx="1259631" cy="44774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88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592" cy="4814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99592" y="0"/>
            <a:ext cx="8244408" cy="446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3707904" cy="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476673"/>
            <a:ext cx="5364088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1268760"/>
            <a:ext cx="9144000" cy="76944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Comic Sans MS" pitchFamily="66" charset="0"/>
              </a:rPr>
              <a:t>Cameron practised his dialogue sentences before he wrote his own script for when </a:t>
            </a:r>
            <a:r>
              <a:rPr lang="en-GB" sz="2200" dirty="0" err="1" smtClean="0">
                <a:solidFill>
                  <a:schemeClr val="bg1"/>
                </a:solidFill>
                <a:latin typeface="Comic Sans MS" pitchFamily="66" charset="0"/>
              </a:rPr>
              <a:t>Theseus</a:t>
            </a:r>
            <a:r>
              <a:rPr lang="en-GB" sz="2200" dirty="0" smtClean="0">
                <a:solidFill>
                  <a:schemeClr val="bg1"/>
                </a:solidFill>
                <a:latin typeface="Comic Sans MS" pitchFamily="66" charset="0"/>
              </a:rPr>
              <a:t> meets Odysseus.</a:t>
            </a:r>
            <a:endParaRPr lang="en-GB" sz="2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2060848"/>
            <a:ext cx="8017524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9632" y="0"/>
            <a:ext cx="7884368" cy="44627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 descr="Computing Banner | Teaching Ide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59631" cy="447747"/>
          </a:xfrm>
          <a:prstGeom prst="rect">
            <a:avLst/>
          </a:prstGeom>
          <a:noFill/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4363180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427984" y="476672"/>
            <a:ext cx="4716016" cy="30469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I’m enjoying the game that involves programming</a:t>
            </a:r>
            <a:r>
              <a:rPr lang="en-US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3088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9632" y="0"/>
            <a:ext cx="7884368" cy="44627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 descr="Computing Banner | Teaching Ide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59631" cy="447747"/>
          </a:xfrm>
          <a:prstGeom prst="rect">
            <a:avLst/>
          </a:prstGeom>
          <a:noFill/>
        </p:spPr>
      </p:pic>
      <p:pic>
        <p:nvPicPr>
          <p:cNvPr id="5" name="Picture 1" descr="C:\Users\Carol Hughes\AppData\Local\Temp\IMG_20200513_115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1"/>
            <a:ext cx="4659982" cy="630932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88024" y="548680"/>
            <a:ext cx="4176464" cy="2862322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500" dirty="0" smtClean="0">
                <a:solidFill>
                  <a:schemeClr val="bg1"/>
                </a:solidFill>
                <a:latin typeface="Comic Sans MS" pitchFamily="66" charset="0"/>
              </a:rPr>
              <a:t>I’ve been practising the speed of my typing today.</a:t>
            </a:r>
            <a:endParaRPr lang="en-GB" sz="45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3088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452"/>
            <a:ext cx="6804248" cy="634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259632" y="0"/>
            <a:ext cx="7884368" cy="44627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2" descr="Computing Banner | Teaching Ide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259631" cy="44774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804248" y="548680"/>
            <a:ext cx="2339752" cy="341632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  <a:latin typeface="Comic Sans MS" pitchFamily="66" charset="0"/>
              </a:rPr>
              <a:t>I’ve been enjoying my computing skills today.</a:t>
            </a:r>
            <a:endParaRPr lang="en-GB" sz="36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1720" y="0"/>
            <a:ext cx="7092280" cy="104644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1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31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5602" name="Picture 2" descr="Home - The Bikeability Tru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2045159" cy="105273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1012674" y="2065410"/>
            <a:ext cx="5805264" cy="37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995936" y="1196752"/>
            <a:ext cx="4896544" cy="3554819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500" dirty="0" smtClean="0">
                <a:solidFill>
                  <a:schemeClr val="bg1"/>
                </a:solidFill>
                <a:latin typeface="Comic Sans MS" pitchFamily="66" charset="0"/>
              </a:rPr>
              <a:t>I’m all ready for my </a:t>
            </a:r>
            <a:r>
              <a:rPr lang="en-GB" sz="4500" dirty="0" err="1" smtClean="0">
                <a:solidFill>
                  <a:schemeClr val="bg1"/>
                </a:solidFill>
                <a:latin typeface="Comic Sans MS" pitchFamily="66" charset="0"/>
              </a:rPr>
              <a:t>bikeability</a:t>
            </a:r>
            <a:r>
              <a:rPr lang="en-GB" sz="4500" dirty="0" smtClean="0">
                <a:solidFill>
                  <a:schemeClr val="bg1"/>
                </a:solidFill>
                <a:latin typeface="Comic Sans MS" pitchFamily="66" charset="0"/>
              </a:rPr>
              <a:t> test in my high-visibility jacket and helmet.</a:t>
            </a:r>
            <a:endParaRPr lang="en-GB" sz="45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1720" y="0"/>
            <a:ext cx="7092280" cy="104644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1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31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5602" name="Picture 2" descr="Home - The Bikeability Tru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2045159" cy="105273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0275"/>
            <a:ext cx="91440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052736"/>
            <a:ext cx="9144000" cy="1200329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chemeClr val="bg1"/>
                </a:solidFill>
                <a:latin typeface="Comic Sans MS" pitchFamily="66" charset="0"/>
              </a:rPr>
              <a:t>We’re enjoying our bike ride but following the rules too!</a:t>
            </a:r>
            <a:endParaRPr lang="en-GB" sz="36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5815"/>
            <a:ext cx="2771800" cy="581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051720" y="0"/>
            <a:ext cx="7092280" cy="104644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1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31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Picture 2" descr="Home - The Bikeability Tru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2045159" cy="105273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771800" y="1052736"/>
            <a:ext cx="6372200" cy="2308324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chemeClr val="bg1"/>
                </a:solidFill>
                <a:latin typeface="Comic Sans MS" pitchFamily="66" charset="0"/>
              </a:rPr>
              <a:t>Bethany enjoyed another evening </a:t>
            </a:r>
            <a:r>
              <a:rPr lang="en-GB" sz="4800" dirty="0" smtClean="0">
                <a:solidFill>
                  <a:schemeClr val="bg1"/>
                </a:solidFill>
                <a:latin typeface="Comic Sans MS" pitchFamily="66" charset="0"/>
              </a:rPr>
              <a:t>bike </a:t>
            </a:r>
            <a:r>
              <a:rPr lang="en-GB" sz="4800" dirty="0" smtClean="0">
                <a:solidFill>
                  <a:schemeClr val="bg1"/>
                </a:solidFill>
                <a:latin typeface="Comic Sans MS" pitchFamily="66" charset="0"/>
              </a:rPr>
              <a:t>ride too.</a:t>
            </a:r>
            <a:endParaRPr lang="en-GB" sz="48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4305749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83968" y="1052736"/>
            <a:ext cx="4860032" cy="3785652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chemeClr val="bg1"/>
                </a:solidFill>
                <a:latin typeface="Comic Sans MS" pitchFamily="66" charset="0"/>
              </a:rPr>
              <a:t>We’ve all enjoyed a bike ride (dog walk) this afternoon…….</a:t>
            </a:r>
            <a:endParaRPr lang="en-GB" sz="4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1720" y="0"/>
            <a:ext cx="7092280" cy="104644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1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31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Picture 2" descr="Home - The Bikeability Tru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2045159" cy="105273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4033" name="Picture 1" descr="H:\1945e73df7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452900" y="2057236"/>
            <a:ext cx="6253664" cy="334786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63888" y="836712"/>
            <a:ext cx="5400600" cy="3046988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chemeClr val="bg1"/>
                </a:solidFill>
                <a:latin typeface="Comic Sans MS" pitchFamily="66" charset="0"/>
              </a:rPr>
              <a:t>….and we also stopped off for a quick game of </a:t>
            </a:r>
            <a:r>
              <a:rPr lang="en-GB" sz="4800" dirty="0" err="1" smtClean="0">
                <a:solidFill>
                  <a:schemeClr val="bg1"/>
                </a:solidFill>
                <a:latin typeface="Comic Sans MS" pitchFamily="66" charset="0"/>
              </a:rPr>
              <a:t>kwik</a:t>
            </a:r>
            <a:r>
              <a:rPr lang="en-GB" sz="4800" dirty="0" smtClean="0">
                <a:solidFill>
                  <a:schemeClr val="bg1"/>
                </a:solidFill>
                <a:latin typeface="Comic Sans MS" pitchFamily="66" charset="0"/>
              </a:rPr>
              <a:t> cricket.</a:t>
            </a:r>
            <a:endParaRPr lang="en-GB" sz="48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Geography and History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7"/>
            <a:ext cx="2483768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27784" y="836712"/>
            <a:ext cx="6336704" cy="1846659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800" dirty="0" smtClean="0">
                <a:solidFill>
                  <a:schemeClr val="bg1"/>
                </a:solidFill>
                <a:latin typeface="Comic Sans MS" pitchFamily="66" charset="0"/>
              </a:rPr>
              <a:t>Megan and Chloe enjoying their time on the swing rope / log</a:t>
            </a:r>
            <a:endParaRPr lang="en-GB" sz="3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780928"/>
            <a:ext cx="6336704" cy="353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8916" name="AutoShape 4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8917" name="Picture 5" descr="C:\Users\Carol Hughes\AppData\Local\Temp\IMG_20200513_135652_BURST001_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42038" y="1034734"/>
            <a:ext cx="2736306" cy="2052230"/>
          </a:xfrm>
          <a:prstGeom prst="rect">
            <a:avLst/>
          </a:prstGeom>
          <a:noFill/>
        </p:spPr>
      </p:pic>
      <p:pic>
        <p:nvPicPr>
          <p:cNvPr id="38918" name="Picture 6" descr="C:\Users\Carol Hughes\AppData\Local\Temp\IMG_20200513_1356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692696"/>
            <a:ext cx="2052228" cy="2736304"/>
          </a:xfrm>
          <a:prstGeom prst="rect">
            <a:avLst/>
          </a:prstGeom>
          <a:noFill/>
        </p:spPr>
      </p:pic>
      <p:pic>
        <p:nvPicPr>
          <p:cNvPr id="38919" name="Picture 7" descr="C:\Users\Carol Hughes\AppData\Local\Temp\IMG_20200513_1515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692696"/>
            <a:ext cx="2052228" cy="2736304"/>
          </a:xfrm>
          <a:prstGeom prst="rect">
            <a:avLst/>
          </a:prstGeom>
          <a:noFill/>
        </p:spPr>
      </p:pic>
      <p:pic>
        <p:nvPicPr>
          <p:cNvPr id="38920" name="Picture 8" descr="C:\Users\Carol Hughes\AppData\Local\Temp\IMG_20200513_1515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692696"/>
            <a:ext cx="2843808" cy="208823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3501008"/>
            <a:ext cx="9144000" cy="1477328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500" dirty="0" smtClean="0">
                <a:solidFill>
                  <a:schemeClr val="bg1"/>
                </a:solidFill>
                <a:latin typeface="Comic Sans MS" pitchFamily="66" charset="0"/>
              </a:rPr>
              <a:t>Isobel has been busy in the kitchen baking this afternoon.</a:t>
            </a:r>
            <a:endParaRPr lang="en-GB" sz="45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6443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592" cy="4814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99592" y="0"/>
            <a:ext cx="8244408" cy="446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76672"/>
            <a:ext cx="9144000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Cyclops: (confidently) Well I am neither your friend nor do I fear you.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908720"/>
            <a:ext cx="9144000" cy="64633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itchFamily="66" charset="0"/>
              </a:rPr>
              <a:t>Theseus: Princess, how can I thank you, without your help, I would have never found my way out of that terrible place.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333685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latin typeface="Comic Sans MS" pitchFamily="66" charset="0"/>
              </a:rPr>
              <a:t>(Odysseus marches into King Theseus’ palace in Athens and they stand in front of each other)</a:t>
            </a:r>
          </a:p>
          <a:p>
            <a:r>
              <a:rPr lang="en-GB" b="1" u="sng" dirty="0" smtClean="0">
                <a:solidFill>
                  <a:srgbClr val="0070C0"/>
                </a:solidFill>
                <a:latin typeface="Comic Sans MS" pitchFamily="66" charset="0"/>
                <a:sym typeface="Wingdings" panose="05000000000000000000" pitchFamily="2" charset="2"/>
              </a:rPr>
              <a:t>Theseus: </a:t>
            </a:r>
            <a:r>
              <a:rPr lang="en-GB" dirty="0" smtClean="0">
                <a:solidFill>
                  <a:srgbClr val="0070C0"/>
                </a:solidFill>
                <a:latin typeface="Comic Sans MS" pitchFamily="66" charset="0"/>
                <a:sym typeface="Wingdings" panose="05000000000000000000" pitchFamily="2" charset="2"/>
              </a:rPr>
              <a:t>(confused) And who are you? </a:t>
            </a:r>
          </a:p>
          <a:p>
            <a:r>
              <a:rPr lang="en-GB" b="1" u="sng" dirty="0" smtClean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Odysseus: </a:t>
            </a:r>
            <a:r>
              <a:rPr lang="en-GB" dirty="0" smtClean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I am Odysseus, King of Ithaca.</a:t>
            </a:r>
          </a:p>
          <a:p>
            <a:r>
              <a:rPr lang="en-GB" b="1" u="sng" dirty="0" err="1" smtClean="0">
                <a:solidFill>
                  <a:srgbClr val="0070C0"/>
                </a:solidFill>
                <a:latin typeface="Comic Sans MS" pitchFamily="66" charset="0"/>
                <a:sym typeface="Wingdings" panose="05000000000000000000" pitchFamily="2" charset="2"/>
              </a:rPr>
              <a:t>Theseus</a:t>
            </a:r>
            <a:r>
              <a:rPr lang="en-GB" b="1" u="sng" dirty="0" smtClean="0">
                <a:solidFill>
                  <a:srgbClr val="0070C0"/>
                </a:solidFill>
                <a:latin typeface="Comic Sans MS" pitchFamily="66" charset="0"/>
                <a:sym typeface="Wingdings" panose="05000000000000000000" pitchFamily="2" charset="2"/>
              </a:rPr>
              <a:t>: </a:t>
            </a:r>
            <a:r>
              <a:rPr lang="en-GB" dirty="0" smtClean="0">
                <a:solidFill>
                  <a:srgbClr val="0070C0"/>
                </a:solidFill>
                <a:latin typeface="Comic Sans MS" pitchFamily="66" charset="0"/>
                <a:sym typeface="Wingdings" panose="05000000000000000000" pitchFamily="2" charset="2"/>
              </a:rPr>
              <a:t>(warily) And why are you here in my palace?</a:t>
            </a:r>
            <a:r>
              <a:rPr lang="en-GB" dirty="0" smtClean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/>
            </a:r>
            <a:br>
              <a:rPr lang="en-GB" dirty="0" smtClean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</a:br>
            <a:r>
              <a:rPr lang="en-GB" b="1" u="sng" dirty="0" smtClean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Odysseus: </a:t>
            </a:r>
            <a:r>
              <a:rPr lang="en-GB" dirty="0" smtClean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(confidently) I am here to ask you if we could join up to protect both 	     kingdoms.</a:t>
            </a:r>
          </a:p>
          <a:p>
            <a:r>
              <a:rPr lang="en-GB" b="1" u="sng" dirty="0" smtClean="0">
                <a:solidFill>
                  <a:srgbClr val="0070C0"/>
                </a:solidFill>
                <a:latin typeface="Comic Sans MS" pitchFamily="66" charset="0"/>
                <a:sym typeface="Wingdings" panose="05000000000000000000" pitchFamily="2" charset="2"/>
              </a:rPr>
              <a:t>Theseus</a:t>
            </a:r>
            <a:r>
              <a:rPr lang="en-GB" dirty="0" smtClean="0">
                <a:solidFill>
                  <a:srgbClr val="0070C0"/>
                </a:solidFill>
                <a:latin typeface="Comic Sans MS" pitchFamily="66" charset="0"/>
                <a:sym typeface="Wingdings" panose="05000000000000000000" pitchFamily="2" charset="2"/>
              </a:rPr>
              <a:t>: And why would we want to do that?</a:t>
            </a:r>
          </a:p>
          <a:p>
            <a:r>
              <a:rPr lang="en-GB" b="1" u="sng" dirty="0" smtClean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Odysseus: </a:t>
            </a:r>
            <a:r>
              <a:rPr lang="en-GB" dirty="0" smtClean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We would want to do it because if we can work together as a team we 	     can protect our kingdom even more.</a:t>
            </a:r>
          </a:p>
          <a:p>
            <a:r>
              <a:rPr lang="en-GB" b="1" i="1" dirty="0" smtClean="0">
                <a:latin typeface="Comic Sans MS" pitchFamily="66" charset="0"/>
                <a:sym typeface="Wingdings" panose="05000000000000000000" pitchFamily="2" charset="2"/>
              </a:rPr>
              <a:t>(Theseus turns to the window to think)</a:t>
            </a:r>
          </a:p>
          <a:p>
            <a:r>
              <a:rPr lang="en-GB" b="1" u="sng" dirty="0" smtClean="0">
                <a:solidFill>
                  <a:srgbClr val="0070C0"/>
                </a:solidFill>
                <a:latin typeface="Comic Sans MS" pitchFamily="66" charset="0"/>
                <a:sym typeface="Wingdings" panose="05000000000000000000" pitchFamily="2" charset="2"/>
              </a:rPr>
              <a:t>Theseus</a:t>
            </a:r>
            <a:r>
              <a:rPr lang="en-GB" dirty="0" smtClean="0">
                <a:solidFill>
                  <a:srgbClr val="0070C0"/>
                </a:solidFill>
                <a:latin typeface="Comic Sans MS" pitchFamily="66" charset="0"/>
                <a:sym typeface="Wingdings" panose="05000000000000000000" pitchFamily="2" charset="2"/>
              </a:rPr>
              <a:t>: But my kingdom is already protected and is in great hands.</a:t>
            </a:r>
          </a:p>
          <a:p>
            <a:r>
              <a:rPr lang="en-GB" b="1" u="sng" dirty="0" smtClean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Odysseus</a:t>
            </a:r>
            <a:r>
              <a:rPr lang="en-GB" dirty="0" smtClean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: (trying to persuade him) I know that but if one day we stumble along a 	    big problem then we’ll both know we have someone to rely on.</a:t>
            </a:r>
          </a:p>
          <a:p>
            <a:r>
              <a:rPr lang="en-GB" b="1" u="sng" dirty="0" smtClean="0">
                <a:solidFill>
                  <a:srgbClr val="0070C0"/>
                </a:solidFill>
                <a:latin typeface="Comic Sans MS" pitchFamily="66" charset="0"/>
                <a:sym typeface="Wingdings" panose="05000000000000000000" pitchFamily="2" charset="2"/>
              </a:rPr>
              <a:t>Theseus</a:t>
            </a:r>
            <a:r>
              <a:rPr lang="en-GB" dirty="0" smtClean="0">
                <a:solidFill>
                  <a:srgbClr val="0070C0"/>
                </a:solidFill>
                <a:latin typeface="Comic Sans MS" pitchFamily="66" charset="0"/>
                <a:sym typeface="Wingdings" panose="05000000000000000000" pitchFamily="2" charset="2"/>
              </a:rPr>
              <a:t>: Okay… I guess so. What do we do first ? </a:t>
            </a:r>
          </a:p>
          <a:p>
            <a:r>
              <a:rPr lang="en-GB" b="1" u="sng" dirty="0" smtClean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Odysseus: </a:t>
            </a:r>
            <a:r>
              <a:rPr lang="en-GB" dirty="0" smtClean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Let’s have a big party and banquet to celebrate!</a:t>
            </a:r>
            <a:endParaRPr lang="en-GB" dirty="0" smtClean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628800"/>
            <a:ext cx="9144000" cy="64633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Comic Sans MS" pitchFamily="66" charset="0"/>
              </a:rPr>
              <a:t>Isobel practised her dialogue sentences before she wrote her own script for when </a:t>
            </a:r>
            <a:r>
              <a:rPr lang="en-GB" dirty="0" err="1" smtClean="0">
                <a:solidFill>
                  <a:schemeClr val="bg1"/>
                </a:solidFill>
                <a:latin typeface="Comic Sans MS" pitchFamily="66" charset="0"/>
              </a:rPr>
              <a:t>Theseus</a:t>
            </a:r>
            <a:r>
              <a:rPr lang="en-GB" dirty="0" smtClean="0">
                <a:solidFill>
                  <a:schemeClr val="bg1"/>
                </a:solidFill>
                <a:latin typeface="Comic Sans MS" pitchFamily="66" charset="0"/>
              </a:rPr>
              <a:t> meets Odysseus.</a:t>
            </a:r>
            <a:endParaRPr lang="en-GB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9643"/>
            <a:ext cx="4572000" cy="619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788024" y="764704"/>
            <a:ext cx="4176464" cy="5632311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500" dirty="0" smtClean="0">
                <a:solidFill>
                  <a:schemeClr val="bg1"/>
                </a:solidFill>
                <a:latin typeface="Comic Sans MS" pitchFamily="66" charset="0"/>
              </a:rPr>
              <a:t>I went on a long walk </a:t>
            </a:r>
            <a:r>
              <a:rPr lang="en-GB" sz="4500" dirty="0" smtClean="0">
                <a:solidFill>
                  <a:schemeClr val="bg1"/>
                </a:solidFill>
                <a:latin typeface="Comic Sans MS" pitchFamily="66" charset="0"/>
              </a:rPr>
              <a:t>yesterday and </a:t>
            </a:r>
            <a:r>
              <a:rPr lang="en-GB" sz="4500" dirty="0" smtClean="0">
                <a:solidFill>
                  <a:schemeClr val="bg1"/>
                </a:solidFill>
                <a:latin typeface="Comic Sans MS" pitchFamily="66" charset="0"/>
              </a:rPr>
              <a:t>ended up in </a:t>
            </a:r>
            <a:r>
              <a:rPr lang="en-GB" sz="4500" dirty="0" err="1" smtClean="0">
                <a:solidFill>
                  <a:schemeClr val="bg1"/>
                </a:solidFill>
                <a:latin typeface="Comic Sans MS" pitchFamily="66" charset="0"/>
              </a:rPr>
              <a:t>Reabrook</a:t>
            </a:r>
            <a:r>
              <a:rPr lang="en-GB" sz="4500" dirty="0" smtClean="0">
                <a:solidFill>
                  <a:schemeClr val="bg1"/>
                </a:solidFill>
                <a:latin typeface="Comic Sans MS" pitchFamily="66" charset="0"/>
              </a:rPr>
              <a:t>  so that the dog could enjoy a paddle.</a:t>
            </a:r>
            <a:endParaRPr lang="en-GB" sz="45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92697"/>
            <a:ext cx="4583869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8024" y="764704"/>
            <a:ext cx="4176464" cy="3554819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500" dirty="0" smtClean="0">
                <a:solidFill>
                  <a:schemeClr val="bg1"/>
                </a:solidFill>
                <a:latin typeface="Comic Sans MS" pitchFamily="66" charset="0"/>
              </a:rPr>
              <a:t>Today, I baked a cake and delivered it to my great auntie.</a:t>
            </a:r>
            <a:endParaRPr lang="en-GB" sz="45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6626" name="Picture 2" descr="H:\Amy va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470363" y="2183791"/>
            <a:ext cx="6144573" cy="320384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491880" y="836712"/>
            <a:ext cx="5328592" cy="36009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3800" dirty="0" smtClean="0">
                <a:latin typeface="Comic Sans MS" pitchFamily="66" charset="0"/>
              </a:rPr>
              <a:t>Amy found an old broken terracotta pot, painted it and used the Greek alphabet to spell 'The Cookies' her name and Ben's.</a:t>
            </a:r>
            <a:endParaRPr lang="en-GB" sz="38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4950151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292080" y="836712"/>
            <a:ext cx="3528392" cy="4339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4600" dirty="0" smtClean="0">
                <a:latin typeface="Comic Sans MS" pitchFamily="66" charset="0"/>
              </a:rPr>
              <a:t>An old broken jug, turned into an ancient Greek artefact!</a:t>
            </a:r>
            <a:endParaRPr lang="en-GB" sz="46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587"/>
            <a:ext cx="3995936" cy="687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9952" y="836712"/>
            <a:ext cx="4752528" cy="40934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200" dirty="0" smtClean="0">
                <a:latin typeface="Comic Sans MS" pitchFamily="66" charset="0"/>
              </a:rPr>
              <a:t>I’ve been helping to move sandstone boulders.</a:t>
            </a:r>
            <a:endParaRPr lang="en-GB" sz="52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81825"/>
            <a:ext cx="4827287" cy="356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3717032"/>
            <a:ext cx="4788024" cy="31085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900" dirty="0" smtClean="0">
                <a:latin typeface="Comic Sans MS" pitchFamily="66" charset="0"/>
              </a:rPr>
              <a:t>We’ve been practising our spellings on Spelling Shed</a:t>
            </a:r>
            <a:endParaRPr lang="en-GB" sz="4900" dirty="0">
              <a:latin typeface="Comic Sans MS" pitchFamily="66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8063" y="-1"/>
            <a:ext cx="4245937" cy="566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49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764704"/>
            <a:ext cx="3131840" cy="547842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500" dirty="0" smtClean="0">
                <a:latin typeface="Comic Sans MS" pitchFamily="66" charset="0"/>
              </a:rPr>
              <a:t>Cassie has been researching the gestation periods of different animals and comparing them to humans</a:t>
            </a:r>
            <a:endParaRPr lang="en-GB" sz="35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4008" y="692696"/>
            <a:ext cx="4499992" cy="21236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300" dirty="0" smtClean="0">
                <a:latin typeface="Comic Sans MS" pitchFamily="66" charset="0"/>
              </a:rPr>
              <a:t>Cassie identifying the difference between the Athenians and the Spartans</a:t>
            </a:r>
            <a:endParaRPr lang="en-GB" sz="3300" dirty="0"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4572000" cy="236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8"/>
            <a:ext cx="5302966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36096" y="3210848"/>
            <a:ext cx="1944216" cy="36471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100" dirty="0" smtClean="0">
                <a:latin typeface="Comic Sans MS" pitchFamily="66" charset="0"/>
              </a:rPr>
              <a:t>Cassie has been solving her maths ‘square numbers’ investigations, as well as taking part in the </a:t>
            </a:r>
            <a:r>
              <a:rPr lang="en-GB" sz="2100" dirty="0" err="1" smtClean="0">
                <a:latin typeface="Comic Sans MS" pitchFamily="66" charset="0"/>
              </a:rPr>
              <a:t>Kahoot</a:t>
            </a:r>
            <a:r>
              <a:rPr lang="en-GB" sz="2100" dirty="0" smtClean="0">
                <a:latin typeface="Comic Sans MS" pitchFamily="66" charset="0"/>
              </a:rPr>
              <a:t> Maths quizzes</a:t>
            </a:r>
            <a:endParaRPr lang="en-GB" sz="2100" dirty="0">
              <a:latin typeface="Comic Sans MS" pitchFamily="66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8976" y="3212976"/>
            <a:ext cx="1665024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 today?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32575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6090" y="692696"/>
            <a:ext cx="574791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0968"/>
            <a:ext cx="3275856" cy="190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157192"/>
            <a:ext cx="9144000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omic Sans MS" pitchFamily="66" charset="0"/>
              </a:rPr>
              <a:t>A collection of Cassie’s English throughout the week so far</a:t>
            </a:r>
            <a:endParaRPr lang="en-GB" sz="40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592" cy="4814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99592" y="0"/>
            <a:ext cx="8244408" cy="446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76672"/>
            <a:ext cx="9144000" cy="80021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 smtClean="0">
                <a:latin typeface="Comic Sans MS" pitchFamily="66" charset="0"/>
              </a:rPr>
              <a:t>Cyclops: (confidently) Well I am neither your friend nor do I fear you.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340768"/>
            <a:ext cx="9144000" cy="115416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 smtClean="0">
                <a:latin typeface="Comic Sans MS" pitchFamily="66" charset="0"/>
              </a:rPr>
              <a:t>Theseus: (lovingly with arms out wide) Princess, how can I thank you? Without you help, I would never have found my way out of that terrible place.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564904"/>
            <a:ext cx="9144000" cy="76944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Comic Sans MS" pitchFamily="66" charset="0"/>
              </a:rPr>
              <a:t>Toby practised his dialogue sentences before he wrote his own script for when </a:t>
            </a:r>
            <a:r>
              <a:rPr lang="en-GB" sz="2200" dirty="0" err="1" smtClean="0">
                <a:solidFill>
                  <a:schemeClr val="bg1"/>
                </a:solidFill>
                <a:latin typeface="Comic Sans MS" pitchFamily="66" charset="0"/>
              </a:rPr>
              <a:t>Theseus</a:t>
            </a:r>
            <a:r>
              <a:rPr lang="en-GB" sz="2200" dirty="0" smtClean="0">
                <a:solidFill>
                  <a:schemeClr val="bg1"/>
                </a:solidFill>
                <a:latin typeface="Comic Sans MS" pitchFamily="66" charset="0"/>
              </a:rPr>
              <a:t> meets Odysseus.</a:t>
            </a:r>
            <a:endParaRPr lang="en-GB" sz="22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501008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 smtClean="0">
                <a:latin typeface="Comic Sans MS" pitchFamily="66" charset="0"/>
              </a:rPr>
              <a:t>King Theseus</a:t>
            </a:r>
            <a:r>
              <a:rPr lang="en-GB" sz="2800" dirty="0" smtClean="0">
                <a:latin typeface="Comic Sans MS" pitchFamily="66" charset="0"/>
              </a:rPr>
              <a:t>: (loudly and smugly) Are you here as tea 	               for the minotaur?</a:t>
            </a:r>
          </a:p>
          <a:p>
            <a:r>
              <a:rPr lang="en-GB" sz="2800" b="1" u="sng" dirty="0" smtClean="0">
                <a:latin typeface="Comic Sans MS" pitchFamily="66" charset="0"/>
              </a:rPr>
              <a:t>Odysseus</a:t>
            </a:r>
            <a:r>
              <a:rPr lang="en-GB" sz="2800" dirty="0" smtClean="0">
                <a:latin typeface="Comic Sans MS" pitchFamily="66" charset="0"/>
              </a:rPr>
              <a:t>: (laughed) I could kill your minotaur with 	         one foul slash of my sword!</a:t>
            </a:r>
          </a:p>
          <a:p>
            <a:r>
              <a:rPr lang="en-GB" sz="2800" b="1" u="sng" dirty="0" smtClean="0">
                <a:latin typeface="Comic Sans MS" pitchFamily="66" charset="0"/>
              </a:rPr>
              <a:t>King Theseus: </a:t>
            </a:r>
            <a:r>
              <a:rPr lang="en-GB" sz="2800" dirty="0" smtClean="0">
                <a:latin typeface="Comic Sans MS" pitchFamily="66" charset="0"/>
              </a:rPr>
              <a:t>(smugly) I am not sure about that but 	                please take some rest in one of the 	                caverns before you try.</a:t>
            </a:r>
            <a:endParaRPr lang="en-GB" sz="2800" dirty="0"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592" cy="4814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99592" y="0"/>
            <a:ext cx="8244408" cy="446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91440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68760"/>
            <a:ext cx="920049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1922420"/>
            <a:ext cx="2627784" cy="4935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9512" y="2060848"/>
            <a:ext cx="6120680" cy="378565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chemeClr val="bg1"/>
                </a:solidFill>
                <a:latin typeface="Comic Sans MS" pitchFamily="66" charset="0"/>
              </a:rPr>
              <a:t>Bethany has been practising her sentences when writing dialogue for a script. </a:t>
            </a:r>
            <a:endParaRPr lang="en-GB" sz="48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592" cy="4814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99592" y="0"/>
            <a:ext cx="8244408" cy="446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CustomShape 3"/>
          <p:cNvSpPr/>
          <p:nvPr/>
        </p:nvSpPr>
        <p:spPr>
          <a:xfrm>
            <a:off x="0" y="548680"/>
            <a:ext cx="9144000" cy="31070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(Odysseus marches into King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Comic Sans MS" pitchFamily="66" charset="0"/>
                <a:ea typeface="DejaVu Sans"/>
              </a:rPr>
              <a:t>Theseus</a:t>
            </a:r>
            <a:r>
              <a:rPr lang="en-GB" sz="1400" b="0" strike="noStrike" spc="-1" dirty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’ palace in Athens and they stand in front of each other)</a:t>
            </a:r>
            <a:endParaRPr lang="en-GB" sz="1400" b="0" strike="noStrike" spc="-1" dirty="0">
              <a:latin typeface="Comic Sans MS" pitchFamily="66" charset="0"/>
            </a:endParaRPr>
          </a:p>
          <a:p>
            <a:pPr>
              <a:lnSpc>
                <a:spcPct val="100000"/>
              </a:lnSpc>
            </a:pPr>
            <a:endParaRPr lang="en-GB" sz="1400" b="0" strike="noStrike" spc="-1" dirty="0">
              <a:latin typeface="Comic Sans MS" pitchFamily="66" charset="0"/>
            </a:endParaRPr>
          </a:p>
          <a:p>
            <a:pPr>
              <a:lnSpc>
                <a:spcPct val="100000"/>
              </a:lnSpc>
            </a:pPr>
            <a:r>
              <a:rPr lang="en-GB" sz="1400" b="1" u="sng" strike="noStrike" spc="-1" dirty="0" err="1">
                <a:solidFill>
                  <a:srgbClr val="000000"/>
                </a:solidFill>
                <a:latin typeface="Comic Sans MS" pitchFamily="66" charset="0"/>
                <a:ea typeface="DejaVu Sans"/>
              </a:rPr>
              <a:t>Theseus</a:t>
            </a:r>
            <a:r>
              <a:rPr lang="en-GB" sz="1400" b="1" u="sng" strike="noStrike" spc="-1" dirty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: </a:t>
            </a:r>
            <a:r>
              <a:rPr lang="en-GB" sz="1400" b="1" spc="-1" dirty="0" smtClean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	</a:t>
            </a:r>
            <a:r>
              <a:rPr lang="en-GB" sz="1400" b="0" strike="noStrike" spc="-1" dirty="0" smtClean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(</a:t>
            </a:r>
            <a:r>
              <a:rPr lang="en-GB" sz="1400" b="0" strike="noStrike" spc="-1" dirty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shouting) What are you doing here?</a:t>
            </a:r>
            <a:endParaRPr lang="en-GB" sz="1400" b="0" strike="noStrike" spc="-1" dirty="0">
              <a:latin typeface="Comic Sans MS" pitchFamily="66" charset="0"/>
            </a:endParaRPr>
          </a:p>
          <a:p>
            <a:pPr>
              <a:lnSpc>
                <a:spcPct val="100000"/>
              </a:lnSpc>
            </a:pPr>
            <a:r>
              <a:rPr lang="en-GB" sz="1400" b="1" u="sng" strike="noStrike" spc="-1" dirty="0" smtClean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Odysseus</a:t>
            </a:r>
            <a:r>
              <a:rPr lang="en-GB" sz="1400" b="0" strike="noStrike" spc="-1" dirty="0" smtClean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: 	May </a:t>
            </a:r>
            <a:r>
              <a:rPr lang="en-GB" sz="1400" b="0" strike="noStrike" spc="-1" dirty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I ask you the same thing?</a:t>
            </a:r>
            <a:endParaRPr lang="en-GB" sz="1400" b="0" strike="noStrike" spc="-1" dirty="0">
              <a:latin typeface="Comic Sans MS" pitchFamily="66" charset="0"/>
            </a:endParaRPr>
          </a:p>
          <a:p>
            <a:pPr>
              <a:lnSpc>
                <a:spcPct val="100000"/>
              </a:lnSpc>
            </a:pPr>
            <a:r>
              <a:rPr lang="en-GB" sz="1400" b="1" u="sng" strike="noStrike" spc="-1" dirty="0" err="1" smtClean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Theseus</a:t>
            </a:r>
            <a:r>
              <a:rPr lang="en-GB" sz="1400" b="1" u="sng" strike="noStrike" spc="-1" dirty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: </a:t>
            </a:r>
            <a:r>
              <a:rPr lang="en-GB" sz="1400" b="1" spc="-1" dirty="0" smtClean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	</a:t>
            </a:r>
            <a:r>
              <a:rPr lang="en-GB" sz="1400" b="0" strike="noStrike" spc="-1" dirty="0" smtClean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It’s </a:t>
            </a:r>
            <a:r>
              <a:rPr lang="en-GB" sz="1400" b="0" strike="noStrike" spc="-1" dirty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my palace? </a:t>
            </a:r>
            <a:endParaRPr lang="en-GB" sz="1400" b="0" strike="noStrike" spc="-1" dirty="0">
              <a:latin typeface="Comic Sans MS" pitchFamily="66" charset="0"/>
            </a:endParaRPr>
          </a:p>
          <a:p>
            <a:pPr>
              <a:lnSpc>
                <a:spcPct val="100000"/>
              </a:lnSpc>
            </a:pPr>
            <a:r>
              <a:rPr lang="en-GB" sz="1400" b="1" u="sng" strike="noStrike" spc="-1" dirty="0" smtClean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Odysseus</a:t>
            </a:r>
            <a:r>
              <a:rPr lang="en-GB" sz="1400" b="1" u="sng" strike="noStrike" spc="-1" dirty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: </a:t>
            </a:r>
            <a:r>
              <a:rPr lang="en-GB" sz="1400" b="0" strike="noStrike" spc="-1" dirty="0" smtClean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(</a:t>
            </a:r>
            <a:r>
              <a:rPr lang="en-GB" sz="1400" b="0" strike="noStrike" spc="-1" dirty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remembering</a:t>
            </a:r>
            <a:r>
              <a:rPr lang="en-GB" sz="1400" b="0" strike="noStrike" spc="-1" dirty="0" smtClean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) Oh</a:t>
            </a:r>
            <a:r>
              <a:rPr lang="en-GB" sz="1400" b="0" strike="noStrike" spc="-1" dirty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, hello king </a:t>
            </a:r>
            <a:r>
              <a:rPr lang="en-GB" sz="1400" b="0" strike="noStrike" spc="-1" dirty="0" err="1">
                <a:solidFill>
                  <a:srgbClr val="000000"/>
                </a:solidFill>
                <a:latin typeface="Comic Sans MS" pitchFamily="66" charset="0"/>
                <a:ea typeface="DejaVu Sans"/>
              </a:rPr>
              <a:t>Theseus</a:t>
            </a:r>
            <a:r>
              <a:rPr lang="en-GB" sz="1400" b="0" strike="noStrike" spc="-1" dirty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 of Athens. I am </a:t>
            </a:r>
            <a:r>
              <a:rPr lang="en-GB" sz="1400" b="0" strike="noStrike" spc="-1" dirty="0" smtClean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King Odysseus of Ithaca </a:t>
            </a:r>
            <a:r>
              <a:rPr lang="en-GB" sz="1400" b="0" strike="noStrike" spc="-1" dirty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. I blinded the </a:t>
            </a:r>
            <a:r>
              <a:rPr lang="en-GB" sz="1400" b="0" strike="noStrike" spc="-1" dirty="0" smtClean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	 Cyclops</a:t>
            </a:r>
            <a:r>
              <a:rPr lang="en-GB" sz="1400" b="0" strike="noStrike" spc="-1" dirty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. </a:t>
            </a:r>
            <a:endParaRPr lang="en-GB" sz="1400" b="0" strike="noStrike" spc="-1" dirty="0">
              <a:latin typeface="Comic Sans MS" pitchFamily="66" charset="0"/>
            </a:endParaRPr>
          </a:p>
          <a:p>
            <a:pPr>
              <a:lnSpc>
                <a:spcPct val="100000"/>
              </a:lnSpc>
            </a:pPr>
            <a:endParaRPr lang="en-GB" sz="1400" b="0" i="1" strike="noStrike" spc="-1" dirty="0">
              <a:latin typeface="Comic Sans MS" pitchFamily="66" charset="0"/>
            </a:endParaRPr>
          </a:p>
          <a:p>
            <a:pPr>
              <a:lnSpc>
                <a:spcPct val="100000"/>
              </a:lnSpc>
            </a:pPr>
            <a:r>
              <a:rPr lang="en-GB" sz="1400" b="0" i="1" strike="noStrike" spc="-1" dirty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(He walked over to a chair and sat down. </a:t>
            </a:r>
            <a:r>
              <a:rPr lang="en-GB" sz="1400" b="0" i="1" strike="noStrike" spc="-1" dirty="0" err="1">
                <a:solidFill>
                  <a:srgbClr val="000000"/>
                </a:solidFill>
                <a:latin typeface="Comic Sans MS" pitchFamily="66" charset="0"/>
                <a:ea typeface="DejaVu Sans"/>
              </a:rPr>
              <a:t>Theseus</a:t>
            </a:r>
            <a:r>
              <a:rPr lang="en-GB" sz="1400" b="0" i="1" strike="noStrike" spc="-1" dirty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 sat on his throne)</a:t>
            </a:r>
            <a:endParaRPr lang="en-GB" sz="1400" b="0" i="1" strike="noStrike" spc="-1" dirty="0">
              <a:latin typeface="Comic Sans MS" pitchFamily="66" charset="0"/>
            </a:endParaRPr>
          </a:p>
          <a:p>
            <a:pPr>
              <a:lnSpc>
                <a:spcPct val="100000"/>
              </a:lnSpc>
            </a:pPr>
            <a:endParaRPr lang="en-GB" sz="1400" b="0" strike="noStrike" spc="-1" dirty="0">
              <a:latin typeface="Comic Sans MS" pitchFamily="66" charset="0"/>
            </a:endParaRPr>
          </a:p>
          <a:p>
            <a:pPr>
              <a:lnSpc>
                <a:spcPct val="100000"/>
              </a:lnSpc>
            </a:pPr>
            <a:r>
              <a:rPr lang="en-GB" sz="1400" b="1" u="sng" strike="noStrike" spc="-1" dirty="0" err="1">
                <a:solidFill>
                  <a:srgbClr val="000000"/>
                </a:solidFill>
                <a:latin typeface="Comic Sans MS" pitchFamily="66" charset="0"/>
                <a:ea typeface="DejaVu Sans"/>
              </a:rPr>
              <a:t>Theseus</a:t>
            </a:r>
            <a:r>
              <a:rPr lang="en-GB" sz="1400" b="1" u="sng" strike="noStrike" spc="-1" dirty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: </a:t>
            </a:r>
            <a:r>
              <a:rPr lang="en-GB" sz="1400" b="1" strike="noStrike" spc="-1" dirty="0" smtClean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	</a:t>
            </a:r>
            <a:r>
              <a:rPr lang="en-GB" sz="1400" b="0" strike="noStrike" spc="-1" dirty="0" smtClean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(</a:t>
            </a:r>
            <a:r>
              <a:rPr lang="en-GB" sz="1400" b="0" strike="noStrike" spc="-1" dirty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Knowingly) I know who you are! I have heard about you from a </a:t>
            </a:r>
            <a:r>
              <a:rPr lang="en-GB" sz="1400" b="0" strike="noStrike" spc="-1" dirty="0" smtClean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messenger</a:t>
            </a:r>
            <a:r>
              <a:rPr lang="en-GB" sz="1400" b="0" strike="noStrike" spc="-1" dirty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. You put a hot sizzling </a:t>
            </a:r>
            <a:r>
              <a:rPr lang="en-GB" sz="1400" b="0" strike="noStrike" spc="-1" dirty="0" smtClean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	stick </a:t>
            </a:r>
            <a:r>
              <a:rPr lang="en-GB" sz="1400" b="0" strike="noStrike" spc="-1" dirty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in his eye but forgot he </a:t>
            </a:r>
            <a:r>
              <a:rPr lang="en-GB" sz="1400" b="0" strike="noStrike" spc="-1" dirty="0" smtClean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was </a:t>
            </a:r>
            <a:r>
              <a:rPr lang="en-GB" sz="1400" b="0" strike="noStrike" spc="-1" dirty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son of </a:t>
            </a:r>
            <a:r>
              <a:rPr lang="en-GB" sz="1400" b="0" strike="noStrike" spc="-1" dirty="0" smtClean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Poseidon</a:t>
            </a:r>
            <a:r>
              <a:rPr lang="en-GB" sz="1400" b="0" strike="noStrike" spc="-1" dirty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.</a:t>
            </a:r>
            <a:endParaRPr lang="en-GB" sz="1400" b="0" strike="noStrike" spc="-1" dirty="0">
              <a:latin typeface="Comic Sans MS" pitchFamily="66" charset="0"/>
            </a:endParaRPr>
          </a:p>
          <a:p>
            <a:pPr>
              <a:lnSpc>
                <a:spcPct val="100000"/>
              </a:lnSpc>
            </a:pPr>
            <a:endParaRPr lang="en-GB" sz="1400" b="0" strike="noStrike" spc="-1" dirty="0">
              <a:latin typeface="Comic Sans MS" pitchFamily="66" charset="0"/>
            </a:endParaRPr>
          </a:p>
          <a:p>
            <a:pPr>
              <a:lnSpc>
                <a:spcPct val="100000"/>
              </a:lnSpc>
            </a:pPr>
            <a:r>
              <a:rPr lang="en-GB" sz="1400" b="0" i="1" strike="noStrike" spc="-1" dirty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(Odysseus stands up</a:t>
            </a:r>
            <a:r>
              <a:rPr lang="en-GB" sz="1400" b="0" i="1" strike="noStrike" spc="-1" dirty="0" smtClean="0">
                <a:solidFill>
                  <a:srgbClr val="000000"/>
                </a:solidFill>
                <a:latin typeface="Comic Sans MS" pitchFamily="66" charset="0"/>
                <a:ea typeface="DejaVu Sans"/>
              </a:rPr>
              <a:t>)</a:t>
            </a:r>
            <a:endParaRPr lang="en-GB" sz="1400" b="0" i="1" strike="noStrike" spc="-1" dirty="0">
              <a:latin typeface="Comic Sans MS" pitchFamily="66" charset="0"/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360" y="3645024"/>
            <a:ext cx="9143640" cy="444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400" b="1" u="sng" strike="noStrike" spc="-1" dirty="0">
                <a:latin typeface="Comic Sans MS" pitchFamily="66" charset="0"/>
              </a:rPr>
              <a:t>Odysseus: </a:t>
            </a:r>
            <a:r>
              <a:rPr lang="en-GB" sz="1400" b="0" strike="noStrike" spc="-1" dirty="0">
                <a:latin typeface="Comic Sans MS" pitchFamily="66" charset="0"/>
              </a:rPr>
              <a:t>Well… </a:t>
            </a:r>
            <a:r>
              <a:rPr lang="en-GB" sz="1400" b="0" strike="noStrike" spc="-1" dirty="0" smtClean="0">
                <a:latin typeface="Comic Sans MS" pitchFamily="66" charset="0"/>
              </a:rPr>
              <a:t>yes</a:t>
            </a:r>
            <a:r>
              <a:rPr lang="en-GB" sz="1400" b="0" strike="noStrike" spc="-1" dirty="0">
                <a:latin typeface="Comic Sans MS" pitchFamily="66" charset="0"/>
              </a:rPr>
              <a:t>. He then set a huge storm on me. </a:t>
            </a:r>
          </a:p>
          <a:p>
            <a:pPr>
              <a:lnSpc>
                <a:spcPct val="100000"/>
              </a:lnSpc>
            </a:pPr>
            <a:r>
              <a:rPr lang="en-GB" sz="1400" b="1" u="sng" strike="noStrike" spc="-1" dirty="0" err="1">
                <a:latin typeface="Comic Sans MS" pitchFamily="66" charset="0"/>
              </a:rPr>
              <a:t>Theseus</a:t>
            </a:r>
            <a:r>
              <a:rPr lang="en-GB" sz="1400" b="1" u="sng" strike="noStrike" spc="-1" dirty="0">
                <a:latin typeface="Comic Sans MS" pitchFamily="66" charset="0"/>
              </a:rPr>
              <a:t>: </a:t>
            </a:r>
            <a:r>
              <a:rPr lang="en-GB" sz="1400" b="0" strike="noStrike" spc="-1" dirty="0">
                <a:latin typeface="Comic Sans MS" pitchFamily="66" charset="0"/>
              </a:rPr>
              <a:t>I know about that </a:t>
            </a:r>
            <a:r>
              <a:rPr lang="en-GB" sz="1400" b="0" strike="noStrike" spc="-1" dirty="0" smtClean="0">
                <a:latin typeface="Comic Sans MS" pitchFamily="66" charset="0"/>
              </a:rPr>
              <a:t>too. </a:t>
            </a:r>
            <a:endParaRPr lang="en-GB" sz="1400" b="0" strike="noStrike" spc="-1" dirty="0">
              <a:latin typeface="Comic Sans MS" pitchFamily="66" charset="0"/>
            </a:endParaRPr>
          </a:p>
          <a:p>
            <a:pPr>
              <a:lnSpc>
                <a:spcPct val="100000"/>
              </a:lnSpc>
            </a:pPr>
            <a:r>
              <a:rPr lang="en-GB" sz="1400" b="1" u="sng" strike="noStrike" spc="-1" dirty="0">
                <a:latin typeface="Comic Sans MS" pitchFamily="66" charset="0"/>
              </a:rPr>
              <a:t>Odysseus: </a:t>
            </a:r>
            <a:r>
              <a:rPr lang="en-GB" sz="1400" b="0" strike="noStrike" spc="-1" dirty="0">
                <a:latin typeface="Comic Sans MS" pitchFamily="66" charset="0"/>
              </a:rPr>
              <a:t>(surprised) Wow, you do know a lot don’t </a:t>
            </a:r>
            <a:r>
              <a:rPr lang="en-GB" sz="1400" b="0" strike="noStrike" spc="-1" dirty="0" smtClean="0">
                <a:latin typeface="Comic Sans MS" pitchFamily="66" charset="0"/>
              </a:rPr>
              <a:t>you? You </a:t>
            </a:r>
            <a:r>
              <a:rPr lang="en-GB" sz="1400" b="0" strike="noStrike" spc="-1" dirty="0">
                <a:latin typeface="Comic Sans MS" pitchFamily="66" charset="0"/>
              </a:rPr>
              <a:t>were so great when you  killed the Minotaur.</a:t>
            </a:r>
          </a:p>
          <a:p>
            <a:pPr>
              <a:lnSpc>
                <a:spcPct val="100000"/>
              </a:lnSpc>
            </a:pPr>
            <a:endParaRPr lang="en-GB" sz="1400" b="0" strike="noStrike" spc="-1" dirty="0" smtClean="0">
              <a:latin typeface="Comic Sans MS" pitchFamily="66" charset="0"/>
            </a:endParaRPr>
          </a:p>
          <a:p>
            <a:pPr>
              <a:lnSpc>
                <a:spcPct val="100000"/>
              </a:lnSpc>
            </a:pPr>
            <a:r>
              <a:rPr lang="en-GB" sz="1400" b="0" i="1" strike="noStrike" spc="-1" dirty="0" smtClean="0">
                <a:latin typeface="Comic Sans MS" pitchFamily="66" charset="0"/>
              </a:rPr>
              <a:t>(</a:t>
            </a:r>
            <a:r>
              <a:rPr lang="en-GB" sz="1400" b="0" i="1" strike="noStrike" spc="-1" dirty="0">
                <a:latin typeface="Comic Sans MS" pitchFamily="66" charset="0"/>
              </a:rPr>
              <a:t>He sat back down)</a:t>
            </a:r>
          </a:p>
          <a:p>
            <a:pPr>
              <a:lnSpc>
                <a:spcPct val="100000"/>
              </a:lnSpc>
            </a:pPr>
            <a:endParaRPr lang="en-GB" sz="1400" b="0" strike="noStrike" spc="-1" dirty="0">
              <a:latin typeface="Comic Sans MS" pitchFamily="66" charset="0"/>
            </a:endParaRPr>
          </a:p>
          <a:p>
            <a:pPr>
              <a:lnSpc>
                <a:spcPct val="100000"/>
              </a:lnSpc>
            </a:pPr>
            <a:r>
              <a:rPr lang="en-GB" sz="1400" b="1" u="sng" strike="noStrike" spc="-1" dirty="0" err="1">
                <a:latin typeface="Comic Sans MS" pitchFamily="66" charset="0"/>
              </a:rPr>
              <a:t>Theseus</a:t>
            </a:r>
            <a:r>
              <a:rPr lang="en-GB" sz="1400" b="1" u="sng" strike="noStrike" spc="-1" dirty="0">
                <a:latin typeface="Comic Sans MS" pitchFamily="66" charset="0"/>
              </a:rPr>
              <a:t>: </a:t>
            </a:r>
            <a:r>
              <a:rPr lang="en-GB" sz="1400" b="0" strike="noStrike" spc="-1" dirty="0">
                <a:latin typeface="Comic Sans MS" pitchFamily="66" charset="0"/>
              </a:rPr>
              <a:t>You were great </a:t>
            </a:r>
            <a:r>
              <a:rPr lang="en-GB" sz="1400" b="0" strike="noStrike" spc="-1" dirty="0" smtClean="0">
                <a:latin typeface="Comic Sans MS" pitchFamily="66" charset="0"/>
              </a:rPr>
              <a:t>too. </a:t>
            </a:r>
            <a:r>
              <a:rPr lang="en-GB" sz="1400" b="0" strike="noStrike" spc="-1" dirty="0">
                <a:latin typeface="Comic Sans MS" pitchFamily="66" charset="0"/>
              </a:rPr>
              <a:t>You’re so clever of thinking how to blind him and get away</a:t>
            </a:r>
            <a:r>
              <a:rPr lang="en-GB" sz="1400" b="0" strike="noStrike" spc="-1" dirty="0" smtClean="0">
                <a:latin typeface="Comic Sans MS" pitchFamily="66" charset="0"/>
              </a:rPr>
              <a:t>.</a:t>
            </a:r>
            <a:endParaRPr lang="en-GB" sz="1400" b="0" strike="noStrike" spc="-1" dirty="0">
              <a:latin typeface="Comic Sans MS" pitchFamily="66" charset="0"/>
            </a:endParaRPr>
          </a:p>
          <a:p>
            <a:pPr>
              <a:lnSpc>
                <a:spcPct val="100000"/>
              </a:lnSpc>
            </a:pPr>
            <a:r>
              <a:rPr lang="en-GB" sz="1400" b="1" u="sng" strike="noStrike" spc="-1" dirty="0">
                <a:latin typeface="Comic Sans MS" pitchFamily="66" charset="0"/>
              </a:rPr>
              <a:t>Odysseus</a:t>
            </a:r>
            <a:r>
              <a:rPr lang="en-GB" sz="1400" b="0" strike="noStrike" spc="-1" dirty="0">
                <a:latin typeface="Comic Sans MS" pitchFamily="66" charset="0"/>
              </a:rPr>
              <a:t>: Thanks. </a:t>
            </a:r>
          </a:p>
          <a:p>
            <a:pPr>
              <a:lnSpc>
                <a:spcPct val="100000"/>
              </a:lnSpc>
            </a:pPr>
            <a:r>
              <a:rPr lang="en-GB" sz="1400" b="1" u="sng" strike="noStrike" spc="-1" dirty="0" err="1">
                <a:latin typeface="Comic Sans MS" pitchFamily="66" charset="0"/>
              </a:rPr>
              <a:t>Theseus</a:t>
            </a:r>
            <a:r>
              <a:rPr lang="en-GB" sz="1400" b="1" u="sng" strike="noStrike" spc="-1" dirty="0">
                <a:latin typeface="Comic Sans MS" pitchFamily="66" charset="0"/>
              </a:rPr>
              <a:t>: </a:t>
            </a:r>
            <a:r>
              <a:rPr lang="en-GB" sz="1400" b="0" strike="noStrike" spc="-1" dirty="0">
                <a:latin typeface="Comic Sans MS" pitchFamily="66" charset="0"/>
              </a:rPr>
              <a:t>(hand out in front of him) Shall we be friends</a:t>
            </a:r>
            <a:r>
              <a:rPr lang="en-GB" sz="1400" b="0" strike="noStrike" spc="-1" dirty="0" smtClean="0">
                <a:latin typeface="Comic Sans MS" pitchFamily="66" charset="0"/>
              </a:rPr>
              <a:t>?</a:t>
            </a:r>
            <a:endParaRPr lang="en-GB" sz="1400" b="0" strike="noStrike" spc="-1" dirty="0">
              <a:latin typeface="Comic Sans MS" pitchFamily="66" charset="0"/>
            </a:endParaRPr>
          </a:p>
          <a:p>
            <a:pPr>
              <a:lnSpc>
                <a:spcPct val="100000"/>
              </a:lnSpc>
            </a:pPr>
            <a:r>
              <a:rPr lang="en-GB" sz="1400" b="1" u="sng" strike="noStrike" spc="-1" dirty="0">
                <a:latin typeface="Comic Sans MS" pitchFamily="66" charset="0"/>
              </a:rPr>
              <a:t>Odysseus: </a:t>
            </a:r>
            <a:r>
              <a:rPr lang="en-GB" sz="1400" b="0" strike="noStrike" spc="-1" dirty="0">
                <a:latin typeface="Comic Sans MS" pitchFamily="66" charset="0"/>
              </a:rPr>
              <a:t>(shaking </a:t>
            </a:r>
            <a:r>
              <a:rPr lang="en-GB" sz="1400" b="0" strike="noStrike" spc="-1" dirty="0" err="1">
                <a:latin typeface="Comic Sans MS" pitchFamily="66" charset="0"/>
              </a:rPr>
              <a:t>Theseus</a:t>
            </a:r>
            <a:r>
              <a:rPr lang="en-GB" sz="1400" b="0" strike="noStrike" spc="-1" dirty="0">
                <a:latin typeface="Comic Sans MS" pitchFamily="66" charset="0"/>
              </a:rPr>
              <a:t>’ hand) That would be tremendous.</a:t>
            </a:r>
          </a:p>
          <a:p>
            <a:pPr>
              <a:lnSpc>
                <a:spcPct val="100000"/>
              </a:lnSpc>
            </a:pPr>
            <a:endParaRPr lang="en-GB" sz="1400" b="0" strike="noStrike" spc="-1" dirty="0">
              <a:latin typeface="Comic Sans MS" pitchFamily="66" charset="0"/>
            </a:endParaRPr>
          </a:p>
          <a:p>
            <a:pPr>
              <a:lnSpc>
                <a:spcPct val="100000"/>
              </a:lnSpc>
            </a:pPr>
            <a:r>
              <a:rPr lang="en-GB" sz="1400" b="0" i="1" strike="noStrike" spc="-1" dirty="0">
                <a:latin typeface="Comic Sans MS" pitchFamily="66" charset="0"/>
              </a:rPr>
              <a:t>(They both smiled)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473279"/>
            <a:ext cx="9144000" cy="384721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900" dirty="0" smtClean="0">
                <a:solidFill>
                  <a:schemeClr val="bg1"/>
                </a:solidFill>
                <a:latin typeface="Comic Sans MS" pitchFamily="66" charset="0"/>
              </a:rPr>
              <a:t>Bethany has been writing her own script for when </a:t>
            </a:r>
            <a:r>
              <a:rPr lang="en-GB" sz="1900" dirty="0" err="1" smtClean="0">
                <a:solidFill>
                  <a:schemeClr val="bg1"/>
                </a:solidFill>
                <a:latin typeface="Comic Sans MS" pitchFamily="66" charset="0"/>
              </a:rPr>
              <a:t>Theseus</a:t>
            </a:r>
            <a:r>
              <a:rPr lang="en-GB" sz="1900" dirty="0" smtClean="0">
                <a:solidFill>
                  <a:schemeClr val="bg1"/>
                </a:solidFill>
                <a:latin typeface="Comic Sans MS" pitchFamily="66" charset="0"/>
              </a:rPr>
              <a:t> meets Odysseus.</a:t>
            </a:r>
            <a:endParaRPr lang="en-GB" sz="19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462" name="Picture 6" descr="English Lessons for Third Country Nationals from Aglantzia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592" cy="4814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99592" y="0"/>
            <a:ext cx="8244408" cy="446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today.</a:t>
            </a:r>
            <a:endParaRPr lang="en-US" sz="23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4427984" cy="86484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76672"/>
            <a:ext cx="4716017" cy="86409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1533465"/>
            <a:ext cx="9144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1700" b="1" u="sng" dirty="0" smtClean="0"/>
              <a:t>Odysseus: </a:t>
            </a:r>
            <a:r>
              <a:rPr lang="en-GB" sz="1700" dirty="0" smtClean="0"/>
              <a:t>Out of all these brave, strong and powerful warriors, I came across land and sea to meet  	 you, a mighty soldier! </a:t>
            </a:r>
          </a:p>
          <a:p>
            <a:pPr fontAlgn="base"/>
            <a:r>
              <a:rPr lang="en-GB" sz="1700" b="1" u="sng" dirty="0" err="1" smtClean="0"/>
              <a:t>Theseus</a:t>
            </a:r>
            <a:r>
              <a:rPr lang="en-GB" sz="1700" b="1" u="sng" dirty="0" smtClean="0"/>
              <a:t>: </a:t>
            </a:r>
            <a:r>
              <a:rPr lang="en-GB" sz="1700" dirty="0" smtClean="0"/>
              <a:t>Why thank you Odysseus! I think of you as a kind, outstanding warrior. </a:t>
            </a:r>
          </a:p>
          <a:p>
            <a:pPr fontAlgn="base"/>
            <a:r>
              <a:rPr lang="en-GB" sz="1700" b="1" u="sng" dirty="0" smtClean="0"/>
              <a:t>Odysseus: </a:t>
            </a:r>
            <a:r>
              <a:rPr lang="en-GB" sz="1700" dirty="0" smtClean="0"/>
              <a:t>Would you like to hear one of my greatest stories ever? </a:t>
            </a:r>
          </a:p>
          <a:p>
            <a:pPr fontAlgn="base"/>
            <a:r>
              <a:rPr lang="en-GB" sz="1700" b="1" u="sng" dirty="0" err="1" smtClean="0"/>
              <a:t>Theseus</a:t>
            </a:r>
            <a:r>
              <a:rPr lang="en-GB" sz="1700" b="1" u="sng" dirty="0" smtClean="0"/>
              <a:t>: </a:t>
            </a:r>
            <a:r>
              <a:rPr lang="en-GB" sz="1700" dirty="0" smtClean="0"/>
              <a:t>(Intrigued) What is this story you speak of, Odysseus? </a:t>
            </a:r>
          </a:p>
          <a:p>
            <a:pPr fontAlgn="base"/>
            <a:r>
              <a:rPr lang="en-GB" sz="1700" b="1" u="sng" dirty="0" smtClean="0"/>
              <a:t>Odysseus: </a:t>
            </a:r>
            <a:r>
              <a:rPr lang="en-GB" sz="1700" dirty="0" smtClean="0"/>
              <a:t>The one with the Cyclopes and the cave. </a:t>
            </a:r>
          </a:p>
          <a:p>
            <a:pPr fontAlgn="base"/>
            <a:r>
              <a:rPr lang="en-GB" sz="1700" b="1" u="sng" dirty="0" err="1" smtClean="0"/>
              <a:t>Theseus</a:t>
            </a:r>
            <a:r>
              <a:rPr lang="en-GB" sz="1700" b="1" u="sng" dirty="0" smtClean="0"/>
              <a:t>: </a:t>
            </a:r>
            <a:r>
              <a:rPr lang="en-GB" sz="1700" dirty="0" smtClean="0"/>
              <a:t>(Clueless) Oh yeah, that one. </a:t>
            </a:r>
          </a:p>
          <a:p>
            <a:pPr fontAlgn="base"/>
            <a:r>
              <a:rPr lang="en-GB" sz="1700" b="1" u="sng" dirty="0" smtClean="0"/>
              <a:t>Odysseus</a:t>
            </a:r>
            <a:r>
              <a:rPr lang="en-GB" sz="1700" dirty="0" smtClean="0"/>
              <a:t>: I’m glad you have heard of my heroic story, What about you? </a:t>
            </a:r>
          </a:p>
          <a:p>
            <a:pPr fontAlgn="base"/>
            <a:r>
              <a:rPr lang="en-GB" sz="1700" b="1" u="sng" dirty="0" err="1" smtClean="0"/>
              <a:t>Theseus</a:t>
            </a:r>
            <a:r>
              <a:rPr lang="en-GB" sz="1700" b="1" u="sng" dirty="0" smtClean="0"/>
              <a:t>: </a:t>
            </a:r>
            <a:r>
              <a:rPr lang="en-GB" sz="1700" dirty="0" smtClean="0"/>
              <a:t>Well, I killed a Minotaur and saved lots of children. </a:t>
            </a:r>
          </a:p>
          <a:p>
            <a:pPr fontAlgn="base"/>
            <a:r>
              <a:rPr lang="en-GB" sz="1700" b="1" u="sng" dirty="0" smtClean="0"/>
              <a:t>Odysseus: </a:t>
            </a:r>
            <a:r>
              <a:rPr lang="en-GB" sz="1700" dirty="0" smtClean="0"/>
              <a:t>(sarcastic) Wow, you killed a monster. I’m so proud!  </a:t>
            </a:r>
          </a:p>
          <a:p>
            <a:pPr fontAlgn="base"/>
            <a:r>
              <a:rPr lang="en-GB" sz="1700" b="1" u="sng" dirty="0" err="1" smtClean="0"/>
              <a:t>Theseus</a:t>
            </a:r>
            <a:r>
              <a:rPr lang="en-GB" sz="1700" b="1" u="sng" dirty="0" smtClean="0"/>
              <a:t>: </a:t>
            </a:r>
            <a:r>
              <a:rPr lang="en-GB" sz="1700" dirty="0" smtClean="0"/>
              <a:t>(Getting his sword out) You know I’m allowed to thrash you.  </a:t>
            </a:r>
          </a:p>
          <a:p>
            <a:pPr fontAlgn="base"/>
            <a:r>
              <a:rPr lang="en-GB" sz="1700" b="1" u="sng" dirty="0" smtClean="0"/>
              <a:t>Odysseus: </a:t>
            </a:r>
            <a:r>
              <a:rPr lang="en-GB" sz="1700" dirty="0" smtClean="0"/>
              <a:t>(Getting ready to beat </a:t>
            </a:r>
            <a:r>
              <a:rPr lang="en-GB" sz="1700" dirty="0" err="1" smtClean="0"/>
              <a:t>Theseus</a:t>
            </a:r>
            <a:r>
              <a:rPr lang="en-GB" sz="1700" dirty="0" smtClean="0"/>
              <a:t>) Ok, it’s on! </a:t>
            </a:r>
          </a:p>
          <a:p>
            <a:pPr fontAlgn="base"/>
            <a:r>
              <a:rPr lang="en-GB" sz="1700" b="1" u="sng" dirty="0" err="1" smtClean="0"/>
              <a:t>Theseus</a:t>
            </a:r>
            <a:r>
              <a:rPr lang="en-GB" sz="1700" b="1" u="sng" dirty="0" smtClean="0"/>
              <a:t>: </a:t>
            </a:r>
            <a:r>
              <a:rPr lang="en-GB" sz="1700" dirty="0" smtClean="0"/>
              <a:t>Alright, Let’s battle! </a:t>
            </a:r>
          </a:p>
          <a:p>
            <a:pPr fontAlgn="base"/>
            <a:r>
              <a:rPr lang="en-GB" sz="1700" dirty="0" smtClean="0"/>
              <a:t>(Odysseus and </a:t>
            </a:r>
            <a:r>
              <a:rPr lang="en-GB" sz="1700" dirty="0" err="1" smtClean="0"/>
              <a:t>Theseus</a:t>
            </a:r>
            <a:r>
              <a:rPr lang="en-GB" sz="1700" dirty="0" smtClean="0"/>
              <a:t> charge towards each other and fight) </a:t>
            </a:r>
          </a:p>
          <a:p>
            <a:pPr fontAlgn="base"/>
            <a:r>
              <a:rPr lang="en-GB" sz="1700" b="1" u="sng" dirty="0" smtClean="0"/>
              <a:t>Odysseus: </a:t>
            </a:r>
            <a:r>
              <a:rPr lang="en-GB" sz="1700" dirty="0" smtClean="0"/>
              <a:t>I AM SPARTAN!  </a:t>
            </a:r>
          </a:p>
          <a:p>
            <a:pPr fontAlgn="base"/>
            <a:r>
              <a:rPr lang="en-GB" sz="1700" b="1" u="sng" dirty="0" err="1" smtClean="0"/>
              <a:t>Theseus</a:t>
            </a:r>
            <a:r>
              <a:rPr lang="en-GB" sz="1700" dirty="0" smtClean="0"/>
              <a:t>: Err, no you’re not. </a:t>
            </a:r>
          </a:p>
          <a:p>
            <a:pPr fontAlgn="base"/>
            <a:r>
              <a:rPr lang="en-GB" sz="1700" dirty="0" smtClean="0"/>
              <a:t>(</a:t>
            </a:r>
            <a:r>
              <a:rPr lang="en-GB" sz="1700" dirty="0" err="1" smtClean="0"/>
              <a:t>Theseus</a:t>
            </a:r>
            <a:r>
              <a:rPr lang="en-GB" sz="1700" dirty="0" smtClean="0"/>
              <a:t> and Odysseus finish the match) </a:t>
            </a:r>
          </a:p>
          <a:p>
            <a:pPr fontAlgn="base"/>
            <a:r>
              <a:rPr lang="en-GB" sz="1700" b="1" u="sng" dirty="0" smtClean="0"/>
              <a:t>Odysseus: </a:t>
            </a:r>
            <a:r>
              <a:rPr lang="en-GB" sz="1700" dirty="0" smtClean="0"/>
              <a:t>(Giving his sword to </a:t>
            </a:r>
            <a:r>
              <a:rPr lang="en-GB" sz="1700" dirty="0" err="1" smtClean="0"/>
              <a:t>Theseus</a:t>
            </a:r>
            <a:r>
              <a:rPr lang="en-GB" sz="1700" dirty="0" smtClean="0"/>
              <a:t>) I give you my sword, use it on one of your brave battles, I shall be going, since I have </a:t>
            </a:r>
            <a:r>
              <a:rPr lang="en-GB" sz="1700" dirty="0" err="1" smtClean="0"/>
              <a:t>Azeus</a:t>
            </a:r>
            <a:r>
              <a:rPr lang="en-GB" sz="1700" dirty="0" smtClean="0"/>
              <a:t> to kill!    </a:t>
            </a:r>
          </a:p>
          <a:p>
            <a:pPr fontAlgn="base"/>
            <a:r>
              <a:rPr lang="en-GB" sz="1700" b="1" u="sng" dirty="0" err="1" smtClean="0"/>
              <a:t>Theseus</a:t>
            </a:r>
            <a:r>
              <a:rPr lang="en-GB" sz="1700" b="1" u="sng" dirty="0" smtClean="0"/>
              <a:t>: </a:t>
            </a:r>
            <a:r>
              <a:rPr lang="en-GB" sz="1700" dirty="0" smtClean="0"/>
              <a:t>Thank you, I shall remember this fight always.  </a:t>
            </a:r>
            <a:endParaRPr lang="en-GB" sz="1700" b="0" i="0" dirty="0"/>
          </a:p>
        </p:txBody>
      </p:sp>
      <p:sp>
        <p:nvSpPr>
          <p:cNvPr id="9" name="TextBox 8"/>
          <p:cNvSpPr txBox="1"/>
          <p:nvPr/>
        </p:nvSpPr>
        <p:spPr>
          <a:xfrm>
            <a:off x="7236296" y="1916832"/>
            <a:ext cx="1907704" cy="3816429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solidFill>
                  <a:schemeClr val="bg1"/>
                </a:solidFill>
                <a:latin typeface="Comic Sans MS" pitchFamily="66" charset="0"/>
              </a:rPr>
              <a:t>Dante practised his dialogue sentences before he wrote his own script for when </a:t>
            </a:r>
            <a:r>
              <a:rPr lang="en-GB" sz="2200" dirty="0" err="1" smtClean="0">
                <a:solidFill>
                  <a:schemeClr val="bg1"/>
                </a:solidFill>
                <a:latin typeface="Comic Sans MS" pitchFamily="66" charset="0"/>
              </a:rPr>
              <a:t>Theseus</a:t>
            </a:r>
            <a:r>
              <a:rPr lang="en-GB" sz="2200" dirty="0" smtClean="0">
                <a:solidFill>
                  <a:schemeClr val="bg1"/>
                </a:solidFill>
                <a:latin typeface="Comic Sans MS" pitchFamily="66" charset="0"/>
              </a:rPr>
              <a:t> meets Odysseus.</a:t>
            </a:r>
            <a:endParaRPr lang="en-GB" sz="22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Click="0" advTm="2543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</TotalTime>
  <Words>1794</Words>
  <Application>Microsoft Office PowerPoint</Application>
  <PresentationFormat>On-screen Show (4:3)</PresentationFormat>
  <Paragraphs>196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Carol Hughes</dc:creator>
  <cp:lastModifiedBy>Carol Hughes</cp:lastModifiedBy>
  <cp:revision>78</cp:revision>
  <dcterms:created xsi:type="dcterms:W3CDTF">2020-04-20T08:59:27Z</dcterms:created>
  <dcterms:modified xsi:type="dcterms:W3CDTF">2020-05-13T17:13:49Z</dcterms:modified>
</cp:coreProperties>
</file>