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sldIdLst>
    <p:sldId id="257" r:id="rId2"/>
    <p:sldId id="265" r:id="rId3"/>
    <p:sldId id="338" r:id="rId4"/>
    <p:sldId id="340" r:id="rId5"/>
    <p:sldId id="339" r:id="rId6"/>
    <p:sldId id="341" r:id="rId7"/>
    <p:sldId id="342" r:id="rId8"/>
    <p:sldId id="364" r:id="rId9"/>
    <p:sldId id="365" r:id="rId10"/>
    <p:sldId id="366" r:id="rId11"/>
    <p:sldId id="367" r:id="rId12"/>
    <p:sldId id="368" r:id="rId13"/>
    <p:sldId id="369" r:id="rId14"/>
    <p:sldId id="370" r:id="rId15"/>
    <p:sldId id="371" r:id="rId16"/>
    <p:sldId id="390" r:id="rId17"/>
    <p:sldId id="395" r:id="rId18"/>
    <p:sldId id="396" r:id="rId19"/>
    <p:sldId id="273" r:id="rId20"/>
    <p:sldId id="343" r:id="rId21"/>
    <p:sldId id="344" r:id="rId22"/>
    <p:sldId id="345" r:id="rId23"/>
    <p:sldId id="346" r:id="rId24"/>
    <p:sldId id="347" r:id="rId25"/>
    <p:sldId id="372" r:id="rId26"/>
    <p:sldId id="373" r:id="rId27"/>
    <p:sldId id="374" r:id="rId28"/>
    <p:sldId id="375" r:id="rId29"/>
    <p:sldId id="348" r:id="rId30"/>
    <p:sldId id="362" r:id="rId31"/>
    <p:sldId id="363" r:id="rId32"/>
    <p:sldId id="349" r:id="rId33"/>
    <p:sldId id="376" r:id="rId34"/>
    <p:sldId id="377" r:id="rId35"/>
    <p:sldId id="378" r:id="rId36"/>
    <p:sldId id="379" r:id="rId37"/>
    <p:sldId id="380" r:id="rId38"/>
    <p:sldId id="401" r:id="rId39"/>
    <p:sldId id="381" r:id="rId40"/>
    <p:sldId id="337" r:id="rId41"/>
    <p:sldId id="400" r:id="rId42"/>
    <p:sldId id="360" r:id="rId43"/>
    <p:sldId id="359" r:id="rId44"/>
    <p:sldId id="382" r:id="rId45"/>
    <p:sldId id="356" r:id="rId46"/>
    <p:sldId id="385" r:id="rId47"/>
    <p:sldId id="384" r:id="rId48"/>
    <p:sldId id="383" r:id="rId49"/>
    <p:sldId id="361" r:id="rId50"/>
    <p:sldId id="357"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showPr>
  <p:clrMru>
    <a:srgbClr val="FFCCFF"/>
    <a:srgbClr val="FF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12" autoAdjust="0"/>
    <p:restoredTop sz="94660"/>
  </p:normalViewPr>
  <p:slideViewPr>
    <p:cSldViewPr>
      <p:cViewPr varScale="1">
        <p:scale>
          <a:sx n="68" d="100"/>
          <a:sy n="68" d="100"/>
        </p:scale>
        <p:origin x="-189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1D0F38-821F-45B2-8B8A-BF61878DD859}" type="datetimeFigureOut">
              <a:rPr lang="en-GB" smtClean="0"/>
              <a:pPr/>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D1D0F38-821F-45B2-8B8A-BF61878DD859}" type="datetimeFigureOut">
              <a:rPr lang="en-GB" smtClean="0"/>
              <a:pPr/>
              <a:t>19/05/2020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D1D0F38-821F-45B2-8B8A-BF61878DD859}" type="datetimeFigureOut">
              <a:rPr lang="en-GB" smtClean="0"/>
              <a:pPr/>
              <a:t>19/05/2020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D1D0F38-821F-45B2-8B8A-BF61878DD859}" type="datetimeFigureOut">
              <a:rPr lang="en-GB" smtClean="0"/>
              <a:pPr/>
              <a:t>19/05/2020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1D0F38-821F-45B2-8B8A-BF61878DD859}" type="datetimeFigureOut">
              <a:rPr lang="en-GB" smtClean="0"/>
              <a:pPr/>
              <a:t>19/05/2020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19/05/2020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19/05/2020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D0F38-821F-45B2-8B8A-BF61878DD859}" type="datetimeFigureOut">
              <a:rPr lang="en-GB" smtClean="0"/>
              <a:pPr/>
              <a:t>19/05/2020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CBF1C-67FC-4E67-9BD8-F40D807F280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8000">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1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1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861774"/>
          </a:xfrm>
          <a:prstGeom prst="rect">
            <a:avLst/>
          </a:prstGeom>
          <a:solidFill>
            <a:schemeClr val="accent1">
              <a:lumMod val="20000"/>
              <a:lumOff val="80000"/>
            </a:schemeClr>
          </a:solidFill>
          <a:ln w="1905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Y5&amp;6 TOP SPELLERS TODAY</a:t>
            </a:r>
            <a:endParaRPr lang="en-US" sz="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290" name="Picture 2" descr="Spelling Shed by The Spelling Shed Ltd"/>
          <p:cNvPicPr>
            <a:picLocks noChangeAspect="1" noChangeArrowheads="1"/>
          </p:cNvPicPr>
          <p:nvPr/>
        </p:nvPicPr>
        <p:blipFill>
          <a:blip r:embed="rId2" cstate="print"/>
          <a:srcRect/>
          <a:stretch>
            <a:fillRect/>
          </a:stretch>
        </p:blipFill>
        <p:spPr bwMode="auto">
          <a:xfrm>
            <a:off x="0" y="836712"/>
            <a:ext cx="9165626" cy="6021288"/>
          </a:xfrm>
          <a:prstGeom prst="rect">
            <a:avLst/>
          </a:prstGeom>
          <a:noFill/>
        </p:spPr>
      </p:pic>
      <p:sp>
        <p:nvSpPr>
          <p:cNvPr id="34" name="TextBox 33"/>
          <p:cNvSpPr txBox="1"/>
          <p:nvPr/>
        </p:nvSpPr>
        <p:spPr>
          <a:xfrm>
            <a:off x="0" y="2132856"/>
            <a:ext cx="9144000" cy="4801314"/>
          </a:xfrm>
          <a:prstGeom prst="rect">
            <a:avLst/>
          </a:prstGeom>
          <a:solidFill>
            <a:schemeClr val="bg2"/>
          </a:solidFill>
        </p:spPr>
        <p:txBody>
          <a:bodyPr wrap="square" rtlCol="0">
            <a:spAutoFit/>
          </a:bodyPr>
          <a:lstStyle/>
          <a:p>
            <a:r>
              <a:rPr lang="en-GB" dirty="0" smtClean="0"/>
              <a:t>1</a:t>
            </a:r>
            <a:r>
              <a:rPr lang="en-GB" baseline="30000" dirty="0" smtClean="0"/>
              <a:t>st</a:t>
            </a:r>
            <a:r>
              <a:rPr lang="en-GB" dirty="0" smtClean="0"/>
              <a:t> = Amy 23+ points</a:t>
            </a:r>
          </a:p>
          <a:p>
            <a:endParaRPr lang="en-GB" dirty="0" smtClean="0"/>
          </a:p>
          <a:p>
            <a:r>
              <a:rPr lang="en-GB" dirty="0" smtClean="0"/>
              <a:t>2nd </a:t>
            </a:r>
            <a:r>
              <a:rPr lang="en-GB" dirty="0" smtClean="0"/>
              <a:t>= </a:t>
            </a:r>
            <a:r>
              <a:rPr lang="en-GB" dirty="0" err="1" smtClean="0"/>
              <a:t>Izzy</a:t>
            </a:r>
            <a:r>
              <a:rPr lang="en-GB" dirty="0" smtClean="0"/>
              <a:t> 22 points</a:t>
            </a:r>
          </a:p>
          <a:p>
            <a:endParaRPr lang="en-GB" dirty="0" smtClean="0"/>
          </a:p>
          <a:p>
            <a:r>
              <a:rPr lang="en-GB" dirty="0" smtClean="0"/>
              <a:t>3rd = Holly H 20 points</a:t>
            </a:r>
          </a:p>
          <a:p>
            <a:endParaRPr lang="en-GB" dirty="0" smtClean="0"/>
          </a:p>
          <a:p>
            <a:r>
              <a:rPr lang="en-GB" dirty="0" smtClean="0"/>
              <a:t>4th</a:t>
            </a:r>
            <a:r>
              <a:rPr lang="en-GB" dirty="0" smtClean="0"/>
              <a:t> = </a:t>
            </a:r>
            <a:r>
              <a:rPr lang="en-GB" dirty="0" err="1" smtClean="0"/>
              <a:t>Nia</a:t>
            </a:r>
            <a:r>
              <a:rPr lang="en-GB" dirty="0" smtClean="0"/>
              <a:t> 17 points</a:t>
            </a:r>
            <a:endParaRPr lang="en-GB" dirty="0" smtClean="0"/>
          </a:p>
          <a:p>
            <a:endParaRPr lang="en-GB" dirty="0" smtClean="0"/>
          </a:p>
          <a:p>
            <a:r>
              <a:rPr lang="en-GB" dirty="0" smtClean="0"/>
              <a:t>5</a:t>
            </a:r>
            <a:r>
              <a:rPr lang="en-GB" dirty="0" smtClean="0"/>
              <a:t>th </a:t>
            </a:r>
            <a:r>
              <a:rPr lang="en-GB" dirty="0" smtClean="0"/>
              <a:t>= </a:t>
            </a:r>
            <a:r>
              <a:rPr lang="en-GB" dirty="0" smtClean="0"/>
              <a:t>Jack 16 points</a:t>
            </a:r>
          </a:p>
          <a:p>
            <a:endParaRPr lang="en-GB" dirty="0" smtClean="0"/>
          </a:p>
          <a:p>
            <a:r>
              <a:rPr lang="en-GB" dirty="0" smtClean="0"/>
              <a:t>6</a:t>
            </a:r>
            <a:r>
              <a:rPr lang="en-GB" baseline="30000" dirty="0" smtClean="0"/>
              <a:t>th</a:t>
            </a:r>
            <a:r>
              <a:rPr lang="en-GB" dirty="0" smtClean="0"/>
              <a:t> = Ruby 13 points</a:t>
            </a:r>
            <a:endParaRPr lang="en-GB" dirty="0" smtClean="0"/>
          </a:p>
          <a:p>
            <a:endParaRPr lang="en-GB" dirty="0" smtClean="0"/>
          </a:p>
          <a:p>
            <a:r>
              <a:rPr lang="en-GB" dirty="0" smtClean="0"/>
              <a:t>7</a:t>
            </a:r>
            <a:r>
              <a:rPr lang="en-GB" baseline="30000" dirty="0" smtClean="0"/>
              <a:t>th</a:t>
            </a:r>
            <a:r>
              <a:rPr lang="en-GB" dirty="0" smtClean="0"/>
              <a:t> </a:t>
            </a:r>
            <a:r>
              <a:rPr lang="en-GB" dirty="0" smtClean="0"/>
              <a:t>= </a:t>
            </a:r>
            <a:r>
              <a:rPr lang="en-GB" dirty="0" smtClean="0"/>
              <a:t>Henry 11 points</a:t>
            </a:r>
          </a:p>
          <a:p>
            <a:endParaRPr lang="en-GB" dirty="0" smtClean="0"/>
          </a:p>
          <a:p>
            <a:r>
              <a:rPr lang="en-GB" baseline="30000" dirty="0" smtClean="0"/>
              <a:t>8th</a:t>
            </a:r>
            <a:r>
              <a:rPr lang="en-GB" dirty="0" smtClean="0"/>
              <a:t> = Megan 8 points</a:t>
            </a:r>
            <a:endParaRPr lang="en-GB" dirty="0" smtClean="0"/>
          </a:p>
          <a:p>
            <a:endParaRPr lang="en-GB" dirty="0" smtClean="0"/>
          </a:p>
          <a:p>
            <a:r>
              <a:rPr lang="en-GB" dirty="0" smtClean="0"/>
              <a:t>9</a:t>
            </a:r>
            <a:r>
              <a:rPr lang="en-GB" dirty="0" smtClean="0"/>
              <a:t>th </a:t>
            </a:r>
            <a:r>
              <a:rPr lang="en-GB" dirty="0" smtClean="0"/>
              <a:t>= </a:t>
            </a:r>
            <a:r>
              <a:rPr lang="en-GB" dirty="0" smtClean="0"/>
              <a:t>Reuben 6 points</a:t>
            </a:r>
            <a:endParaRPr lang="en-GB" dirty="0" smtClean="0"/>
          </a:p>
        </p:txBody>
      </p:sp>
      <p:sp>
        <p:nvSpPr>
          <p:cNvPr id="37" name="TextBox 36"/>
          <p:cNvSpPr txBox="1"/>
          <p:nvPr/>
        </p:nvSpPr>
        <p:spPr>
          <a:xfrm>
            <a:off x="5436096" y="5373216"/>
            <a:ext cx="3707904" cy="1338828"/>
          </a:xfrm>
          <a:prstGeom prst="rect">
            <a:avLst/>
          </a:prstGeom>
          <a:solidFill>
            <a:schemeClr val="bg1"/>
          </a:solidFill>
          <a:ln w="6350">
            <a:solidFill>
              <a:schemeClr val="tx1"/>
            </a:solidFill>
          </a:ln>
        </p:spPr>
        <p:txBody>
          <a:bodyPr wrap="square" rtlCol="0">
            <a:spAutoFit/>
          </a:bodyPr>
          <a:lstStyle/>
          <a:p>
            <a:pPr algn="ctr"/>
            <a:r>
              <a:rPr lang="en-GB" sz="2700" dirty="0" smtClean="0"/>
              <a:t>Everybody else earns 1 dojo for practising their spellings today!</a:t>
            </a:r>
            <a:endParaRPr lang="en-GB" sz="2700" dirty="0"/>
          </a:p>
        </p:txBody>
      </p:sp>
      <p:pic>
        <p:nvPicPr>
          <p:cNvPr id="39" name="Picture 4" descr="ClassDojo (@ClassDojo) | Twitter"/>
          <p:cNvPicPr>
            <a:picLocks noChangeAspect="1" noChangeArrowheads="1"/>
          </p:cNvPicPr>
          <p:nvPr/>
        </p:nvPicPr>
        <p:blipFill>
          <a:blip r:embed="rId3" cstate="print"/>
          <a:srcRect/>
          <a:stretch>
            <a:fillRect/>
          </a:stretch>
        </p:blipFill>
        <p:spPr bwMode="auto">
          <a:xfrm>
            <a:off x="3851920" y="2132856"/>
            <a:ext cx="432048" cy="432048"/>
          </a:xfrm>
          <a:prstGeom prst="rect">
            <a:avLst/>
          </a:prstGeom>
          <a:noFill/>
        </p:spPr>
      </p:pic>
      <p:pic>
        <p:nvPicPr>
          <p:cNvPr id="40" name="Picture 4" descr="ClassDojo (@ClassDojo) | Twitter"/>
          <p:cNvPicPr>
            <a:picLocks noChangeAspect="1" noChangeArrowheads="1"/>
          </p:cNvPicPr>
          <p:nvPr/>
        </p:nvPicPr>
        <p:blipFill>
          <a:blip r:embed="rId3" cstate="print"/>
          <a:srcRect/>
          <a:stretch>
            <a:fillRect/>
          </a:stretch>
        </p:blipFill>
        <p:spPr bwMode="auto">
          <a:xfrm>
            <a:off x="4355976" y="2132856"/>
            <a:ext cx="432048" cy="432048"/>
          </a:xfrm>
          <a:prstGeom prst="rect">
            <a:avLst/>
          </a:prstGeom>
          <a:noFill/>
        </p:spPr>
      </p:pic>
      <p:pic>
        <p:nvPicPr>
          <p:cNvPr id="41" name="Picture 4" descr="ClassDojo (@ClassDojo) | Twitter"/>
          <p:cNvPicPr>
            <a:picLocks noChangeAspect="1" noChangeArrowheads="1"/>
          </p:cNvPicPr>
          <p:nvPr/>
        </p:nvPicPr>
        <p:blipFill>
          <a:blip r:embed="rId3" cstate="print"/>
          <a:srcRect/>
          <a:stretch>
            <a:fillRect/>
          </a:stretch>
        </p:blipFill>
        <p:spPr bwMode="auto">
          <a:xfrm>
            <a:off x="4860032" y="2132856"/>
            <a:ext cx="432048" cy="432048"/>
          </a:xfrm>
          <a:prstGeom prst="rect">
            <a:avLst/>
          </a:prstGeom>
          <a:noFill/>
        </p:spPr>
      </p:pic>
      <p:pic>
        <p:nvPicPr>
          <p:cNvPr id="42" name="Picture 4" descr="ClassDojo (@ClassDojo) | Twitter"/>
          <p:cNvPicPr>
            <a:picLocks noChangeAspect="1" noChangeArrowheads="1"/>
          </p:cNvPicPr>
          <p:nvPr/>
        </p:nvPicPr>
        <p:blipFill>
          <a:blip r:embed="rId3" cstate="print"/>
          <a:srcRect/>
          <a:stretch>
            <a:fillRect/>
          </a:stretch>
        </p:blipFill>
        <p:spPr bwMode="auto">
          <a:xfrm>
            <a:off x="5364088" y="2132856"/>
            <a:ext cx="432048" cy="432048"/>
          </a:xfrm>
          <a:prstGeom prst="rect">
            <a:avLst/>
          </a:prstGeom>
          <a:noFill/>
        </p:spPr>
      </p:pic>
      <p:pic>
        <p:nvPicPr>
          <p:cNvPr id="43" name="Picture 4" descr="ClassDojo (@ClassDojo) | Twitter"/>
          <p:cNvPicPr>
            <a:picLocks noChangeAspect="1" noChangeArrowheads="1"/>
          </p:cNvPicPr>
          <p:nvPr/>
        </p:nvPicPr>
        <p:blipFill>
          <a:blip r:embed="rId3" cstate="print"/>
          <a:srcRect/>
          <a:stretch>
            <a:fillRect/>
          </a:stretch>
        </p:blipFill>
        <p:spPr bwMode="auto">
          <a:xfrm>
            <a:off x="5868144" y="2132856"/>
            <a:ext cx="432048" cy="432048"/>
          </a:xfrm>
          <a:prstGeom prst="rect">
            <a:avLst/>
          </a:prstGeom>
          <a:noFill/>
        </p:spPr>
      </p:pic>
      <p:pic>
        <p:nvPicPr>
          <p:cNvPr id="44" name="Picture 4" descr="ClassDojo (@ClassDojo) | Twitter"/>
          <p:cNvPicPr>
            <a:picLocks noChangeAspect="1" noChangeArrowheads="1"/>
          </p:cNvPicPr>
          <p:nvPr/>
        </p:nvPicPr>
        <p:blipFill>
          <a:blip r:embed="rId3" cstate="print"/>
          <a:srcRect/>
          <a:stretch>
            <a:fillRect/>
          </a:stretch>
        </p:blipFill>
        <p:spPr bwMode="auto">
          <a:xfrm>
            <a:off x="3851920" y="2636912"/>
            <a:ext cx="432048" cy="432048"/>
          </a:xfrm>
          <a:prstGeom prst="rect">
            <a:avLst/>
          </a:prstGeom>
          <a:noFill/>
        </p:spPr>
      </p:pic>
      <p:pic>
        <p:nvPicPr>
          <p:cNvPr id="45" name="Picture 4" descr="ClassDojo (@ClassDojo) | Twitter"/>
          <p:cNvPicPr>
            <a:picLocks noChangeAspect="1" noChangeArrowheads="1"/>
          </p:cNvPicPr>
          <p:nvPr/>
        </p:nvPicPr>
        <p:blipFill>
          <a:blip r:embed="rId3" cstate="print"/>
          <a:srcRect/>
          <a:stretch>
            <a:fillRect/>
          </a:stretch>
        </p:blipFill>
        <p:spPr bwMode="auto">
          <a:xfrm>
            <a:off x="4355976" y="2636912"/>
            <a:ext cx="432048" cy="432048"/>
          </a:xfrm>
          <a:prstGeom prst="rect">
            <a:avLst/>
          </a:prstGeom>
          <a:noFill/>
        </p:spPr>
      </p:pic>
      <p:pic>
        <p:nvPicPr>
          <p:cNvPr id="46" name="Picture 4" descr="ClassDojo (@ClassDojo) | Twitter"/>
          <p:cNvPicPr>
            <a:picLocks noChangeAspect="1" noChangeArrowheads="1"/>
          </p:cNvPicPr>
          <p:nvPr/>
        </p:nvPicPr>
        <p:blipFill>
          <a:blip r:embed="rId3" cstate="print"/>
          <a:srcRect/>
          <a:stretch>
            <a:fillRect/>
          </a:stretch>
        </p:blipFill>
        <p:spPr bwMode="auto">
          <a:xfrm>
            <a:off x="4860032" y="2636912"/>
            <a:ext cx="432048" cy="432048"/>
          </a:xfrm>
          <a:prstGeom prst="rect">
            <a:avLst/>
          </a:prstGeom>
          <a:noFill/>
        </p:spPr>
      </p:pic>
      <p:pic>
        <p:nvPicPr>
          <p:cNvPr id="47" name="Picture 4" descr="ClassDojo (@ClassDojo) | Twitter"/>
          <p:cNvPicPr>
            <a:picLocks noChangeAspect="1" noChangeArrowheads="1"/>
          </p:cNvPicPr>
          <p:nvPr/>
        </p:nvPicPr>
        <p:blipFill>
          <a:blip r:embed="rId3" cstate="print"/>
          <a:srcRect/>
          <a:stretch>
            <a:fillRect/>
          </a:stretch>
        </p:blipFill>
        <p:spPr bwMode="auto">
          <a:xfrm>
            <a:off x="5364088" y="2636912"/>
            <a:ext cx="432048" cy="432048"/>
          </a:xfrm>
          <a:prstGeom prst="rect">
            <a:avLst/>
          </a:prstGeom>
          <a:noFill/>
        </p:spPr>
      </p:pic>
      <p:pic>
        <p:nvPicPr>
          <p:cNvPr id="48" name="Picture 4" descr="ClassDojo (@ClassDojo) | Twitter"/>
          <p:cNvPicPr>
            <a:picLocks noChangeAspect="1" noChangeArrowheads="1"/>
          </p:cNvPicPr>
          <p:nvPr/>
        </p:nvPicPr>
        <p:blipFill>
          <a:blip r:embed="rId3" cstate="print"/>
          <a:srcRect/>
          <a:stretch>
            <a:fillRect/>
          </a:stretch>
        </p:blipFill>
        <p:spPr bwMode="auto">
          <a:xfrm>
            <a:off x="5868144" y="2636912"/>
            <a:ext cx="432048" cy="432048"/>
          </a:xfrm>
          <a:prstGeom prst="rect">
            <a:avLst/>
          </a:prstGeom>
          <a:noFill/>
        </p:spPr>
      </p:pic>
      <p:pic>
        <p:nvPicPr>
          <p:cNvPr id="49" name="Picture 4" descr="ClassDojo (@ClassDojo) | Twitter"/>
          <p:cNvPicPr>
            <a:picLocks noChangeAspect="1" noChangeArrowheads="1"/>
          </p:cNvPicPr>
          <p:nvPr/>
        </p:nvPicPr>
        <p:blipFill>
          <a:blip r:embed="rId3" cstate="print"/>
          <a:srcRect/>
          <a:stretch>
            <a:fillRect/>
          </a:stretch>
        </p:blipFill>
        <p:spPr bwMode="auto">
          <a:xfrm>
            <a:off x="3851920" y="3140968"/>
            <a:ext cx="432048" cy="432048"/>
          </a:xfrm>
          <a:prstGeom prst="rect">
            <a:avLst/>
          </a:prstGeom>
          <a:noFill/>
        </p:spPr>
      </p:pic>
      <p:pic>
        <p:nvPicPr>
          <p:cNvPr id="50" name="Picture 4" descr="ClassDojo (@ClassDojo) | Twitter"/>
          <p:cNvPicPr>
            <a:picLocks noChangeAspect="1" noChangeArrowheads="1"/>
          </p:cNvPicPr>
          <p:nvPr/>
        </p:nvPicPr>
        <p:blipFill>
          <a:blip r:embed="rId3" cstate="print"/>
          <a:srcRect/>
          <a:stretch>
            <a:fillRect/>
          </a:stretch>
        </p:blipFill>
        <p:spPr bwMode="auto">
          <a:xfrm>
            <a:off x="4355976" y="3140968"/>
            <a:ext cx="432048" cy="432048"/>
          </a:xfrm>
          <a:prstGeom prst="rect">
            <a:avLst/>
          </a:prstGeom>
          <a:noFill/>
        </p:spPr>
      </p:pic>
      <p:pic>
        <p:nvPicPr>
          <p:cNvPr id="51" name="Picture 4" descr="ClassDojo (@ClassDojo) | Twitter"/>
          <p:cNvPicPr>
            <a:picLocks noChangeAspect="1" noChangeArrowheads="1"/>
          </p:cNvPicPr>
          <p:nvPr/>
        </p:nvPicPr>
        <p:blipFill>
          <a:blip r:embed="rId3" cstate="print"/>
          <a:srcRect/>
          <a:stretch>
            <a:fillRect/>
          </a:stretch>
        </p:blipFill>
        <p:spPr bwMode="auto">
          <a:xfrm>
            <a:off x="4860032" y="3140968"/>
            <a:ext cx="432048" cy="432048"/>
          </a:xfrm>
          <a:prstGeom prst="rect">
            <a:avLst/>
          </a:prstGeom>
          <a:noFill/>
        </p:spPr>
      </p:pic>
      <p:pic>
        <p:nvPicPr>
          <p:cNvPr id="52" name="Picture 4" descr="ClassDojo (@ClassDojo) | Twitter"/>
          <p:cNvPicPr>
            <a:picLocks noChangeAspect="1" noChangeArrowheads="1"/>
          </p:cNvPicPr>
          <p:nvPr/>
        </p:nvPicPr>
        <p:blipFill>
          <a:blip r:embed="rId3" cstate="print"/>
          <a:srcRect/>
          <a:stretch>
            <a:fillRect/>
          </a:stretch>
        </p:blipFill>
        <p:spPr bwMode="auto">
          <a:xfrm>
            <a:off x="5364088" y="3140968"/>
            <a:ext cx="432048" cy="432048"/>
          </a:xfrm>
          <a:prstGeom prst="rect">
            <a:avLst/>
          </a:prstGeom>
          <a:noFill/>
        </p:spPr>
      </p:pic>
      <p:pic>
        <p:nvPicPr>
          <p:cNvPr id="53" name="Picture 4" descr="ClassDojo (@ClassDojo) | Twitter"/>
          <p:cNvPicPr>
            <a:picLocks noChangeAspect="1" noChangeArrowheads="1"/>
          </p:cNvPicPr>
          <p:nvPr/>
        </p:nvPicPr>
        <p:blipFill>
          <a:blip r:embed="rId3" cstate="print"/>
          <a:srcRect/>
          <a:stretch>
            <a:fillRect/>
          </a:stretch>
        </p:blipFill>
        <p:spPr bwMode="auto">
          <a:xfrm>
            <a:off x="3851920" y="3717032"/>
            <a:ext cx="432048" cy="432048"/>
          </a:xfrm>
          <a:prstGeom prst="rect">
            <a:avLst/>
          </a:prstGeom>
          <a:noFill/>
        </p:spPr>
      </p:pic>
      <p:pic>
        <p:nvPicPr>
          <p:cNvPr id="54" name="Picture 4" descr="ClassDojo (@ClassDojo) | Twitter"/>
          <p:cNvPicPr>
            <a:picLocks noChangeAspect="1" noChangeArrowheads="1"/>
          </p:cNvPicPr>
          <p:nvPr/>
        </p:nvPicPr>
        <p:blipFill>
          <a:blip r:embed="rId3" cstate="print"/>
          <a:srcRect/>
          <a:stretch>
            <a:fillRect/>
          </a:stretch>
        </p:blipFill>
        <p:spPr bwMode="auto">
          <a:xfrm>
            <a:off x="4355976" y="3717032"/>
            <a:ext cx="432048" cy="432048"/>
          </a:xfrm>
          <a:prstGeom prst="rect">
            <a:avLst/>
          </a:prstGeom>
          <a:noFill/>
        </p:spPr>
      </p:pic>
      <p:pic>
        <p:nvPicPr>
          <p:cNvPr id="55" name="Picture 4" descr="ClassDojo (@ClassDojo) | Twitter"/>
          <p:cNvPicPr>
            <a:picLocks noChangeAspect="1" noChangeArrowheads="1"/>
          </p:cNvPicPr>
          <p:nvPr/>
        </p:nvPicPr>
        <p:blipFill>
          <a:blip r:embed="rId3" cstate="print"/>
          <a:srcRect/>
          <a:stretch>
            <a:fillRect/>
          </a:stretch>
        </p:blipFill>
        <p:spPr bwMode="auto">
          <a:xfrm>
            <a:off x="4860032" y="3717032"/>
            <a:ext cx="432048" cy="432048"/>
          </a:xfrm>
          <a:prstGeom prst="rect">
            <a:avLst/>
          </a:prstGeom>
          <a:noFill/>
        </p:spPr>
      </p:pic>
      <p:pic>
        <p:nvPicPr>
          <p:cNvPr id="56" name="Picture 4" descr="ClassDojo (@ClassDojo) | Twitter"/>
          <p:cNvPicPr>
            <a:picLocks noChangeAspect="1" noChangeArrowheads="1"/>
          </p:cNvPicPr>
          <p:nvPr/>
        </p:nvPicPr>
        <p:blipFill>
          <a:blip r:embed="rId3" cstate="print"/>
          <a:srcRect/>
          <a:stretch>
            <a:fillRect/>
          </a:stretch>
        </p:blipFill>
        <p:spPr bwMode="auto">
          <a:xfrm>
            <a:off x="5364088" y="3717032"/>
            <a:ext cx="432048" cy="432048"/>
          </a:xfrm>
          <a:prstGeom prst="rect">
            <a:avLst/>
          </a:prstGeom>
          <a:noFill/>
        </p:spPr>
      </p:pic>
      <p:pic>
        <p:nvPicPr>
          <p:cNvPr id="57" name="Picture 4" descr="ClassDojo (@ClassDojo) | Twitter"/>
          <p:cNvPicPr>
            <a:picLocks noChangeAspect="1" noChangeArrowheads="1"/>
          </p:cNvPicPr>
          <p:nvPr/>
        </p:nvPicPr>
        <p:blipFill>
          <a:blip r:embed="rId3" cstate="print"/>
          <a:srcRect/>
          <a:stretch>
            <a:fillRect/>
          </a:stretch>
        </p:blipFill>
        <p:spPr bwMode="auto">
          <a:xfrm>
            <a:off x="3851920" y="4293096"/>
            <a:ext cx="432048" cy="432048"/>
          </a:xfrm>
          <a:prstGeom prst="rect">
            <a:avLst/>
          </a:prstGeom>
          <a:noFill/>
        </p:spPr>
      </p:pic>
      <p:pic>
        <p:nvPicPr>
          <p:cNvPr id="58" name="Picture 4" descr="ClassDojo (@ClassDojo) | Twitter"/>
          <p:cNvPicPr>
            <a:picLocks noChangeAspect="1" noChangeArrowheads="1"/>
          </p:cNvPicPr>
          <p:nvPr/>
        </p:nvPicPr>
        <p:blipFill>
          <a:blip r:embed="rId3" cstate="print"/>
          <a:srcRect/>
          <a:stretch>
            <a:fillRect/>
          </a:stretch>
        </p:blipFill>
        <p:spPr bwMode="auto">
          <a:xfrm>
            <a:off x="4355976" y="4293096"/>
            <a:ext cx="432048" cy="432048"/>
          </a:xfrm>
          <a:prstGeom prst="rect">
            <a:avLst/>
          </a:prstGeom>
          <a:noFill/>
        </p:spPr>
      </p:pic>
      <p:pic>
        <p:nvPicPr>
          <p:cNvPr id="59" name="Picture 4" descr="ClassDojo (@ClassDojo) | Twitter"/>
          <p:cNvPicPr>
            <a:picLocks noChangeAspect="1" noChangeArrowheads="1"/>
          </p:cNvPicPr>
          <p:nvPr/>
        </p:nvPicPr>
        <p:blipFill>
          <a:blip r:embed="rId3" cstate="print"/>
          <a:srcRect/>
          <a:stretch>
            <a:fillRect/>
          </a:stretch>
        </p:blipFill>
        <p:spPr bwMode="auto">
          <a:xfrm>
            <a:off x="4860032" y="4293096"/>
            <a:ext cx="432048" cy="432048"/>
          </a:xfrm>
          <a:prstGeom prst="rect">
            <a:avLst/>
          </a:prstGeom>
          <a:noFill/>
        </p:spPr>
      </p:pic>
      <p:pic>
        <p:nvPicPr>
          <p:cNvPr id="60" name="Picture 4" descr="ClassDojo (@ClassDojo) | Twitter"/>
          <p:cNvPicPr>
            <a:picLocks noChangeAspect="1" noChangeArrowheads="1"/>
          </p:cNvPicPr>
          <p:nvPr/>
        </p:nvPicPr>
        <p:blipFill>
          <a:blip r:embed="rId3" cstate="print"/>
          <a:srcRect/>
          <a:stretch>
            <a:fillRect/>
          </a:stretch>
        </p:blipFill>
        <p:spPr bwMode="auto">
          <a:xfrm>
            <a:off x="3851920" y="4797152"/>
            <a:ext cx="432048" cy="432048"/>
          </a:xfrm>
          <a:prstGeom prst="rect">
            <a:avLst/>
          </a:prstGeom>
          <a:noFill/>
        </p:spPr>
      </p:pic>
      <p:pic>
        <p:nvPicPr>
          <p:cNvPr id="61" name="Picture 4" descr="ClassDojo (@ClassDojo) | Twitter"/>
          <p:cNvPicPr>
            <a:picLocks noChangeAspect="1" noChangeArrowheads="1"/>
          </p:cNvPicPr>
          <p:nvPr/>
        </p:nvPicPr>
        <p:blipFill>
          <a:blip r:embed="rId3" cstate="print"/>
          <a:srcRect/>
          <a:stretch>
            <a:fillRect/>
          </a:stretch>
        </p:blipFill>
        <p:spPr bwMode="auto">
          <a:xfrm>
            <a:off x="4355976" y="4797152"/>
            <a:ext cx="432048" cy="432048"/>
          </a:xfrm>
          <a:prstGeom prst="rect">
            <a:avLst/>
          </a:prstGeom>
          <a:noFill/>
        </p:spPr>
      </p:pic>
      <p:pic>
        <p:nvPicPr>
          <p:cNvPr id="62" name="Picture 4" descr="ClassDojo (@ClassDojo) | Twitter"/>
          <p:cNvPicPr>
            <a:picLocks noChangeAspect="1" noChangeArrowheads="1"/>
          </p:cNvPicPr>
          <p:nvPr/>
        </p:nvPicPr>
        <p:blipFill>
          <a:blip r:embed="rId3" cstate="print"/>
          <a:srcRect/>
          <a:stretch>
            <a:fillRect/>
          </a:stretch>
        </p:blipFill>
        <p:spPr bwMode="auto">
          <a:xfrm>
            <a:off x="4860032" y="4797152"/>
            <a:ext cx="432048" cy="432048"/>
          </a:xfrm>
          <a:prstGeom prst="rect">
            <a:avLst/>
          </a:prstGeom>
          <a:noFill/>
        </p:spPr>
      </p:pic>
      <p:pic>
        <p:nvPicPr>
          <p:cNvPr id="63" name="Picture 4" descr="ClassDojo (@ClassDojo) | Twitter"/>
          <p:cNvPicPr>
            <a:picLocks noChangeAspect="1" noChangeArrowheads="1"/>
          </p:cNvPicPr>
          <p:nvPr/>
        </p:nvPicPr>
        <p:blipFill>
          <a:blip r:embed="rId3" cstate="print"/>
          <a:srcRect/>
          <a:stretch>
            <a:fillRect/>
          </a:stretch>
        </p:blipFill>
        <p:spPr bwMode="auto">
          <a:xfrm>
            <a:off x="3851920" y="5301208"/>
            <a:ext cx="432048" cy="432048"/>
          </a:xfrm>
          <a:prstGeom prst="rect">
            <a:avLst/>
          </a:prstGeom>
          <a:noFill/>
        </p:spPr>
      </p:pic>
      <p:pic>
        <p:nvPicPr>
          <p:cNvPr id="64" name="Picture 4" descr="ClassDojo (@ClassDojo) | Twitter"/>
          <p:cNvPicPr>
            <a:picLocks noChangeAspect="1" noChangeArrowheads="1"/>
          </p:cNvPicPr>
          <p:nvPr/>
        </p:nvPicPr>
        <p:blipFill>
          <a:blip r:embed="rId3" cstate="print"/>
          <a:srcRect/>
          <a:stretch>
            <a:fillRect/>
          </a:stretch>
        </p:blipFill>
        <p:spPr bwMode="auto">
          <a:xfrm>
            <a:off x="4355976" y="5301208"/>
            <a:ext cx="432048" cy="432048"/>
          </a:xfrm>
          <a:prstGeom prst="rect">
            <a:avLst/>
          </a:prstGeom>
          <a:noFill/>
        </p:spPr>
      </p:pic>
      <p:pic>
        <p:nvPicPr>
          <p:cNvPr id="65" name="Picture 4" descr="ClassDojo (@ClassDojo) | Twitter"/>
          <p:cNvPicPr>
            <a:picLocks noChangeAspect="1" noChangeArrowheads="1"/>
          </p:cNvPicPr>
          <p:nvPr/>
        </p:nvPicPr>
        <p:blipFill>
          <a:blip r:embed="rId3" cstate="print"/>
          <a:srcRect/>
          <a:stretch>
            <a:fillRect/>
          </a:stretch>
        </p:blipFill>
        <p:spPr bwMode="auto">
          <a:xfrm>
            <a:off x="3851920" y="5877272"/>
            <a:ext cx="432048" cy="432048"/>
          </a:xfrm>
          <a:prstGeom prst="rect">
            <a:avLst/>
          </a:prstGeom>
          <a:noFill/>
        </p:spPr>
      </p:pic>
      <p:pic>
        <p:nvPicPr>
          <p:cNvPr id="66" name="Picture 4" descr="ClassDojo (@ClassDojo) | Twitter"/>
          <p:cNvPicPr>
            <a:picLocks noChangeAspect="1" noChangeArrowheads="1"/>
          </p:cNvPicPr>
          <p:nvPr/>
        </p:nvPicPr>
        <p:blipFill>
          <a:blip r:embed="rId3" cstate="print"/>
          <a:srcRect/>
          <a:stretch>
            <a:fillRect/>
          </a:stretch>
        </p:blipFill>
        <p:spPr bwMode="auto">
          <a:xfrm>
            <a:off x="4355976" y="5877272"/>
            <a:ext cx="432048" cy="432048"/>
          </a:xfrm>
          <a:prstGeom prst="rect">
            <a:avLst/>
          </a:prstGeom>
          <a:noFill/>
        </p:spPr>
      </p:pic>
      <p:sp>
        <p:nvSpPr>
          <p:cNvPr id="67" name="TextBox 66"/>
          <p:cNvSpPr txBox="1"/>
          <p:nvPr/>
        </p:nvSpPr>
        <p:spPr>
          <a:xfrm>
            <a:off x="6516216" y="2348880"/>
            <a:ext cx="2448272" cy="2862322"/>
          </a:xfrm>
          <a:prstGeom prst="rect">
            <a:avLst/>
          </a:prstGeom>
          <a:solidFill>
            <a:srgbClr val="FFFF00"/>
          </a:solidFill>
          <a:ln w="38100">
            <a:solidFill>
              <a:schemeClr val="tx1"/>
            </a:solidFill>
          </a:ln>
        </p:spPr>
        <p:txBody>
          <a:bodyPr wrap="square" rtlCol="0">
            <a:spAutoFit/>
          </a:bodyPr>
          <a:lstStyle/>
          <a:p>
            <a:pPr algn="ctr"/>
            <a:r>
              <a:rPr lang="en-GB" sz="3000" dirty="0" smtClean="0"/>
              <a:t>These are the amount of </a:t>
            </a:r>
            <a:r>
              <a:rPr lang="en-GB" sz="3000" dirty="0" err="1" smtClean="0"/>
              <a:t>dojos</a:t>
            </a:r>
            <a:r>
              <a:rPr lang="en-GB" sz="3000" dirty="0" smtClean="0"/>
              <a:t> you have received for your efforts today!</a:t>
            </a:r>
            <a:endParaRPr lang="en-GB" sz="3000" dirty="0"/>
          </a:p>
        </p:txBody>
      </p:sp>
      <p:pic>
        <p:nvPicPr>
          <p:cNvPr id="68" name="Picture 4" descr="ClassDojo (@ClassDojo) | Twitter"/>
          <p:cNvPicPr>
            <a:picLocks noChangeAspect="1" noChangeArrowheads="1"/>
          </p:cNvPicPr>
          <p:nvPr/>
        </p:nvPicPr>
        <p:blipFill>
          <a:blip r:embed="rId3" cstate="print"/>
          <a:srcRect/>
          <a:stretch>
            <a:fillRect/>
          </a:stretch>
        </p:blipFill>
        <p:spPr bwMode="auto">
          <a:xfrm>
            <a:off x="3851920" y="6425952"/>
            <a:ext cx="432048" cy="432048"/>
          </a:xfrm>
          <a:prstGeom prst="rect">
            <a:avLst/>
          </a:prstGeom>
          <a:noFill/>
        </p:spPr>
      </p:pic>
      <p:pic>
        <p:nvPicPr>
          <p:cNvPr id="69" name="Picture 4" descr="ClassDojo (@ClassDojo) | Twitter"/>
          <p:cNvPicPr>
            <a:picLocks noChangeAspect="1" noChangeArrowheads="1"/>
          </p:cNvPicPr>
          <p:nvPr/>
        </p:nvPicPr>
        <p:blipFill>
          <a:blip r:embed="rId3" cstate="print"/>
          <a:srcRect/>
          <a:stretch>
            <a:fillRect/>
          </a:stretch>
        </p:blipFill>
        <p:spPr bwMode="auto">
          <a:xfrm>
            <a:off x="4355976" y="6425952"/>
            <a:ext cx="432048" cy="432048"/>
          </a:xfrm>
          <a:prstGeom prst="rect">
            <a:avLst/>
          </a:prstGeom>
          <a:noFill/>
        </p:spPr>
      </p:pic>
    </p:spTree>
  </p:cSld>
  <p:clrMapOvr>
    <a:masterClrMapping/>
  </p:clrMapOvr>
  <p:transition advClick="0" advTm="10327">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10" name="Rectangle 9"/>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6" name="Picture 2"/>
          <p:cNvPicPr>
            <a:picLocks noChangeAspect="1" noChangeArrowheads="1"/>
          </p:cNvPicPr>
          <p:nvPr/>
        </p:nvPicPr>
        <p:blipFill>
          <a:blip r:embed="rId4" cstate="print"/>
          <a:srcRect/>
          <a:stretch>
            <a:fillRect/>
          </a:stretch>
        </p:blipFill>
        <p:spPr bwMode="auto">
          <a:xfrm rot="16200000">
            <a:off x="185209" y="795519"/>
            <a:ext cx="5877273" cy="6247689"/>
          </a:xfrm>
          <a:prstGeom prst="rect">
            <a:avLst/>
          </a:prstGeom>
          <a:noFill/>
          <a:ln w="9525">
            <a:noFill/>
            <a:miter lim="800000"/>
            <a:headEnd/>
            <a:tailEnd/>
          </a:ln>
        </p:spPr>
      </p:pic>
      <p:sp>
        <p:nvSpPr>
          <p:cNvPr id="11" name="TextBox 10"/>
          <p:cNvSpPr txBox="1"/>
          <p:nvPr/>
        </p:nvSpPr>
        <p:spPr>
          <a:xfrm>
            <a:off x="6300192" y="980728"/>
            <a:ext cx="2843808" cy="5632311"/>
          </a:xfrm>
          <a:prstGeom prst="rect">
            <a:avLst/>
          </a:prstGeom>
          <a:solidFill>
            <a:srgbClr val="7030A0"/>
          </a:solidFill>
          <a:ln w="57150">
            <a:solidFill>
              <a:schemeClr val="tx1"/>
            </a:solidFill>
          </a:ln>
        </p:spPr>
        <p:txBody>
          <a:bodyPr wrap="square" rtlCol="0">
            <a:spAutoFit/>
          </a:bodyPr>
          <a:lstStyle/>
          <a:p>
            <a:pPr algn="ctr"/>
            <a:r>
              <a:rPr lang="en-GB" sz="4000" dirty="0" smtClean="0">
                <a:solidFill>
                  <a:schemeClr val="bg1"/>
                </a:solidFill>
                <a:latin typeface="Comic Sans MS" pitchFamily="66" charset="0"/>
              </a:rPr>
              <a:t>Cameron has made the story dice to help him to plan his ancient Greek </a:t>
            </a:r>
            <a:r>
              <a:rPr lang="en-GB" sz="4000" dirty="0" smtClean="0">
                <a:solidFill>
                  <a:schemeClr val="bg1"/>
                </a:solidFill>
                <a:latin typeface="Comic Sans MS" pitchFamily="66" charset="0"/>
              </a:rPr>
              <a:t>myth.</a:t>
            </a:r>
            <a:endParaRPr lang="en-GB" sz="40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10" name="Rectangle 9"/>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290" name="Picture 2"/>
          <p:cNvPicPr>
            <a:picLocks noChangeAspect="1" noChangeArrowheads="1"/>
          </p:cNvPicPr>
          <p:nvPr/>
        </p:nvPicPr>
        <p:blipFill>
          <a:blip r:embed="rId4" cstate="print"/>
          <a:srcRect/>
          <a:stretch>
            <a:fillRect/>
          </a:stretch>
        </p:blipFill>
        <p:spPr bwMode="auto">
          <a:xfrm>
            <a:off x="0" y="1340768"/>
            <a:ext cx="9144000" cy="5517232"/>
          </a:xfrm>
          <a:prstGeom prst="rect">
            <a:avLst/>
          </a:prstGeom>
          <a:noFill/>
          <a:ln w="9525">
            <a:noFill/>
            <a:miter lim="800000"/>
            <a:headEnd/>
            <a:tailEnd/>
          </a:ln>
        </p:spPr>
      </p:pic>
      <p:sp>
        <p:nvSpPr>
          <p:cNvPr id="11" name="TextBox 10"/>
          <p:cNvSpPr txBox="1"/>
          <p:nvPr/>
        </p:nvSpPr>
        <p:spPr>
          <a:xfrm>
            <a:off x="0" y="980728"/>
            <a:ext cx="9144000" cy="400110"/>
          </a:xfrm>
          <a:prstGeom prst="rect">
            <a:avLst/>
          </a:prstGeom>
          <a:solidFill>
            <a:srgbClr val="7030A0"/>
          </a:solidFill>
          <a:ln w="57150">
            <a:solidFill>
              <a:schemeClr val="tx1"/>
            </a:solidFill>
          </a:ln>
        </p:spPr>
        <p:txBody>
          <a:bodyPr wrap="square" rtlCol="0">
            <a:spAutoFit/>
          </a:bodyPr>
          <a:lstStyle/>
          <a:p>
            <a:pPr algn="ctr"/>
            <a:r>
              <a:rPr lang="en-GB" sz="2000" dirty="0" smtClean="0">
                <a:solidFill>
                  <a:schemeClr val="bg1"/>
                </a:solidFill>
                <a:latin typeface="Comic Sans MS" pitchFamily="66" charset="0"/>
              </a:rPr>
              <a:t>Cameron has planned the main events in his ancient Greek myth story.</a:t>
            </a:r>
            <a:endParaRPr lang="en-GB" sz="20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10" name="Rectangle 9"/>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6386" name="Picture 2"/>
          <p:cNvPicPr>
            <a:picLocks noChangeAspect="1" noChangeArrowheads="1"/>
          </p:cNvPicPr>
          <p:nvPr/>
        </p:nvPicPr>
        <p:blipFill>
          <a:blip r:embed="rId4" cstate="print"/>
          <a:srcRect/>
          <a:stretch>
            <a:fillRect/>
          </a:stretch>
        </p:blipFill>
        <p:spPr bwMode="auto">
          <a:xfrm>
            <a:off x="0" y="925973"/>
            <a:ext cx="4211960" cy="5932027"/>
          </a:xfrm>
          <a:prstGeom prst="rect">
            <a:avLst/>
          </a:prstGeom>
          <a:noFill/>
          <a:ln w="9525">
            <a:noFill/>
            <a:miter lim="800000"/>
            <a:headEnd/>
            <a:tailEnd/>
          </a:ln>
        </p:spPr>
      </p:pic>
      <p:sp>
        <p:nvSpPr>
          <p:cNvPr id="11" name="TextBox 10"/>
          <p:cNvSpPr txBox="1"/>
          <p:nvPr/>
        </p:nvSpPr>
        <p:spPr>
          <a:xfrm>
            <a:off x="4139952" y="980728"/>
            <a:ext cx="1296144" cy="3170099"/>
          </a:xfrm>
          <a:prstGeom prst="rect">
            <a:avLst/>
          </a:prstGeom>
          <a:solidFill>
            <a:srgbClr val="7030A0"/>
          </a:solidFill>
          <a:ln w="57150">
            <a:solidFill>
              <a:schemeClr val="tx1"/>
            </a:solidFill>
          </a:ln>
        </p:spPr>
        <p:txBody>
          <a:bodyPr wrap="square" rtlCol="0">
            <a:spAutoFit/>
          </a:bodyPr>
          <a:lstStyle/>
          <a:p>
            <a:pPr algn="ctr"/>
            <a:r>
              <a:rPr lang="en-GB" sz="2000" dirty="0" smtClean="0">
                <a:solidFill>
                  <a:schemeClr val="bg1"/>
                </a:solidFill>
                <a:latin typeface="Comic Sans MS" pitchFamily="66" charset="0"/>
              </a:rPr>
              <a:t>I’ve </a:t>
            </a:r>
            <a:r>
              <a:rPr lang="en-GB" sz="2000" dirty="0" smtClean="0">
                <a:solidFill>
                  <a:schemeClr val="bg1"/>
                </a:solidFill>
                <a:latin typeface="Comic Sans MS" pitchFamily="66" charset="0"/>
              </a:rPr>
              <a:t>made the story dice to help me to plan </a:t>
            </a:r>
            <a:r>
              <a:rPr lang="en-GB" sz="2000" dirty="0" smtClean="0">
                <a:solidFill>
                  <a:schemeClr val="bg1"/>
                </a:solidFill>
                <a:latin typeface="Comic Sans MS" pitchFamily="66" charset="0"/>
              </a:rPr>
              <a:t>my </a:t>
            </a:r>
            <a:r>
              <a:rPr lang="en-GB" sz="2000" dirty="0" smtClean="0">
                <a:solidFill>
                  <a:schemeClr val="bg1"/>
                </a:solidFill>
                <a:latin typeface="Comic Sans MS" pitchFamily="66" charset="0"/>
              </a:rPr>
              <a:t>ancient Greek </a:t>
            </a:r>
            <a:r>
              <a:rPr lang="en-GB" sz="2000" dirty="0" smtClean="0">
                <a:solidFill>
                  <a:schemeClr val="bg1"/>
                </a:solidFill>
                <a:latin typeface="Comic Sans MS" pitchFamily="66" charset="0"/>
              </a:rPr>
              <a:t>myth.</a:t>
            </a:r>
            <a:endParaRPr lang="en-GB" sz="2000" dirty="0">
              <a:solidFill>
                <a:schemeClr val="bg1"/>
              </a:solidFill>
              <a:latin typeface="Comic Sans MS" pitchFamily="66" charset="0"/>
            </a:endParaRPr>
          </a:p>
        </p:txBody>
      </p:sp>
      <p:pic>
        <p:nvPicPr>
          <p:cNvPr id="16387" name="Picture 3"/>
          <p:cNvPicPr>
            <a:picLocks noChangeAspect="1" noChangeArrowheads="1"/>
          </p:cNvPicPr>
          <p:nvPr/>
        </p:nvPicPr>
        <p:blipFill>
          <a:blip r:embed="rId5" cstate="print"/>
          <a:srcRect/>
          <a:stretch>
            <a:fillRect/>
          </a:stretch>
        </p:blipFill>
        <p:spPr bwMode="auto">
          <a:xfrm>
            <a:off x="5456300" y="980728"/>
            <a:ext cx="3687700" cy="5877272"/>
          </a:xfrm>
          <a:prstGeom prst="rect">
            <a:avLst/>
          </a:prstGeom>
          <a:noFill/>
          <a:ln w="9525">
            <a:noFill/>
            <a:miter lim="800000"/>
            <a:headEnd/>
            <a:tailEnd/>
          </a:ln>
        </p:spPr>
      </p:pic>
    </p:spTree>
  </p:cSld>
  <p:clrMapOvr>
    <a:masterClrMapping/>
  </p:clrMapOvr>
  <p:transition advClick="0" advTm="2543">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10" name="Rectangle 9"/>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8434" name="Picture 2"/>
          <p:cNvPicPr>
            <a:picLocks noChangeAspect="1" noChangeArrowheads="1"/>
          </p:cNvPicPr>
          <p:nvPr/>
        </p:nvPicPr>
        <p:blipFill>
          <a:blip r:embed="rId4" cstate="print"/>
          <a:srcRect/>
          <a:stretch>
            <a:fillRect/>
          </a:stretch>
        </p:blipFill>
        <p:spPr bwMode="auto">
          <a:xfrm rot="16200000">
            <a:off x="1835728" y="-450273"/>
            <a:ext cx="5472545" cy="9144000"/>
          </a:xfrm>
          <a:prstGeom prst="rect">
            <a:avLst/>
          </a:prstGeom>
          <a:noFill/>
          <a:ln w="9525">
            <a:noFill/>
            <a:miter lim="800000"/>
            <a:headEnd/>
            <a:tailEnd/>
          </a:ln>
        </p:spPr>
      </p:pic>
      <p:sp>
        <p:nvSpPr>
          <p:cNvPr id="11" name="TextBox 10"/>
          <p:cNvSpPr txBox="1"/>
          <p:nvPr/>
        </p:nvSpPr>
        <p:spPr>
          <a:xfrm>
            <a:off x="0" y="980728"/>
            <a:ext cx="9144000" cy="400110"/>
          </a:xfrm>
          <a:prstGeom prst="rect">
            <a:avLst/>
          </a:prstGeom>
          <a:solidFill>
            <a:srgbClr val="7030A0"/>
          </a:solidFill>
          <a:ln w="57150">
            <a:solidFill>
              <a:schemeClr val="tx1"/>
            </a:solidFill>
          </a:ln>
        </p:spPr>
        <p:txBody>
          <a:bodyPr wrap="square" rtlCol="0">
            <a:spAutoFit/>
          </a:bodyPr>
          <a:lstStyle/>
          <a:p>
            <a:pPr algn="ctr"/>
            <a:r>
              <a:rPr lang="en-GB" sz="2000" dirty="0" smtClean="0">
                <a:solidFill>
                  <a:schemeClr val="bg1"/>
                </a:solidFill>
                <a:latin typeface="Comic Sans MS" pitchFamily="66" charset="0"/>
              </a:rPr>
              <a:t>Zoe has planned the main events in her ancient Greek myth story.</a:t>
            </a:r>
            <a:endParaRPr lang="en-GB" sz="20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507928"/>
            <a:ext cx="9144000" cy="6324600"/>
          </a:xfrm>
          <a:prstGeom prst="rect">
            <a:avLst/>
          </a:prstGeom>
          <a:noFill/>
          <a:ln w="9525">
            <a:noFill/>
            <a:miter lim="800000"/>
            <a:headEnd/>
            <a:tailEnd/>
          </a:ln>
        </p:spPr>
      </p:pic>
      <p:sp>
        <p:nvSpPr>
          <p:cNvPr id="11"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2"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3" name="Picture 6" descr="English Lessons for Third Country Nationals from Aglantzia ..."/>
          <p:cNvPicPr>
            <a:picLocks noChangeAspect="1" noChangeArrowheads="1"/>
          </p:cNvPicPr>
          <p:nvPr/>
        </p:nvPicPr>
        <p:blipFill>
          <a:blip r:embed="rId3" cstate="print"/>
          <a:srcRect/>
          <a:stretch>
            <a:fillRect/>
          </a:stretch>
        </p:blipFill>
        <p:spPr bwMode="auto">
          <a:xfrm>
            <a:off x="1" y="0"/>
            <a:ext cx="1619672" cy="980728"/>
          </a:xfrm>
          <a:prstGeom prst="rect">
            <a:avLst/>
          </a:prstGeom>
          <a:noFill/>
        </p:spPr>
      </p:pic>
      <p:sp>
        <p:nvSpPr>
          <p:cNvPr id="14" name="Rectangle 13"/>
          <p:cNvSpPr/>
          <p:nvPr/>
        </p:nvSpPr>
        <p:spPr>
          <a:xfrm>
            <a:off x="1619672" y="0"/>
            <a:ext cx="7524328" cy="954107"/>
          </a:xfrm>
          <a:prstGeom prst="rect">
            <a:avLst/>
          </a:prstGeom>
          <a:blipFill>
            <a:blip r:embed="rId4"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5" name="TextBox 14"/>
          <p:cNvSpPr txBox="1"/>
          <p:nvPr/>
        </p:nvSpPr>
        <p:spPr>
          <a:xfrm>
            <a:off x="0" y="6457890"/>
            <a:ext cx="9144000" cy="400110"/>
          </a:xfrm>
          <a:prstGeom prst="rect">
            <a:avLst/>
          </a:prstGeom>
          <a:solidFill>
            <a:srgbClr val="7030A0"/>
          </a:solidFill>
          <a:ln w="57150">
            <a:solidFill>
              <a:schemeClr val="tx1"/>
            </a:solidFill>
          </a:ln>
        </p:spPr>
        <p:txBody>
          <a:bodyPr wrap="square" rtlCol="0">
            <a:spAutoFit/>
          </a:bodyPr>
          <a:lstStyle/>
          <a:p>
            <a:pPr algn="ctr"/>
            <a:r>
              <a:rPr lang="en-GB" sz="2000" dirty="0" smtClean="0">
                <a:solidFill>
                  <a:schemeClr val="bg1"/>
                </a:solidFill>
                <a:latin typeface="Comic Sans MS" pitchFamily="66" charset="0"/>
              </a:rPr>
              <a:t>Cassie</a:t>
            </a:r>
            <a:r>
              <a:rPr lang="en-GB" sz="2000" dirty="0" smtClean="0">
                <a:solidFill>
                  <a:schemeClr val="bg1"/>
                </a:solidFill>
                <a:latin typeface="Comic Sans MS" pitchFamily="66" charset="0"/>
              </a:rPr>
              <a:t> has planned the main events in her ancient Greek myth story.</a:t>
            </a:r>
            <a:endParaRPr lang="en-GB" sz="20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10" name="Rectangle 9"/>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6865" name="Picture 1" descr="C:\Users\Carol Hughes\AppData\Local\Temp\20200519_134232.jpg"/>
          <p:cNvPicPr>
            <a:picLocks noChangeAspect="1" noChangeArrowheads="1"/>
          </p:cNvPicPr>
          <p:nvPr/>
        </p:nvPicPr>
        <p:blipFill>
          <a:blip r:embed="rId4" cstate="print"/>
          <a:srcRect/>
          <a:stretch>
            <a:fillRect/>
          </a:stretch>
        </p:blipFill>
        <p:spPr bwMode="auto">
          <a:xfrm rot="5400000">
            <a:off x="1633364" y="-652634"/>
            <a:ext cx="5877273" cy="9144002"/>
          </a:xfrm>
          <a:prstGeom prst="rect">
            <a:avLst/>
          </a:prstGeom>
          <a:noFill/>
        </p:spPr>
      </p:pic>
      <p:sp>
        <p:nvSpPr>
          <p:cNvPr id="11" name="TextBox 10"/>
          <p:cNvSpPr txBox="1"/>
          <p:nvPr/>
        </p:nvSpPr>
        <p:spPr>
          <a:xfrm>
            <a:off x="4860032" y="3687901"/>
            <a:ext cx="4283968" cy="3170099"/>
          </a:xfrm>
          <a:prstGeom prst="rect">
            <a:avLst/>
          </a:prstGeom>
          <a:solidFill>
            <a:srgbClr val="7030A0"/>
          </a:solidFill>
          <a:ln w="57150">
            <a:solidFill>
              <a:schemeClr val="tx1"/>
            </a:solidFill>
          </a:ln>
        </p:spPr>
        <p:txBody>
          <a:bodyPr wrap="square" rtlCol="0">
            <a:spAutoFit/>
          </a:bodyPr>
          <a:lstStyle/>
          <a:p>
            <a:pPr algn="ctr"/>
            <a:r>
              <a:rPr lang="en-GB" sz="4000" dirty="0" smtClean="0">
                <a:solidFill>
                  <a:schemeClr val="bg1"/>
                </a:solidFill>
                <a:latin typeface="Comic Sans MS" pitchFamily="66" charset="0"/>
              </a:rPr>
              <a:t>Lucy has planned the main events in her ancient Greek myth story.</a:t>
            </a:r>
            <a:endParaRPr lang="en-GB" sz="40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Carol Hughes\AppData\Local\Temp\20200519_123248.jpg"/>
          <p:cNvPicPr>
            <a:picLocks noChangeAspect="1" noChangeArrowheads="1"/>
          </p:cNvPicPr>
          <p:nvPr/>
        </p:nvPicPr>
        <p:blipFill>
          <a:blip r:embed="rId2" cstate="print"/>
          <a:srcRect/>
          <a:stretch>
            <a:fillRect/>
          </a:stretch>
        </p:blipFill>
        <p:spPr bwMode="auto">
          <a:xfrm>
            <a:off x="0" y="90010"/>
            <a:ext cx="9144000" cy="6858000"/>
          </a:xfrm>
          <a:prstGeom prst="rect">
            <a:avLst/>
          </a:prstGeom>
          <a:noFill/>
        </p:spPr>
      </p:pic>
      <p:sp>
        <p:nvSpPr>
          <p:cNvPr id="12"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3"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4" name="Picture 6" descr="English Lessons for Third Country Nationals from Aglantzia ..."/>
          <p:cNvPicPr>
            <a:picLocks noChangeAspect="1" noChangeArrowheads="1"/>
          </p:cNvPicPr>
          <p:nvPr/>
        </p:nvPicPr>
        <p:blipFill>
          <a:blip r:embed="rId3" cstate="print"/>
          <a:srcRect/>
          <a:stretch>
            <a:fillRect/>
          </a:stretch>
        </p:blipFill>
        <p:spPr bwMode="auto">
          <a:xfrm>
            <a:off x="1" y="0"/>
            <a:ext cx="1619672" cy="980728"/>
          </a:xfrm>
          <a:prstGeom prst="rect">
            <a:avLst/>
          </a:prstGeom>
          <a:noFill/>
        </p:spPr>
      </p:pic>
      <p:sp>
        <p:nvSpPr>
          <p:cNvPr id="15" name="Rectangle 14"/>
          <p:cNvSpPr/>
          <p:nvPr/>
        </p:nvSpPr>
        <p:spPr>
          <a:xfrm>
            <a:off x="1619672" y="0"/>
            <a:ext cx="7524328" cy="954107"/>
          </a:xfrm>
          <a:prstGeom prst="rect">
            <a:avLst/>
          </a:prstGeom>
          <a:blipFill>
            <a:blip r:embed="rId4"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6" name="TextBox 15"/>
          <p:cNvSpPr txBox="1"/>
          <p:nvPr/>
        </p:nvSpPr>
        <p:spPr>
          <a:xfrm>
            <a:off x="0" y="5534561"/>
            <a:ext cx="9144000" cy="1323439"/>
          </a:xfrm>
          <a:prstGeom prst="rect">
            <a:avLst/>
          </a:prstGeom>
          <a:solidFill>
            <a:srgbClr val="7030A0"/>
          </a:solidFill>
          <a:ln w="57150">
            <a:solidFill>
              <a:schemeClr val="tx1"/>
            </a:solidFill>
          </a:ln>
        </p:spPr>
        <p:txBody>
          <a:bodyPr wrap="square" rtlCol="0">
            <a:spAutoFit/>
          </a:bodyPr>
          <a:lstStyle/>
          <a:p>
            <a:pPr algn="ctr"/>
            <a:r>
              <a:rPr lang="en-GB" sz="4000" dirty="0" smtClean="0">
                <a:solidFill>
                  <a:schemeClr val="bg1"/>
                </a:solidFill>
                <a:latin typeface="Comic Sans MS" pitchFamily="66" charset="0"/>
              </a:rPr>
              <a:t>Katie</a:t>
            </a:r>
            <a:r>
              <a:rPr lang="en-GB" sz="4000" dirty="0" smtClean="0">
                <a:solidFill>
                  <a:schemeClr val="bg1"/>
                </a:solidFill>
                <a:latin typeface="Comic Sans MS" pitchFamily="66" charset="0"/>
              </a:rPr>
              <a:t> has planned the main events in her ancient Greek myth story.</a:t>
            </a:r>
            <a:endParaRPr lang="en-GB" sz="40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10" name="Rectangle 9"/>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5538" name="Picture 2"/>
          <p:cNvPicPr>
            <a:picLocks noChangeAspect="1" noChangeArrowheads="1"/>
          </p:cNvPicPr>
          <p:nvPr/>
        </p:nvPicPr>
        <p:blipFill>
          <a:blip r:embed="rId4" cstate="print"/>
          <a:srcRect/>
          <a:stretch>
            <a:fillRect/>
          </a:stretch>
        </p:blipFill>
        <p:spPr bwMode="auto">
          <a:xfrm rot="16200000">
            <a:off x="1921697" y="-940969"/>
            <a:ext cx="5300605" cy="9143999"/>
          </a:xfrm>
          <a:prstGeom prst="rect">
            <a:avLst/>
          </a:prstGeom>
          <a:noFill/>
          <a:ln w="9525">
            <a:noFill/>
            <a:miter lim="800000"/>
            <a:headEnd/>
            <a:tailEnd/>
          </a:ln>
        </p:spPr>
      </p:pic>
      <p:sp>
        <p:nvSpPr>
          <p:cNvPr id="11" name="TextBox 10"/>
          <p:cNvSpPr txBox="1"/>
          <p:nvPr/>
        </p:nvSpPr>
        <p:spPr>
          <a:xfrm>
            <a:off x="0" y="5965448"/>
            <a:ext cx="9144000" cy="892552"/>
          </a:xfrm>
          <a:prstGeom prst="rect">
            <a:avLst/>
          </a:prstGeom>
          <a:solidFill>
            <a:srgbClr val="7030A0"/>
          </a:solidFill>
          <a:ln w="57150">
            <a:solidFill>
              <a:schemeClr val="tx1"/>
            </a:solidFill>
          </a:ln>
        </p:spPr>
        <p:txBody>
          <a:bodyPr wrap="square" rtlCol="0">
            <a:spAutoFit/>
          </a:bodyPr>
          <a:lstStyle/>
          <a:p>
            <a:pPr algn="ctr"/>
            <a:r>
              <a:rPr lang="en-GB" sz="2600" dirty="0" smtClean="0">
                <a:solidFill>
                  <a:schemeClr val="bg1"/>
                </a:solidFill>
                <a:latin typeface="Comic Sans MS" pitchFamily="66" charset="0"/>
              </a:rPr>
              <a:t>Harvey has planned the main events in his ancient Greek myth story.</a:t>
            </a:r>
            <a:endParaRPr lang="en-GB" sz="26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10" name="Rectangle 9"/>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681" name="Picture 1"/>
          <p:cNvPicPr>
            <a:picLocks noChangeAspect="1" noChangeArrowheads="1"/>
          </p:cNvPicPr>
          <p:nvPr/>
        </p:nvPicPr>
        <p:blipFill>
          <a:blip r:embed="rId4" cstate="print"/>
          <a:srcRect/>
          <a:stretch>
            <a:fillRect/>
          </a:stretch>
        </p:blipFill>
        <p:spPr bwMode="auto">
          <a:xfrm>
            <a:off x="-1" y="980728"/>
            <a:ext cx="3786641" cy="2232248"/>
          </a:xfrm>
          <a:prstGeom prst="rect">
            <a:avLst/>
          </a:prstGeom>
          <a:noFill/>
          <a:ln w="9525">
            <a:noFill/>
            <a:miter lim="800000"/>
            <a:headEnd/>
            <a:tailEnd/>
          </a:ln>
        </p:spPr>
      </p:pic>
      <p:pic>
        <p:nvPicPr>
          <p:cNvPr id="71682" name="Picture 2"/>
          <p:cNvPicPr>
            <a:picLocks noChangeAspect="1" noChangeArrowheads="1"/>
          </p:cNvPicPr>
          <p:nvPr/>
        </p:nvPicPr>
        <p:blipFill>
          <a:blip r:embed="rId5" cstate="print"/>
          <a:srcRect/>
          <a:stretch>
            <a:fillRect/>
          </a:stretch>
        </p:blipFill>
        <p:spPr bwMode="auto">
          <a:xfrm>
            <a:off x="3834868" y="980727"/>
            <a:ext cx="5309132" cy="2232249"/>
          </a:xfrm>
          <a:prstGeom prst="rect">
            <a:avLst/>
          </a:prstGeom>
          <a:noFill/>
          <a:ln w="9525">
            <a:noFill/>
            <a:miter lim="800000"/>
            <a:headEnd/>
            <a:tailEnd/>
          </a:ln>
        </p:spPr>
      </p:pic>
      <p:pic>
        <p:nvPicPr>
          <p:cNvPr id="71683" name="Picture 3"/>
          <p:cNvPicPr>
            <a:picLocks noChangeAspect="1" noChangeArrowheads="1"/>
          </p:cNvPicPr>
          <p:nvPr/>
        </p:nvPicPr>
        <p:blipFill>
          <a:blip r:embed="rId6" cstate="print"/>
          <a:srcRect/>
          <a:stretch>
            <a:fillRect/>
          </a:stretch>
        </p:blipFill>
        <p:spPr bwMode="auto">
          <a:xfrm>
            <a:off x="0" y="3284985"/>
            <a:ext cx="3766525" cy="2232248"/>
          </a:xfrm>
          <a:prstGeom prst="rect">
            <a:avLst/>
          </a:prstGeom>
          <a:noFill/>
          <a:ln w="9525">
            <a:noFill/>
            <a:miter lim="800000"/>
            <a:headEnd/>
            <a:tailEnd/>
          </a:ln>
        </p:spPr>
      </p:pic>
      <p:pic>
        <p:nvPicPr>
          <p:cNvPr id="71684" name="Picture 4"/>
          <p:cNvPicPr>
            <a:picLocks noChangeAspect="1" noChangeArrowheads="1"/>
          </p:cNvPicPr>
          <p:nvPr/>
        </p:nvPicPr>
        <p:blipFill>
          <a:blip r:embed="rId7" cstate="print"/>
          <a:srcRect/>
          <a:stretch>
            <a:fillRect/>
          </a:stretch>
        </p:blipFill>
        <p:spPr bwMode="auto">
          <a:xfrm>
            <a:off x="3851920" y="3284984"/>
            <a:ext cx="5292080" cy="2021693"/>
          </a:xfrm>
          <a:prstGeom prst="rect">
            <a:avLst/>
          </a:prstGeom>
          <a:noFill/>
          <a:ln w="9525">
            <a:noFill/>
            <a:miter lim="800000"/>
            <a:headEnd/>
            <a:tailEnd/>
          </a:ln>
        </p:spPr>
      </p:pic>
      <p:sp>
        <p:nvSpPr>
          <p:cNvPr id="11" name="TextBox 10"/>
          <p:cNvSpPr txBox="1"/>
          <p:nvPr/>
        </p:nvSpPr>
        <p:spPr>
          <a:xfrm>
            <a:off x="0" y="5589240"/>
            <a:ext cx="9144000" cy="1261884"/>
          </a:xfrm>
          <a:prstGeom prst="rect">
            <a:avLst/>
          </a:prstGeom>
          <a:solidFill>
            <a:srgbClr val="7030A0"/>
          </a:solidFill>
          <a:ln w="57150">
            <a:solidFill>
              <a:schemeClr val="tx1"/>
            </a:solidFill>
          </a:ln>
        </p:spPr>
        <p:txBody>
          <a:bodyPr wrap="square" rtlCol="0">
            <a:spAutoFit/>
          </a:bodyPr>
          <a:lstStyle/>
          <a:p>
            <a:pPr algn="ctr"/>
            <a:r>
              <a:rPr lang="en-GB" sz="3800" dirty="0" smtClean="0">
                <a:solidFill>
                  <a:schemeClr val="bg1"/>
                </a:solidFill>
                <a:latin typeface="Comic Sans MS" pitchFamily="66" charset="0"/>
              </a:rPr>
              <a:t>Amy has planned the main events in her ancient Greek myth story.</a:t>
            </a:r>
            <a:endParaRPr lang="en-GB" sz="38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1700808"/>
            <a:ext cx="9144000" cy="4641862"/>
          </a:xfrm>
          <a:prstGeom prst="rect">
            <a:avLst/>
          </a:prstGeom>
          <a:noFill/>
        </p:spPr>
      </p:pic>
      <p:sp>
        <p:nvSpPr>
          <p:cNvPr id="3" name="Rectangle 2"/>
          <p:cNvSpPr/>
          <p:nvPr/>
        </p:nvSpPr>
        <p:spPr>
          <a:xfrm>
            <a:off x="0" y="0"/>
            <a:ext cx="9144000" cy="1754326"/>
          </a:xfrm>
          <a:prstGeom prst="rect">
            <a:avLst/>
          </a:prstGeom>
          <a:solidFill>
            <a:srgbClr val="FFFF00"/>
          </a:solidFill>
          <a:ln w="1270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3229">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772816"/>
            <a:ext cx="9144000" cy="4893471"/>
          </a:xfrm>
          <a:prstGeom prst="rect">
            <a:avLst/>
          </a:prstGeom>
          <a:noFill/>
        </p:spPr>
      </p:pic>
      <p:sp>
        <p:nvSpPr>
          <p:cNvPr id="5" name="Rectangle 4"/>
          <p:cNvSpPr/>
          <p:nvPr/>
        </p:nvSpPr>
        <p:spPr>
          <a:xfrm>
            <a:off x="0" y="0"/>
            <a:ext cx="9144000" cy="1754326"/>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2543">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80728"/>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0" y="980728"/>
            <a:ext cx="3615034" cy="587727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635896" y="980728"/>
            <a:ext cx="4436392" cy="5877272"/>
          </a:xfrm>
          <a:prstGeom prst="rect">
            <a:avLst/>
          </a:prstGeom>
          <a:noFill/>
          <a:ln w="9525">
            <a:noFill/>
            <a:miter lim="800000"/>
            <a:headEnd/>
            <a:tailEnd/>
          </a:ln>
        </p:spPr>
      </p:pic>
      <p:sp>
        <p:nvSpPr>
          <p:cNvPr id="6" name="TextBox 5"/>
          <p:cNvSpPr txBox="1"/>
          <p:nvPr/>
        </p:nvSpPr>
        <p:spPr>
          <a:xfrm>
            <a:off x="7308304" y="980728"/>
            <a:ext cx="1835696" cy="1938992"/>
          </a:xfrm>
          <a:prstGeom prst="rect">
            <a:avLst/>
          </a:prstGeom>
          <a:solidFill>
            <a:srgbClr val="7030A0"/>
          </a:solidFill>
          <a:ln w="57150">
            <a:solidFill>
              <a:schemeClr val="tx1"/>
            </a:solidFill>
          </a:ln>
        </p:spPr>
        <p:txBody>
          <a:bodyPr wrap="square" rtlCol="0">
            <a:spAutoFit/>
          </a:bodyPr>
          <a:lstStyle/>
          <a:p>
            <a:pPr algn="ctr"/>
            <a:r>
              <a:rPr lang="en-GB" sz="2000" dirty="0" smtClean="0">
                <a:solidFill>
                  <a:schemeClr val="bg1"/>
                </a:solidFill>
                <a:latin typeface="Comic Sans MS" pitchFamily="66" charset="0"/>
              </a:rPr>
              <a:t>Henry has been investigating the towers of numbers in maths.</a:t>
            </a:r>
            <a:endParaRPr lang="en-GB" sz="2000" dirty="0">
              <a:solidFill>
                <a:schemeClr val="bg1"/>
              </a:solidFill>
              <a:latin typeface="Comic Sans MS" pitchFamily="66" charset="0"/>
            </a:endParaRPr>
          </a:p>
        </p:txBody>
      </p:sp>
    </p:spTree>
  </p:cSld>
  <p:clrMapOvr>
    <a:masterClrMapping/>
  </p:clrMapOvr>
  <p:transition advClick="0" advTm="3229">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80728"/>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0" y="980728"/>
            <a:ext cx="6092772" cy="5877272"/>
          </a:xfrm>
          <a:prstGeom prst="rect">
            <a:avLst/>
          </a:prstGeom>
          <a:noFill/>
          <a:ln w="9525">
            <a:noFill/>
            <a:miter lim="800000"/>
            <a:headEnd/>
            <a:tailEnd/>
          </a:ln>
        </p:spPr>
      </p:pic>
      <p:sp>
        <p:nvSpPr>
          <p:cNvPr id="5" name="TextBox 4"/>
          <p:cNvSpPr txBox="1"/>
          <p:nvPr/>
        </p:nvSpPr>
        <p:spPr>
          <a:xfrm>
            <a:off x="6084168" y="980728"/>
            <a:ext cx="3059832" cy="3508653"/>
          </a:xfrm>
          <a:prstGeom prst="rect">
            <a:avLst/>
          </a:prstGeom>
          <a:solidFill>
            <a:srgbClr val="7030A0"/>
          </a:solidFill>
          <a:ln w="57150">
            <a:solidFill>
              <a:schemeClr val="tx1"/>
            </a:solidFill>
          </a:ln>
        </p:spPr>
        <p:txBody>
          <a:bodyPr wrap="square" rtlCol="0">
            <a:spAutoFit/>
          </a:bodyPr>
          <a:lstStyle/>
          <a:p>
            <a:pPr algn="ctr"/>
            <a:r>
              <a:rPr lang="en-GB" sz="3700" dirty="0" smtClean="0">
                <a:solidFill>
                  <a:schemeClr val="bg1"/>
                </a:solidFill>
                <a:latin typeface="Comic Sans MS" pitchFamily="66" charset="0"/>
              </a:rPr>
              <a:t>Chloe has been investigating the towers of numbers in maths.</a:t>
            </a:r>
            <a:endParaRPr lang="en-GB" sz="3700" dirty="0">
              <a:solidFill>
                <a:schemeClr val="bg1"/>
              </a:solidFill>
              <a:latin typeface="Comic Sans MS" pitchFamily="66" charset="0"/>
            </a:endParaRPr>
          </a:p>
        </p:txBody>
      </p:sp>
    </p:spTree>
  </p:cSld>
  <p:clrMapOvr>
    <a:masterClrMapping/>
  </p:clrMapOvr>
  <p:transition advClick="0" advTm="3229">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15005"/>
            <a:ext cx="4788024" cy="674299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932040" y="134319"/>
            <a:ext cx="4211961" cy="6723681"/>
          </a:xfrm>
          <a:prstGeom prst="rect">
            <a:avLst/>
          </a:prstGeom>
          <a:noFill/>
          <a:ln w="9525">
            <a:noFill/>
            <a:miter lim="800000"/>
            <a:headEnd/>
            <a:tailEnd/>
          </a:ln>
        </p:spPr>
      </p:pic>
      <p:pic>
        <p:nvPicPr>
          <p:cNvPr id="7" name="Picture 2" descr="Maths at Home (KS1) - Goose Green Primary School"/>
          <p:cNvPicPr>
            <a:picLocks noChangeAspect="1" noChangeArrowheads="1"/>
          </p:cNvPicPr>
          <p:nvPr/>
        </p:nvPicPr>
        <p:blipFill>
          <a:blip r:embed="rId4" cstate="print"/>
          <a:srcRect/>
          <a:stretch>
            <a:fillRect/>
          </a:stretch>
        </p:blipFill>
        <p:spPr bwMode="auto">
          <a:xfrm>
            <a:off x="0" y="0"/>
            <a:ext cx="1790087" cy="980728"/>
          </a:xfrm>
          <a:prstGeom prst="rect">
            <a:avLst/>
          </a:prstGeom>
          <a:noFill/>
        </p:spPr>
      </p:pic>
      <p:sp>
        <p:nvSpPr>
          <p:cNvPr id="8" name="Rectangle 7"/>
          <p:cNvSpPr/>
          <p:nvPr/>
        </p:nvSpPr>
        <p:spPr>
          <a:xfrm>
            <a:off x="1763688" y="0"/>
            <a:ext cx="7380312" cy="461665"/>
          </a:xfrm>
          <a:prstGeom prst="rect">
            <a:avLst/>
          </a:prstGeom>
          <a:solidFill>
            <a:srgbClr val="FFFF00"/>
          </a:solidFill>
          <a:ln w="12700">
            <a:solidFill>
              <a:schemeClr val="tx1"/>
            </a:solidFill>
          </a:ln>
        </p:spPr>
        <p:txBody>
          <a:bodyPr wrap="square" lIns="91440" tIns="45720" rIns="91440" bIns="45720">
            <a:spAutoFit/>
          </a:bodyPr>
          <a:lstStyle/>
          <a:p>
            <a:pPr algn="ctr"/>
            <a:r>
              <a:rPr lang="en-US" sz="2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Here’s what Y5&amp;6 have been </a:t>
            </a:r>
            <a:r>
              <a:rPr lang="en-US" sz="2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focusing </a:t>
            </a:r>
            <a:r>
              <a:rPr lang="en-US" sz="2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on at home today.</a:t>
            </a:r>
            <a:endParaRPr lang="en-US" sz="24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
        <p:nvSpPr>
          <p:cNvPr id="9" name="TextBox 8"/>
          <p:cNvSpPr txBox="1"/>
          <p:nvPr/>
        </p:nvSpPr>
        <p:spPr>
          <a:xfrm>
            <a:off x="1763688" y="476672"/>
            <a:ext cx="7380312" cy="400110"/>
          </a:xfrm>
          <a:prstGeom prst="rect">
            <a:avLst/>
          </a:prstGeom>
          <a:solidFill>
            <a:srgbClr val="7030A0"/>
          </a:solidFill>
          <a:ln w="57150">
            <a:solidFill>
              <a:schemeClr val="tx1"/>
            </a:solidFill>
          </a:ln>
        </p:spPr>
        <p:txBody>
          <a:bodyPr wrap="square" rtlCol="0">
            <a:spAutoFit/>
          </a:bodyPr>
          <a:lstStyle/>
          <a:p>
            <a:pPr algn="ctr"/>
            <a:r>
              <a:rPr lang="en-GB" sz="2000" dirty="0" smtClean="0">
                <a:solidFill>
                  <a:schemeClr val="bg1"/>
                </a:solidFill>
                <a:latin typeface="Comic Sans MS" pitchFamily="66" charset="0"/>
              </a:rPr>
              <a:t>Ruby has been investigating the towers of numbers in maths.</a:t>
            </a:r>
            <a:endParaRPr lang="en-GB" sz="2000" dirty="0">
              <a:solidFill>
                <a:schemeClr val="bg1"/>
              </a:solidFill>
              <a:latin typeface="Comic Sans MS" pitchFamily="66" charset="0"/>
            </a:endParaRPr>
          </a:p>
        </p:txBody>
      </p:sp>
    </p:spTree>
  </p:cSld>
  <p:clrMapOvr>
    <a:masterClrMapping/>
  </p:clrMapOvr>
  <p:transition advClick="0" advTm="3229">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23528" y="764704"/>
            <a:ext cx="8498843" cy="6093296"/>
          </a:xfrm>
          <a:prstGeom prst="rect">
            <a:avLst/>
          </a:prstGeom>
          <a:noFill/>
          <a:ln w="9525">
            <a:noFill/>
            <a:miter lim="800000"/>
            <a:headEnd/>
            <a:tailEnd/>
          </a:ln>
        </p:spPr>
      </p:pic>
      <p:pic>
        <p:nvPicPr>
          <p:cNvPr id="5" name="Picture 2" descr="Maths at Home (KS1) - Goose Green Primary School"/>
          <p:cNvPicPr>
            <a:picLocks noChangeAspect="1" noChangeArrowheads="1"/>
          </p:cNvPicPr>
          <p:nvPr/>
        </p:nvPicPr>
        <p:blipFill>
          <a:blip r:embed="rId3" cstate="print"/>
          <a:srcRect/>
          <a:stretch>
            <a:fillRect/>
          </a:stretch>
        </p:blipFill>
        <p:spPr bwMode="auto">
          <a:xfrm>
            <a:off x="0" y="0"/>
            <a:ext cx="1790087" cy="908720"/>
          </a:xfrm>
          <a:prstGeom prst="rect">
            <a:avLst/>
          </a:prstGeom>
          <a:noFill/>
        </p:spPr>
      </p:pic>
      <p:sp>
        <p:nvSpPr>
          <p:cNvPr id="6" name="Rectangle 5"/>
          <p:cNvSpPr/>
          <p:nvPr/>
        </p:nvSpPr>
        <p:spPr>
          <a:xfrm>
            <a:off x="1763688" y="0"/>
            <a:ext cx="7380312" cy="400110"/>
          </a:xfrm>
          <a:prstGeom prst="rect">
            <a:avLst/>
          </a:prstGeom>
          <a:solidFill>
            <a:srgbClr val="FFFF00"/>
          </a:solidFill>
          <a:ln w="12700">
            <a:solidFill>
              <a:schemeClr val="tx1"/>
            </a:solidFill>
          </a:ln>
        </p:spPr>
        <p:txBody>
          <a:bodyPr wrap="square" lIns="91440" tIns="45720" rIns="91440" bIns="45720">
            <a:spAutoFit/>
          </a:bodyPr>
          <a:lstStyle/>
          <a:p>
            <a:pPr algn="ctr"/>
            <a:r>
              <a:rPr lang="en-US" sz="2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Here’s what Y5&amp;6 have been </a:t>
            </a:r>
            <a:r>
              <a:rPr lang="en-US" sz="2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focusing </a:t>
            </a:r>
            <a:r>
              <a:rPr lang="en-US" sz="2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on at home today.</a:t>
            </a:r>
            <a:endParaRPr lang="en-US" sz="2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
        <p:nvSpPr>
          <p:cNvPr id="7" name="TextBox 6"/>
          <p:cNvSpPr txBox="1"/>
          <p:nvPr/>
        </p:nvSpPr>
        <p:spPr>
          <a:xfrm>
            <a:off x="1763688" y="404664"/>
            <a:ext cx="7380312" cy="384721"/>
          </a:xfrm>
          <a:prstGeom prst="rect">
            <a:avLst/>
          </a:prstGeom>
          <a:solidFill>
            <a:srgbClr val="7030A0"/>
          </a:solidFill>
          <a:ln w="57150">
            <a:solidFill>
              <a:schemeClr val="tx1"/>
            </a:solidFill>
          </a:ln>
        </p:spPr>
        <p:txBody>
          <a:bodyPr wrap="square" rtlCol="0">
            <a:spAutoFit/>
          </a:bodyPr>
          <a:lstStyle/>
          <a:p>
            <a:pPr algn="ctr"/>
            <a:r>
              <a:rPr lang="en-GB" sz="1900" dirty="0" smtClean="0">
                <a:solidFill>
                  <a:schemeClr val="bg1"/>
                </a:solidFill>
                <a:latin typeface="Comic Sans MS" pitchFamily="66" charset="0"/>
              </a:rPr>
              <a:t>Reuben has been investigating the towers of numbers in maths.</a:t>
            </a:r>
            <a:endParaRPr lang="en-GB" sz="1900" dirty="0">
              <a:solidFill>
                <a:schemeClr val="bg1"/>
              </a:solidFill>
              <a:latin typeface="Comic Sans MS" pitchFamily="66" charset="0"/>
            </a:endParaRPr>
          </a:p>
        </p:txBody>
      </p:sp>
    </p:spTree>
  </p:cSld>
  <p:clrMapOvr>
    <a:masterClrMapping/>
  </p:clrMapOvr>
  <p:transition advClick="0" advTm="3229">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08720"/>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p:cNvPicPr>
            <a:picLocks noChangeAspect="1" noChangeArrowheads="1"/>
          </p:cNvPicPr>
          <p:nvPr/>
        </p:nvPicPr>
        <p:blipFill>
          <a:blip r:embed="rId3" cstate="print"/>
          <a:srcRect/>
          <a:stretch>
            <a:fillRect/>
          </a:stretch>
        </p:blipFill>
        <p:spPr bwMode="auto">
          <a:xfrm>
            <a:off x="0" y="908720"/>
            <a:ext cx="9144000" cy="5955774"/>
          </a:xfrm>
          <a:prstGeom prst="rect">
            <a:avLst/>
          </a:prstGeom>
          <a:noFill/>
          <a:ln w="9525">
            <a:noFill/>
            <a:miter lim="800000"/>
            <a:headEnd/>
            <a:tailEnd/>
          </a:ln>
        </p:spPr>
      </p:pic>
      <p:sp>
        <p:nvSpPr>
          <p:cNvPr id="5" name="TextBox 4"/>
          <p:cNvSpPr txBox="1"/>
          <p:nvPr/>
        </p:nvSpPr>
        <p:spPr>
          <a:xfrm>
            <a:off x="0" y="980728"/>
            <a:ext cx="9144000" cy="461665"/>
          </a:xfrm>
          <a:prstGeom prst="rect">
            <a:avLst/>
          </a:prstGeom>
          <a:solidFill>
            <a:srgbClr val="7030A0"/>
          </a:solidFill>
          <a:ln w="57150">
            <a:solidFill>
              <a:schemeClr val="tx1"/>
            </a:solidFill>
          </a:ln>
        </p:spPr>
        <p:txBody>
          <a:bodyPr wrap="square" rtlCol="0">
            <a:spAutoFit/>
          </a:bodyPr>
          <a:lstStyle/>
          <a:p>
            <a:pPr algn="ctr"/>
            <a:r>
              <a:rPr lang="en-GB" sz="2400" dirty="0" smtClean="0">
                <a:solidFill>
                  <a:schemeClr val="bg1"/>
                </a:solidFill>
                <a:latin typeface="Comic Sans MS" pitchFamily="66" charset="0"/>
              </a:rPr>
              <a:t>Amy has been constructing her 3D shapes using her nets</a:t>
            </a:r>
            <a:r>
              <a:rPr lang="en-GB" sz="1900" dirty="0" smtClean="0">
                <a:solidFill>
                  <a:schemeClr val="bg1"/>
                </a:solidFill>
                <a:latin typeface="Comic Sans MS" pitchFamily="66" charset="0"/>
              </a:rPr>
              <a:t>.</a:t>
            </a:r>
            <a:endParaRPr lang="en-GB" sz="1900" dirty="0">
              <a:solidFill>
                <a:schemeClr val="bg1"/>
              </a:solidFill>
              <a:latin typeface="Comic Sans MS" pitchFamily="66" charset="0"/>
            </a:endParaRPr>
          </a:p>
        </p:txBody>
      </p:sp>
    </p:spTree>
  </p:cSld>
  <p:clrMapOvr>
    <a:masterClrMapping/>
  </p:clrMapOvr>
  <p:transition advClick="0" advTm="3229">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80728"/>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p:cNvPicPr>
            <a:picLocks noChangeAspect="1" noChangeArrowheads="1"/>
          </p:cNvPicPr>
          <p:nvPr/>
        </p:nvPicPr>
        <p:blipFill>
          <a:blip r:embed="rId3" cstate="print"/>
          <a:srcRect/>
          <a:stretch>
            <a:fillRect/>
          </a:stretch>
        </p:blipFill>
        <p:spPr bwMode="auto">
          <a:xfrm>
            <a:off x="0" y="944727"/>
            <a:ext cx="5508104" cy="5913273"/>
          </a:xfrm>
          <a:prstGeom prst="rect">
            <a:avLst/>
          </a:prstGeom>
          <a:noFill/>
          <a:ln w="9525">
            <a:noFill/>
            <a:miter lim="800000"/>
            <a:headEnd/>
            <a:tailEnd/>
          </a:ln>
        </p:spPr>
      </p:pic>
      <p:sp>
        <p:nvSpPr>
          <p:cNvPr id="5" name="TextBox 4"/>
          <p:cNvSpPr txBox="1"/>
          <p:nvPr/>
        </p:nvSpPr>
        <p:spPr>
          <a:xfrm>
            <a:off x="5508104" y="980728"/>
            <a:ext cx="3635896" cy="4724370"/>
          </a:xfrm>
          <a:prstGeom prst="rect">
            <a:avLst/>
          </a:prstGeom>
          <a:solidFill>
            <a:srgbClr val="7030A0"/>
          </a:solidFill>
          <a:ln w="57150">
            <a:solidFill>
              <a:schemeClr val="tx1"/>
            </a:solidFill>
          </a:ln>
        </p:spPr>
        <p:txBody>
          <a:bodyPr wrap="square" rtlCol="0">
            <a:spAutoFit/>
          </a:bodyPr>
          <a:lstStyle/>
          <a:p>
            <a:pPr algn="ctr"/>
            <a:r>
              <a:rPr lang="en-GB" sz="4300" dirty="0" smtClean="0">
                <a:solidFill>
                  <a:schemeClr val="bg1"/>
                </a:solidFill>
                <a:latin typeface="Comic Sans MS" pitchFamily="66" charset="0"/>
              </a:rPr>
              <a:t>Isla has created a </a:t>
            </a:r>
            <a:r>
              <a:rPr lang="en-GB" sz="4300" dirty="0" err="1" smtClean="0">
                <a:solidFill>
                  <a:schemeClr val="bg1"/>
                </a:solidFill>
                <a:latin typeface="Comic Sans MS" pitchFamily="66" charset="0"/>
              </a:rPr>
              <a:t>pic</a:t>
            </a:r>
            <a:r>
              <a:rPr lang="en-GB" sz="4300" dirty="0" smtClean="0">
                <a:solidFill>
                  <a:schemeClr val="bg1"/>
                </a:solidFill>
                <a:latin typeface="Comic Sans MS" pitchFamily="66" charset="0"/>
              </a:rPr>
              <a:t>-collage to show her recognition of these 3D shapes.</a:t>
            </a:r>
            <a:endParaRPr lang="en-GB" sz="4300" dirty="0">
              <a:solidFill>
                <a:schemeClr val="bg1"/>
              </a:solidFill>
              <a:latin typeface="Comic Sans MS" pitchFamily="66" charset="0"/>
            </a:endParaRPr>
          </a:p>
        </p:txBody>
      </p:sp>
    </p:spTree>
  </p:cSld>
  <p:clrMapOvr>
    <a:masterClrMapping/>
  </p:clrMapOvr>
  <p:transition advClick="0" advTm="3229">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80728"/>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2"/>
          <p:cNvPicPr>
            <a:picLocks noChangeAspect="1" noChangeArrowheads="1"/>
          </p:cNvPicPr>
          <p:nvPr/>
        </p:nvPicPr>
        <p:blipFill>
          <a:blip r:embed="rId3" cstate="print"/>
          <a:srcRect/>
          <a:stretch>
            <a:fillRect/>
          </a:stretch>
        </p:blipFill>
        <p:spPr bwMode="auto">
          <a:xfrm>
            <a:off x="0" y="1037985"/>
            <a:ext cx="2915816" cy="5820015"/>
          </a:xfrm>
          <a:prstGeom prst="rect">
            <a:avLst/>
          </a:prstGeom>
          <a:noFill/>
          <a:ln w="9525">
            <a:noFill/>
            <a:miter lim="800000"/>
            <a:headEnd/>
            <a:tailEnd/>
          </a:ln>
        </p:spPr>
      </p:pic>
      <p:sp>
        <p:nvSpPr>
          <p:cNvPr id="5" name="TextBox 4"/>
          <p:cNvSpPr txBox="1"/>
          <p:nvPr/>
        </p:nvSpPr>
        <p:spPr>
          <a:xfrm>
            <a:off x="2987824" y="980728"/>
            <a:ext cx="6156176" cy="2739211"/>
          </a:xfrm>
          <a:prstGeom prst="rect">
            <a:avLst/>
          </a:prstGeom>
          <a:solidFill>
            <a:srgbClr val="7030A0"/>
          </a:solidFill>
          <a:ln w="57150">
            <a:solidFill>
              <a:schemeClr val="tx1"/>
            </a:solidFill>
          </a:ln>
        </p:spPr>
        <p:txBody>
          <a:bodyPr wrap="square" rtlCol="0">
            <a:spAutoFit/>
          </a:bodyPr>
          <a:lstStyle/>
          <a:p>
            <a:pPr algn="ctr"/>
            <a:r>
              <a:rPr lang="en-GB" sz="4300" dirty="0" smtClean="0">
                <a:solidFill>
                  <a:schemeClr val="bg1"/>
                </a:solidFill>
                <a:latin typeface="Comic Sans MS" pitchFamily="66" charset="0"/>
              </a:rPr>
              <a:t>Cameron has been practising his calculations for his maths starter</a:t>
            </a:r>
            <a:endParaRPr lang="en-GB" sz="4300" dirty="0">
              <a:solidFill>
                <a:schemeClr val="bg1"/>
              </a:solidFill>
              <a:latin typeface="Comic Sans MS" pitchFamily="66" charset="0"/>
            </a:endParaRPr>
          </a:p>
        </p:txBody>
      </p:sp>
    </p:spTree>
  </p:cSld>
  <p:clrMapOvr>
    <a:masterClrMapping/>
  </p:clrMapOvr>
  <p:transition advClick="0" advTm="3229">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2996952"/>
            <a:ext cx="1828800" cy="19050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0" y="764704"/>
            <a:ext cx="1857375" cy="2181225"/>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1907704" y="974086"/>
            <a:ext cx="2016224" cy="3907303"/>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a:stretch>
            <a:fillRect/>
          </a:stretch>
        </p:blipFill>
        <p:spPr bwMode="auto">
          <a:xfrm>
            <a:off x="0" y="4980738"/>
            <a:ext cx="2411760" cy="1877262"/>
          </a:xfrm>
          <a:prstGeom prst="rect">
            <a:avLst/>
          </a:prstGeom>
          <a:noFill/>
          <a:ln w="9525">
            <a:noFill/>
            <a:miter lim="800000"/>
            <a:headEnd/>
            <a:tailEnd/>
          </a:ln>
        </p:spPr>
      </p:pic>
      <p:pic>
        <p:nvPicPr>
          <p:cNvPr id="8" name="Picture 2" descr="Maths at Home (KS1) - Goose Green Primary School"/>
          <p:cNvPicPr>
            <a:picLocks noChangeAspect="1" noChangeArrowheads="1"/>
          </p:cNvPicPr>
          <p:nvPr/>
        </p:nvPicPr>
        <p:blipFill>
          <a:blip r:embed="rId6" cstate="print"/>
          <a:srcRect/>
          <a:stretch>
            <a:fillRect/>
          </a:stretch>
        </p:blipFill>
        <p:spPr bwMode="auto">
          <a:xfrm>
            <a:off x="0" y="0"/>
            <a:ext cx="1790087" cy="980728"/>
          </a:xfrm>
          <a:prstGeom prst="rect">
            <a:avLst/>
          </a:prstGeom>
          <a:noFill/>
        </p:spPr>
      </p:pic>
      <p:sp>
        <p:nvSpPr>
          <p:cNvPr id="9" name="Rectangle 8"/>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342" name="Picture 6"/>
          <p:cNvPicPr>
            <a:picLocks noChangeAspect="1" noChangeArrowheads="1"/>
          </p:cNvPicPr>
          <p:nvPr/>
        </p:nvPicPr>
        <p:blipFill>
          <a:blip r:embed="rId7" cstate="print"/>
          <a:srcRect/>
          <a:stretch>
            <a:fillRect/>
          </a:stretch>
        </p:blipFill>
        <p:spPr bwMode="auto">
          <a:xfrm>
            <a:off x="3995936" y="980728"/>
            <a:ext cx="5148064" cy="3427526"/>
          </a:xfrm>
          <a:prstGeom prst="rect">
            <a:avLst/>
          </a:prstGeom>
          <a:noFill/>
          <a:ln w="9525">
            <a:noFill/>
            <a:miter lim="800000"/>
            <a:headEnd/>
            <a:tailEnd/>
          </a:ln>
        </p:spPr>
      </p:pic>
      <p:pic>
        <p:nvPicPr>
          <p:cNvPr id="14343" name="Picture 7"/>
          <p:cNvPicPr>
            <a:picLocks noChangeAspect="1" noChangeArrowheads="1"/>
          </p:cNvPicPr>
          <p:nvPr/>
        </p:nvPicPr>
        <p:blipFill>
          <a:blip r:embed="rId8" cstate="print"/>
          <a:srcRect/>
          <a:stretch>
            <a:fillRect/>
          </a:stretch>
        </p:blipFill>
        <p:spPr bwMode="auto">
          <a:xfrm>
            <a:off x="6920491" y="4477320"/>
            <a:ext cx="2223509" cy="2380680"/>
          </a:xfrm>
          <a:prstGeom prst="rect">
            <a:avLst/>
          </a:prstGeom>
          <a:noFill/>
          <a:ln w="9525">
            <a:noFill/>
            <a:miter lim="800000"/>
            <a:headEnd/>
            <a:tailEnd/>
          </a:ln>
        </p:spPr>
      </p:pic>
      <p:sp>
        <p:nvSpPr>
          <p:cNvPr id="12" name="TextBox 11"/>
          <p:cNvSpPr txBox="1"/>
          <p:nvPr/>
        </p:nvSpPr>
        <p:spPr>
          <a:xfrm>
            <a:off x="2483768" y="4857452"/>
            <a:ext cx="4320480" cy="2000548"/>
          </a:xfrm>
          <a:prstGeom prst="rect">
            <a:avLst/>
          </a:prstGeom>
          <a:solidFill>
            <a:srgbClr val="7030A0"/>
          </a:solidFill>
          <a:ln w="57150">
            <a:solidFill>
              <a:schemeClr val="tx1"/>
            </a:solidFill>
          </a:ln>
        </p:spPr>
        <p:txBody>
          <a:bodyPr wrap="square" rtlCol="0">
            <a:spAutoFit/>
          </a:bodyPr>
          <a:lstStyle/>
          <a:p>
            <a:pPr algn="ctr"/>
            <a:r>
              <a:rPr lang="en-GB" sz="3100" dirty="0" smtClean="0">
                <a:solidFill>
                  <a:schemeClr val="bg1"/>
                </a:solidFill>
                <a:latin typeface="Comic Sans MS" pitchFamily="66" charset="0"/>
              </a:rPr>
              <a:t>Cameron has been constructing and recognising 3D shapes from their nets.</a:t>
            </a:r>
            <a:endParaRPr lang="en-GB" sz="3100" dirty="0">
              <a:solidFill>
                <a:schemeClr val="bg1"/>
              </a:solidFill>
              <a:latin typeface="Comic Sans MS" pitchFamily="66" charset="0"/>
            </a:endParaRPr>
          </a:p>
        </p:txBody>
      </p:sp>
    </p:spTree>
  </p:cSld>
  <p:clrMapOvr>
    <a:masterClrMapping/>
  </p:clrMapOvr>
  <p:transition advClick="0" advTm="3229">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80728"/>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5362" name="Picture 2"/>
          <p:cNvPicPr>
            <a:picLocks noChangeAspect="1" noChangeArrowheads="1"/>
          </p:cNvPicPr>
          <p:nvPr/>
        </p:nvPicPr>
        <p:blipFill>
          <a:blip r:embed="rId3" cstate="print"/>
          <a:srcRect/>
          <a:stretch>
            <a:fillRect/>
          </a:stretch>
        </p:blipFill>
        <p:spPr bwMode="auto">
          <a:xfrm>
            <a:off x="0" y="980728"/>
            <a:ext cx="9144000" cy="4464496"/>
          </a:xfrm>
          <a:prstGeom prst="rect">
            <a:avLst/>
          </a:prstGeom>
          <a:noFill/>
          <a:ln w="9525">
            <a:noFill/>
            <a:miter lim="800000"/>
            <a:headEnd/>
            <a:tailEnd/>
          </a:ln>
        </p:spPr>
      </p:pic>
      <p:sp>
        <p:nvSpPr>
          <p:cNvPr id="5" name="TextBox 4"/>
          <p:cNvSpPr txBox="1"/>
          <p:nvPr/>
        </p:nvSpPr>
        <p:spPr>
          <a:xfrm>
            <a:off x="0" y="5301208"/>
            <a:ext cx="9144000" cy="1261884"/>
          </a:xfrm>
          <a:prstGeom prst="rect">
            <a:avLst/>
          </a:prstGeom>
          <a:solidFill>
            <a:srgbClr val="7030A0"/>
          </a:solidFill>
          <a:ln w="57150">
            <a:solidFill>
              <a:schemeClr val="tx1"/>
            </a:solidFill>
          </a:ln>
        </p:spPr>
        <p:txBody>
          <a:bodyPr wrap="square" rtlCol="0">
            <a:spAutoFit/>
          </a:bodyPr>
          <a:lstStyle/>
          <a:p>
            <a:pPr algn="ctr"/>
            <a:r>
              <a:rPr lang="en-GB" sz="3800" dirty="0" smtClean="0">
                <a:solidFill>
                  <a:schemeClr val="bg1"/>
                </a:solidFill>
                <a:latin typeface="Comic Sans MS" pitchFamily="66" charset="0"/>
              </a:rPr>
              <a:t>Daniel has been constructing and recognising 3D shapes from their nets.</a:t>
            </a:r>
            <a:endParaRPr lang="en-GB" sz="3800" dirty="0">
              <a:solidFill>
                <a:schemeClr val="bg1"/>
              </a:solidFill>
              <a:latin typeface="Comic Sans MS" pitchFamily="66" charset="0"/>
            </a:endParaRPr>
          </a:p>
        </p:txBody>
      </p:sp>
    </p:spTree>
  </p:cSld>
  <p:clrMapOvr>
    <a:masterClrMapping/>
  </p:clrMapOvr>
  <p:transition advClick="0" advTm="3229">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80728"/>
          </a:xfrm>
          <a:prstGeom prst="rect">
            <a:avLst/>
          </a:prstGeom>
          <a:noFill/>
        </p:spPr>
      </p:pic>
      <p:sp>
        <p:nvSpPr>
          <p:cNvPr id="3" name="Rectangle 2"/>
          <p:cNvSpPr/>
          <p:nvPr/>
        </p:nvSpPr>
        <p:spPr>
          <a:xfrm>
            <a:off x="1763688" y="0"/>
            <a:ext cx="7380312" cy="954107"/>
          </a:xfrm>
          <a:prstGeom prst="rect">
            <a:avLst/>
          </a:prstGeom>
          <a:solidFill>
            <a:srgbClr val="FFFF00"/>
          </a:solid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458" name="Picture 2"/>
          <p:cNvPicPr>
            <a:picLocks noChangeAspect="1" noChangeArrowheads="1"/>
          </p:cNvPicPr>
          <p:nvPr/>
        </p:nvPicPr>
        <p:blipFill>
          <a:blip r:embed="rId3" cstate="print"/>
          <a:srcRect/>
          <a:stretch>
            <a:fillRect/>
          </a:stretch>
        </p:blipFill>
        <p:spPr bwMode="auto">
          <a:xfrm>
            <a:off x="0" y="995599"/>
            <a:ext cx="4427984" cy="5862401"/>
          </a:xfrm>
          <a:prstGeom prst="rect">
            <a:avLst/>
          </a:prstGeom>
          <a:noFill/>
          <a:ln w="9525">
            <a:noFill/>
            <a:miter lim="800000"/>
            <a:headEnd/>
            <a:tailEnd/>
          </a:ln>
        </p:spPr>
      </p:pic>
      <p:sp>
        <p:nvSpPr>
          <p:cNvPr id="5" name="TextBox 4"/>
          <p:cNvSpPr txBox="1"/>
          <p:nvPr/>
        </p:nvSpPr>
        <p:spPr>
          <a:xfrm>
            <a:off x="4499992" y="980728"/>
            <a:ext cx="4644008" cy="5801588"/>
          </a:xfrm>
          <a:prstGeom prst="rect">
            <a:avLst/>
          </a:prstGeom>
          <a:solidFill>
            <a:srgbClr val="7030A0"/>
          </a:solidFill>
          <a:ln w="57150">
            <a:solidFill>
              <a:schemeClr val="tx1"/>
            </a:solidFill>
          </a:ln>
        </p:spPr>
        <p:txBody>
          <a:bodyPr wrap="square" rtlCol="0">
            <a:spAutoFit/>
          </a:bodyPr>
          <a:lstStyle/>
          <a:p>
            <a:pPr algn="ctr"/>
            <a:r>
              <a:rPr lang="en-GB" sz="5300" dirty="0" smtClean="0">
                <a:solidFill>
                  <a:schemeClr val="bg1"/>
                </a:solidFill>
                <a:latin typeface="Comic Sans MS" pitchFamily="66" charset="0"/>
              </a:rPr>
              <a:t>I’ve been constructing and recognising 3D shapes from their nets.</a:t>
            </a:r>
            <a:endParaRPr lang="en-GB" sz="5300" dirty="0">
              <a:solidFill>
                <a:schemeClr val="bg1"/>
              </a:solidFill>
              <a:latin typeface="Comic Sans MS" pitchFamily="66" charset="0"/>
            </a:endParaRPr>
          </a:p>
        </p:txBody>
      </p:sp>
    </p:spTree>
  </p:cSld>
  <p:clrMapOvr>
    <a:masterClrMapping/>
  </p:clrMapOvr>
  <p:transition advClick="0" advTm="3229">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5" name="Rectangle 4"/>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4" cstate="print"/>
          <a:srcRect/>
          <a:stretch>
            <a:fillRect/>
          </a:stretch>
        </p:blipFill>
        <p:spPr bwMode="auto">
          <a:xfrm>
            <a:off x="0" y="980728"/>
            <a:ext cx="9144000" cy="4464496"/>
          </a:xfrm>
          <a:prstGeom prst="rect">
            <a:avLst/>
          </a:prstGeom>
          <a:noFill/>
          <a:ln w="9525">
            <a:noFill/>
            <a:miter lim="800000"/>
            <a:headEnd/>
            <a:tailEnd/>
          </a:ln>
        </p:spPr>
      </p:pic>
      <p:sp>
        <p:nvSpPr>
          <p:cNvPr id="7" name="TextBox 6"/>
          <p:cNvSpPr txBox="1"/>
          <p:nvPr/>
        </p:nvSpPr>
        <p:spPr>
          <a:xfrm>
            <a:off x="0" y="5517232"/>
            <a:ext cx="9144000" cy="1323439"/>
          </a:xfrm>
          <a:prstGeom prst="rect">
            <a:avLst/>
          </a:prstGeom>
          <a:solidFill>
            <a:srgbClr val="7030A0"/>
          </a:solidFill>
          <a:ln w="57150">
            <a:solidFill>
              <a:schemeClr val="tx1"/>
            </a:solidFill>
          </a:ln>
        </p:spPr>
        <p:txBody>
          <a:bodyPr wrap="square" rtlCol="0">
            <a:spAutoFit/>
          </a:bodyPr>
          <a:lstStyle/>
          <a:p>
            <a:pPr algn="ctr"/>
            <a:r>
              <a:rPr lang="en-GB" sz="4000" dirty="0" smtClean="0">
                <a:solidFill>
                  <a:schemeClr val="bg1"/>
                </a:solidFill>
                <a:latin typeface="Comic Sans MS" pitchFamily="66" charset="0"/>
              </a:rPr>
              <a:t>Bethany is improving her sentences by choosing more quality synonyms.</a:t>
            </a:r>
            <a:endParaRPr lang="en-GB" sz="40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140968"/>
            <a:ext cx="9144000" cy="1754326"/>
          </a:xfrm>
          <a:prstGeom prst="rect">
            <a:avLst/>
          </a:prstGeom>
          <a:solidFill>
            <a:srgbClr val="FFFF00"/>
          </a:solidFill>
          <a:ln w="1270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8" name="Picture 2" descr="Stuck-at-Home Science | L.A. Parent"/>
          <p:cNvPicPr>
            <a:picLocks noChangeAspect="1" noChangeArrowheads="1"/>
          </p:cNvPicPr>
          <p:nvPr/>
        </p:nvPicPr>
        <p:blipFill>
          <a:blip r:embed="rId2" cstate="print"/>
          <a:srcRect/>
          <a:stretch>
            <a:fillRect/>
          </a:stretch>
        </p:blipFill>
        <p:spPr bwMode="auto">
          <a:xfrm>
            <a:off x="-1" y="0"/>
            <a:ext cx="9201651" cy="3068960"/>
          </a:xfrm>
          <a:prstGeom prst="rect">
            <a:avLst/>
          </a:prstGeom>
          <a:noFill/>
        </p:spPr>
      </p:pic>
    </p:spTree>
  </p:cSld>
  <p:clrMapOvr>
    <a:masterClrMapping/>
  </p:clrMapOvr>
  <p:transition advClick="0" advTm="6443">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27784" y="0"/>
            <a:ext cx="651621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 name="Picture 2" descr="Stuck-at-Home Science | L.A. Parent"/>
          <p:cNvPicPr>
            <a:picLocks noChangeAspect="1" noChangeArrowheads="1"/>
          </p:cNvPicPr>
          <p:nvPr/>
        </p:nvPicPr>
        <p:blipFill>
          <a:blip r:embed="rId2" cstate="print"/>
          <a:srcRect/>
          <a:stretch>
            <a:fillRect/>
          </a:stretch>
        </p:blipFill>
        <p:spPr bwMode="auto">
          <a:xfrm>
            <a:off x="-1" y="0"/>
            <a:ext cx="2627785" cy="908720"/>
          </a:xfrm>
          <a:prstGeom prst="rect">
            <a:avLst/>
          </a:prstGeom>
          <a:noFill/>
        </p:spPr>
      </p:pic>
      <p:sp>
        <p:nvSpPr>
          <p:cNvPr id="7" name="TextBox 6"/>
          <p:cNvSpPr txBox="1"/>
          <p:nvPr/>
        </p:nvSpPr>
        <p:spPr>
          <a:xfrm>
            <a:off x="0" y="908720"/>
            <a:ext cx="9144000" cy="892552"/>
          </a:xfrm>
          <a:prstGeom prst="rect">
            <a:avLst/>
          </a:prstGeom>
          <a:solidFill>
            <a:srgbClr val="66FF66"/>
          </a:solidFill>
          <a:ln w="57150">
            <a:solidFill>
              <a:schemeClr val="tx1"/>
            </a:solidFill>
          </a:ln>
        </p:spPr>
        <p:txBody>
          <a:bodyPr wrap="square" rtlCol="0">
            <a:spAutoFit/>
          </a:bodyPr>
          <a:lstStyle/>
          <a:p>
            <a:pPr algn="ctr"/>
            <a:r>
              <a:rPr lang="en-GB" sz="2600" dirty="0" smtClean="0">
                <a:latin typeface="Comic Sans MS" pitchFamily="66" charset="0"/>
              </a:rPr>
              <a:t>Henry has been studying and comparing the circulatory system of humans and other animals.</a:t>
            </a:r>
            <a:endParaRPr lang="en-GB" sz="2600" dirty="0">
              <a:latin typeface="Comic Sans MS" pitchFamily="66" charset="0"/>
            </a:endParaRPr>
          </a:p>
        </p:txBody>
      </p:sp>
      <p:pic>
        <p:nvPicPr>
          <p:cNvPr id="8" name="Picture 2"/>
          <p:cNvPicPr>
            <a:picLocks noChangeAspect="1" noChangeArrowheads="1"/>
          </p:cNvPicPr>
          <p:nvPr/>
        </p:nvPicPr>
        <p:blipFill>
          <a:blip r:embed="rId3" cstate="print"/>
          <a:srcRect/>
          <a:stretch>
            <a:fillRect/>
          </a:stretch>
        </p:blipFill>
        <p:spPr bwMode="auto">
          <a:xfrm>
            <a:off x="0" y="1844824"/>
            <a:ext cx="4273160" cy="2232248"/>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5724128" y="1844824"/>
            <a:ext cx="3419872" cy="2393910"/>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1" y="4149080"/>
            <a:ext cx="4304293" cy="2708921"/>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5724128" y="4365104"/>
            <a:ext cx="3419872" cy="2492895"/>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2771800" y="2996952"/>
            <a:ext cx="3943350" cy="2524125"/>
          </a:xfrm>
          <a:prstGeom prst="rect">
            <a:avLst/>
          </a:prstGeom>
          <a:noFill/>
          <a:ln w="9525">
            <a:noFill/>
            <a:miter lim="800000"/>
            <a:headEnd/>
            <a:tailEnd/>
          </a:ln>
        </p:spPr>
      </p:pic>
    </p:spTree>
  </p:cSld>
  <p:clrMapOvr>
    <a:masterClrMapping/>
  </p:clrMapOvr>
  <p:transition advClick="0" advTm="6443">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0"/>
            <a:ext cx="651621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Stuck-at-Home Science | L.A. Parent"/>
          <p:cNvPicPr>
            <a:picLocks noChangeAspect="1" noChangeArrowheads="1"/>
          </p:cNvPicPr>
          <p:nvPr/>
        </p:nvPicPr>
        <p:blipFill>
          <a:blip r:embed="rId2" cstate="print"/>
          <a:srcRect/>
          <a:stretch>
            <a:fillRect/>
          </a:stretch>
        </p:blipFill>
        <p:spPr bwMode="auto">
          <a:xfrm>
            <a:off x="-1" y="0"/>
            <a:ext cx="2627785" cy="908720"/>
          </a:xfrm>
          <a:prstGeom prst="rect">
            <a:avLst/>
          </a:prstGeom>
          <a:noFill/>
        </p:spPr>
      </p:pic>
      <p:sp>
        <p:nvSpPr>
          <p:cNvPr id="4" name="TextBox 3"/>
          <p:cNvSpPr txBox="1"/>
          <p:nvPr/>
        </p:nvSpPr>
        <p:spPr>
          <a:xfrm>
            <a:off x="4860032" y="980728"/>
            <a:ext cx="4283968" cy="5262979"/>
          </a:xfrm>
          <a:prstGeom prst="rect">
            <a:avLst/>
          </a:prstGeom>
          <a:solidFill>
            <a:srgbClr val="66FF66"/>
          </a:solidFill>
          <a:ln w="57150">
            <a:solidFill>
              <a:schemeClr val="tx1"/>
            </a:solidFill>
          </a:ln>
        </p:spPr>
        <p:txBody>
          <a:bodyPr wrap="square" rtlCol="0">
            <a:spAutoFit/>
          </a:bodyPr>
          <a:lstStyle/>
          <a:p>
            <a:pPr algn="ctr"/>
            <a:r>
              <a:rPr lang="en-GB" sz="4800" dirty="0" smtClean="0">
                <a:latin typeface="Comic Sans MS" pitchFamily="66" charset="0"/>
              </a:rPr>
              <a:t>Zoe </a:t>
            </a:r>
            <a:r>
              <a:rPr lang="en-GB" sz="4800" dirty="0" smtClean="0">
                <a:latin typeface="Comic Sans MS" pitchFamily="66" charset="0"/>
              </a:rPr>
              <a:t>has been studying and comparing the circulatory system of humans and other animals.</a:t>
            </a:r>
            <a:endParaRPr lang="en-GB" sz="4800" dirty="0">
              <a:latin typeface="Comic Sans MS" pitchFamily="66" charset="0"/>
            </a:endParaRPr>
          </a:p>
        </p:txBody>
      </p:sp>
      <p:pic>
        <p:nvPicPr>
          <p:cNvPr id="17410" name="Picture 2"/>
          <p:cNvPicPr>
            <a:picLocks noChangeAspect="1" noChangeArrowheads="1"/>
          </p:cNvPicPr>
          <p:nvPr/>
        </p:nvPicPr>
        <p:blipFill>
          <a:blip r:embed="rId3" cstate="print"/>
          <a:srcRect/>
          <a:stretch>
            <a:fillRect/>
          </a:stretch>
        </p:blipFill>
        <p:spPr bwMode="auto">
          <a:xfrm>
            <a:off x="0" y="980727"/>
            <a:ext cx="4788024" cy="5877273"/>
          </a:xfrm>
          <a:prstGeom prst="rect">
            <a:avLst/>
          </a:prstGeom>
          <a:noFill/>
          <a:ln w="9525">
            <a:noFill/>
            <a:miter lim="800000"/>
            <a:headEnd/>
            <a:tailEnd/>
          </a:ln>
        </p:spPr>
      </p:pic>
    </p:spTree>
  </p:cSld>
  <p:clrMapOvr>
    <a:masterClrMapping/>
  </p:clrMapOvr>
  <p:transition advClick="0" advTm="3088">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0"/>
            <a:ext cx="651621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Stuck-at-Home Science | L.A. Parent"/>
          <p:cNvPicPr>
            <a:picLocks noChangeAspect="1" noChangeArrowheads="1"/>
          </p:cNvPicPr>
          <p:nvPr/>
        </p:nvPicPr>
        <p:blipFill>
          <a:blip r:embed="rId2" cstate="print"/>
          <a:srcRect/>
          <a:stretch>
            <a:fillRect/>
          </a:stretch>
        </p:blipFill>
        <p:spPr bwMode="auto">
          <a:xfrm>
            <a:off x="-1" y="0"/>
            <a:ext cx="2627785" cy="908720"/>
          </a:xfrm>
          <a:prstGeom prst="rect">
            <a:avLst/>
          </a:prstGeom>
          <a:noFill/>
        </p:spPr>
      </p:pic>
      <p:sp>
        <p:nvSpPr>
          <p:cNvPr id="4" name="TextBox 3"/>
          <p:cNvSpPr txBox="1"/>
          <p:nvPr/>
        </p:nvSpPr>
        <p:spPr>
          <a:xfrm>
            <a:off x="4499992" y="908720"/>
            <a:ext cx="4644008" cy="5770811"/>
          </a:xfrm>
          <a:prstGeom prst="rect">
            <a:avLst/>
          </a:prstGeom>
          <a:solidFill>
            <a:srgbClr val="66FF66"/>
          </a:solidFill>
          <a:ln w="57150">
            <a:solidFill>
              <a:schemeClr val="tx1"/>
            </a:solidFill>
          </a:ln>
        </p:spPr>
        <p:txBody>
          <a:bodyPr wrap="square" rtlCol="0">
            <a:spAutoFit/>
          </a:bodyPr>
          <a:lstStyle/>
          <a:p>
            <a:pPr algn="ctr"/>
            <a:r>
              <a:rPr lang="en-GB" sz="4100" dirty="0" smtClean="0">
                <a:latin typeface="Comic Sans MS" pitchFamily="66" charset="0"/>
              </a:rPr>
              <a:t>I’ve been studying and comparing the circulatory system of humans and other animals.</a:t>
            </a:r>
          </a:p>
          <a:p>
            <a:pPr algn="ctr"/>
            <a:endParaRPr lang="en-GB" sz="4100" dirty="0" smtClean="0">
              <a:latin typeface="Comic Sans MS" pitchFamily="66" charset="0"/>
            </a:endParaRPr>
          </a:p>
          <a:p>
            <a:pPr algn="ctr"/>
            <a:r>
              <a:rPr lang="en-GB" sz="4100" dirty="0" smtClean="0">
                <a:latin typeface="Comic Sans MS" pitchFamily="66" charset="0"/>
              </a:rPr>
              <a:t>Can you tell that I’d much rather be outside?</a:t>
            </a:r>
            <a:endParaRPr lang="en-GB" sz="4100" dirty="0">
              <a:latin typeface="Comic Sans MS" pitchFamily="66" charset="0"/>
            </a:endParaRPr>
          </a:p>
        </p:txBody>
      </p:sp>
      <p:pic>
        <p:nvPicPr>
          <p:cNvPr id="21506" name="Picture 2"/>
          <p:cNvPicPr>
            <a:picLocks noChangeAspect="1" noChangeArrowheads="1"/>
          </p:cNvPicPr>
          <p:nvPr/>
        </p:nvPicPr>
        <p:blipFill>
          <a:blip r:embed="rId3" cstate="print"/>
          <a:srcRect/>
          <a:stretch>
            <a:fillRect/>
          </a:stretch>
        </p:blipFill>
        <p:spPr bwMode="auto">
          <a:xfrm>
            <a:off x="0" y="924677"/>
            <a:ext cx="4499992" cy="5933323"/>
          </a:xfrm>
          <a:prstGeom prst="rect">
            <a:avLst/>
          </a:prstGeom>
          <a:noFill/>
          <a:ln w="9525">
            <a:noFill/>
            <a:miter lim="800000"/>
            <a:headEnd/>
            <a:tailEnd/>
          </a:ln>
        </p:spPr>
      </p:pic>
    </p:spTree>
  </p:cSld>
  <p:clrMapOvr>
    <a:masterClrMapping/>
  </p:clrMapOvr>
  <p:transition advClick="0" advTm="3088">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0"/>
            <a:ext cx="651621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Stuck-at-Home Science | L.A. Parent"/>
          <p:cNvPicPr>
            <a:picLocks noChangeAspect="1" noChangeArrowheads="1"/>
          </p:cNvPicPr>
          <p:nvPr/>
        </p:nvPicPr>
        <p:blipFill>
          <a:blip r:embed="rId2" cstate="print"/>
          <a:srcRect/>
          <a:stretch>
            <a:fillRect/>
          </a:stretch>
        </p:blipFill>
        <p:spPr bwMode="auto">
          <a:xfrm>
            <a:off x="-1" y="0"/>
            <a:ext cx="2627785" cy="908720"/>
          </a:xfrm>
          <a:prstGeom prst="rect">
            <a:avLst/>
          </a:prstGeom>
          <a:noFill/>
        </p:spPr>
      </p:pic>
      <p:sp>
        <p:nvSpPr>
          <p:cNvPr id="4" name="TextBox 3"/>
          <p:cNvSpPr txBox="1"/>
          <p:nvPr/>
        </p:nvSpPr>
        <p:spPr>
          <a:xfrm>
            <a:off x="0" y="908720"/>
            <a:ext cx="9144000" cy="892552"/>
          </a:xfrm>
          <a:prstGeom prst="rect">
            <a:avLst/>
          </a:prstGeom>
          <a:solidFill>
            <a:srgbClr val="66FF66"/>
          </a:solidFill>
          <a:ln w="57150">
            <a:solidFill>
              <a:schemeClr val="tx1"/>
            </a:solidFill>
          </a:ln>
        </p:spPr>
        <p:txBody>
          <a:bodyPr wrap="square" rtlCol="0">
            <a:spAutoFit/>
          </a:bodyPr>
          <a:lstStyle/>
          <a:p>
            <a:pPr algn="ctr"/>
            <a:r>
              <a:rPr lang="en-GB" sz="2600" dirty="0" smtClean="0">
                <a:latin typeface="Comic Sans MS" pitchFamily="66" charset="0"/>
              </a:rPr>
              <a:t>Dante has </a:t>
            </a:r>
            <a:r>
              <a:rPr lang="en-GB" sz="2600" dirty="0" smtClean="0">
                <a:latin typeface="Comic Sans MS" pitchFamily="66" charset="0"/>
              </a:rPr>
              <a:t>been studying and comparing the circulatory system of humans and other animals.</a:t>
            </a:r>
            <a:endParaRPr lang="en-GB" sz="2600" dirty="0">
              <a:latin typeface="Comic Sans MS" pitchFamily="66" charset="0"/>
            </a:endParaRPr>
          </a:p>
        </p:txBody>
      </p:sp>
      <p:pic>
        <p:nvPicPr>
          <p:cNvPr id="35841" name="Picture 1"/>
          <p:cNvPicPr>
            <a:picLocks noChangeAspect="1" noChangeArrowheads="1"/>
          </p:cNvPicPr>
          <p:nvPr/>
        </p:nvPicPr>
        <p:blipFill>
          <a:blip r:embed="rId3" cstate="print"/>
          <a:srcRect/>
          <a:stretch>
            <a:fillRect/>
          </a:stretch>
        </p:blipFill>
        <p:spPr bwMode="auto">
          <a:xfrm>
            <a:off x="0" y="1844824"/>
            <a:ext cx="3978315" cy="3024336"/>
          </a:xfrm>
          <a:prstGeom prst="rect">
            <a:avLst/>
          </a:prstGeom>
          <a:noFill/>
          <a:ln w="9525">
            <a:noFill/>
            <a:miter lim="800000"/>
            <a:headEnd/>
            <a:tailEnd/>
          </a:ln>
        </p:spPr>
      </p:pic>
      <p:pic>
        <p:nvPicPr>
          <p:cNvPr id="35842" name="Picture 2"/>
          <p:cNvPicPr>
            <a:picLocks noChangeAspect="1" noChangeArrowheads="1"/>
          </p:cNvPicPr>
          <p:nvPr/>
        </p:nvPicPr>
        <p:blipFill>
          <a:blip r:embed="rId4" cstate="print"/>
          <a:srcRect/>
          <a:stretch>
            <a:fillRect/>
          </a:stretch>
        </p:blipFill>
        <p:spPr bwMode="auto">
          <a:xfrm rot="16200000">
            <a:off x="5079034" y="804190"/>
            <a:ext cx="3024336" cy="5105599"/>
          </a:xfrm>
          <a:prstGeom prst="rect">
            <a:avLst/>
          </a:prstGeom>
          <a:noFill/>
          <a:ln w="9525">
            <a:noFill/>
            <a:miter lim="800000"/>
            <a:headEnd/>
            <a:tailEnd/>
          </a:ln>
        </p:spPr>
      </p:pic>
      <p:pic>
        <p:nvPicPr>
          <p:cNvPr id="35843" name="Picture 3"/>
          <p:cNvPicPr>
            <a:picLocks noChangeAspect="1" noChangeArrowheads="1"/>
          </p:cNvPicPr>
          <p:nvPr/>
        </p:nvPicPr>
        <p:blipFill>
          <a:blip r:embed="rId5" cstate="print"/>
          <a:srcRect/>
          <a:stretch>
            <a:fillRect/>
          </a:stretch>
        </p:blipFill>
        <p:spPr bwMode="auto">
          <a:xfrm>
            <a:off x="0" y="4936630"/>
            <a:ext cx="5292080" cy="1921370"/>
          </a:xfrm>
          <a:prstGeom prst="rect">
            <a:avLst/>
          </a:prstGeom>
          <a:noFill/>
          <a:ln w="9525">
            <a:noFill/>
            <a:miter lim="800000"/>
            <a:headEnd/>
            <a:tailEnd/>
          </a:ln>
        </p:spPr>
      </p:pic>
      <p:sp>
        <p:nvSpPr>
          <p:cNvPr id="8" name="TextBox 7"/>
          <p:cNvSpPr txBox="1"/>
          <p:nvPr/>
        </p:nvSpPr>
        <p:spPr>
          <a:xfrm>
            <a:off x="5436096" y="4941168"/>
            <a:ext cx="3707904" cy="1938992"/>
          </a:xfrm>
          <a:prstGeom prst="rect">
            <a:avLst/>
          </a:prstGeom>
          <a:solidFill>
            <a:srgbClr val="66FF66"/>
          </a:solidFill>
          <a:ln w="57150">
            <a:solidFill>
              <a:schemeClr val="tx1"/>
            </a:solidFill>
          </a:ln>
        </p:spPr>
        <p:txBody>
          <a:bodyPr wrap="square" rtlCol="0">
            <a:spAutoFit/>
          </a:bodyPr>
          <a:lstStyle/>
          <a:p>
            <a:pPr algn="ctr"/>
            <a:r>
              <a:rPr lang="en-GB" sz="4000" dirty="0" smtClean="0">
                <a:latin typeface="Comic Sans MS" pitchFamily="66" charset="0"/>
              </a:rPr>
              <a:t>A future heart </a:t>
            </a:r>
            <a:r>
              <a:rPr lang="en-GB" sz="4000" dirty="0" smtClean="0">
                <a:latin typeface="Comic Sans MS" pitchFamily="66" charset="0"/>
              </a:rPr>
              <a:t>surgeon? </a:t>
            </a:r>
            <a:endParaRPr lang="en-GB" sz="4000" dirty="0">
              <a:latin typeface="Comic Sans MS" pitchFamily="66" charset="0"/>
            </a:endParaRPr>
          </a:p>
        </p:txBody>
      </p:sp>
    </p:spTree>
  </p:cSld>
  <p:clrMapOvr>
    <a:masterClrMapping/>
  </p:clrMapOvr>
  <p:transition advClick="0" advTm="3088">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0"/>
            <a:ext cx="651621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Stuck-at-Home Science | L.A. Parent"/>
          <p:cNvPicPr>
            <a:picLocks noChangeAspect="1" noChangeArrowheads="1"/>
          </p:cNvPicPr>
          <p:nvPr/>
        </p:nvPicPr>
        <p:blipFill>
          <a:blip r:embed="rId2" cstate="print"/>
          <a:srcRect/>
          <a:stretch>
            <a:fillRect/>
          </a:stretch>
        </p:blipFill>
        <p:spPr bwMode="auto">
          <a:xfrm>
            <a:off x="-1" y="0"/>
            <a:ext cx="2627785" cy="908720"/>
          </a:xfrm>
          <a:prstGeom prst="rect">
            <a:avLst/>
          </a:prstGeom>
          <a:noFill/>
        </p:spPr>
      </p:pic>
      <p:sp>
        <p:nvSpPr>
          <p:cNvPr id="4" name="TextBox 3"/>
          <p:cNvSpPr txBox="1"/>
          <p:nvPr/>
        </p:nvSpPr>
        <p:spPr>
          <a:xfrm>
            <a:off x="0" y="908720"/>
            <a:ext cx="9144000" cy="892552"/>
          </a:xfrm>
          <a:prstGeom prst="rect">
            <a:avLst/>
          </a:prstGeom>
          <a:solidFill>
            <a:srgbClr val="66FF66"/>
          </a:solidFill>
          <a:ln w="57150">
            <a:solidFill>
              <a:schemeClr val="tx1"/>
            </a:solidFill>
          </a:ln>
        </p:spPr>
        <p:txBody>
          <a:bodyPr wrap="square" rtlCol="0">
            <a:spAutoFit/>
          </a:bodyPr>
          <a:lstStyle/>
          <a:p>
            <a:pPr algn="ctr"/>
            <a:r>
              <a:rPr lang="en-GB" sz="2600" dirty="0" smtClean="0">
                <a:latin typeface="Comic Sans MS" pitchFamily="66" charset="0"/>
              </a:rPr>
              <a:t>Ruby </a:t>
            </a:r>
            <a:r>
              <a:rPr lang="en-GB" sz="2600" dirty="0" smtClean="0">
                <a:latin typeface="Comic Sans MS" pitchFamily="66" charset="0"/>
              </a:rPr>
              <a:t>has been studying and comparing the circulatory system of humans and other animals.</a:t>
            </a:r>
            <a:endParaRPr lang="en-GB" sz="2600" dirty="0">
              <a:latin typeface="Comic Sans MS" pitchFamily="66" charset="0"/>
            </a:endParaRPr>
          </a:p>
        </p:txBody>
      </p:sp>
      <p:pic>
        <p:nvPicPr>
          <p:cNvPr id="34817" name="Picture 1"/>
          <p:cNvPicPr>
            <a:picLocks noChangeAspect="1" noChangeArrowheads="1"/>
          </p:cNvPicPr>
          <p:nvPr/>
        </p:nvPicPr>
        <p:blipFill>
          <a:blip r:embed="rId3" cstate="print"/>
          <a:srcRect/>
          <a:stretch>
            <a:fillRect/>
          </a:stretch>
        </p:blipFill>
        <p:spPr bwMode="auto">
          <a:xfrm>
            <a:off x="0" y="1844824"/>
            <a:ext cx="5133746" cy="3024336"/>
          </a:xfrm>
          <a:prstGeom prst="rect">
            <a:avLst/>
          </a:prstGeom>
          <a:noFill/>
          <a:ln w="9525">
            <a:noFill/>
            <a:miter lim="800000"/>
            <a:headEnd/>
            <a:tailEnd/>
          </a:ln>
        </p:spPr>
      </p:pic>
      <p:pic>
        <p:nvPicPr>
          <p:cNvPr id="34818" name="Picture 2"/>
          <p:cNvPicPr>
            <a:picLocks noChangeAspect="1" noChangeArrowheads="1"/>
          </p:cNvPicPr>
          <p:nvPr/>
        </p:nvPicPr>
        <p:blipFill>
          <a:blip r:embed="rId4" cstate="print"/>
          <a:srcRect/>
          <a:stretch>
            <a:fillRect/>
          </a:stretch>
        </p:blipFill>
        <p:spPr bwMode="auto">
          <a:xfrm>
            <a:off x="5288473" y="1844824"/>
            <a:ext cx="3855528" cy="2880320"/>
          </a:xfrm>
          <a:prstGeom prst="rect">
            <a:avLst/>
          </a:prstGeom>
          <a:noFill/>
          <a:ln w="9525">
            <a:noFill/>
            <a:miter lim="800000"/>
            <a:headEnd/>
            <a:tailEnd/>
          </a:ln>
        </p:spPr>
      </p:pic>
      <p:sp>
        <p:nvSpPr>
          <p:cNvPr id="7" name="TextBox 6"/>
          <p:cNvSpPr txBox="1"/>
          <p:nvPr/>
        </p:nvSpPr>
        <p:spPr>
          <a:xfrm>
            <a:off x="0" y="4941168"/>
            <a:ext cx="5148064" cy="1754326"/>
          </a:xfrm>
          <a:prstGeom prst="rect">
            <a:avLst/>
          </a:prstGeom>
          <a:solidFill>
            <a:srgbClr val="66FF66"/>
          </a:solidFill>
          <a:ln w="57150">
            <a:solidFill>
              <a:schemeClr val="tx1"/>
            </a:solidFill>
          </a:ln>
        </p:spPr>
        <p:txBody>
          <a:bodyPr wrap="square" rtlCol="0">
            <a:spAutoFit/>
          </a:bodyPr>
          <a:lstStyle/>
          <a:p>
            <a:pPr algn="ctr"/>
            <a:r>
              <a:rPr lang="en-GB" sz="5400" dirty="0" smtClean="0">
                <a:latin typeface="Comic Sans MS" pitchFamily="66" charset="0"/>
              </a:rPr>
              <a:t>A future heart </a:t>
            </a:r>
            <a:r>
              <a:rPr lang="en-GB" sz="5400" dirty="0" smtClean="0">
                <a:latin typeface="Comic Sans MS" pitchFamily="66" charset="0"/>
              </a:rPr>
              <a:t>surgeon? </a:t>
            </a:r>
            <a:endParaRPr lang="en-GB" sz="5400" dirty="0">
              <a:latin typeface="Comic Sans MS" pitchFamily="66" charset="0"/>
            </a:endParaRPr>
          </a:p>
        </p:txBody>
      </p:sp>
      <p:pic>
        <p:nvPicPr>
          <p:cNvPr id="34819" name="Picture 3"/>
          <p:cNvPicPr>
            <a:picLocks noChangeAspect="1" noChangeArrowheads="1"/>
          </p:cNvPicPr>
          <p:nvPr/>
        </p:nvPicPr>
        <p:blipFill>
          <a:blip r:embed="rId5" cstate="print"/>
          <a:srcRect/>
          <a:stretch>
            <a:fillRect/>
          </a:stretch>
        </p:blipFill>
        <p:spPr bwMode="auto">
          <a:xfrm>
            <a:off x="5314950" y="4791075"/>
            <a:ext cx="3829050" cy="2066925"/>
          </a:xfrm>
          <a:prstGeom prst="rect">
            <a:avLst/>
          </a:prstGeom>
          <a:noFill/>
          <a:ln w="9525">
            <a:noFill/>
            <a:miter lim="800000"/>
            <a:headEnd/>
            <a:tailEnd/>
          </a:ln>
        </p:spPr>
      </p:pic>
    </p:spTree>
  </p:cSld>
  <p:clrMapOvr>
    <a:masterClrMapping/>
  </p:clrMapOvr>
  <p:transition advClick="0" advTm="3088">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0"/>
            <a:ext cx="651621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Stuck-at-Home Science | L.A. Parent"/>
          <p:cNvPicPr>
            <a:picLocks noChangeAspect="1" noChangeArrowheads="1"/>
          </p:cNvPicPr>
          <p:nvPr/>
        </p:nvPicPr>
        <p:blipFill>
          <a:blip r:embed="rId2" cstate="print"/>
          <a:srcRect/>
          <a:stretch>
            <a:fillRect/>
          </a:stretch>
        </p:blipFill>
        <p:spPr bwMode="auto">
          <a:xfrm>
            <a:off x="-1" y="0"/>
            <a:ext cx="2627785" cy="908720"/>
          </a:xfrm>
          <a:prstGeom prst="rect">
            <a:avLst/>
          </a:prstGeom>
          <a:noFill/>
        </p:spPr>
      </p:pic>
      <p:sp>
        <p:nvSpPr>
          <p:cNvPr id="4" name="TextBox 3"/>
          <p:cNvSpPr txBox="1"/>
          <p:nvPr/>
        </p:nvSpPr>
        <p:spPr>
          <a:xfrm>
            <a:off x="4139952" y="3717032"/>
            <a:ext cx="5004048" cy="2785378"/>
          </a:xfrm>
          <a:prstGeom prst="rect">
            <a:avLst/>
          </a:prstGeom>
          <a:solidFill>
            <a:srgbClr val="66FF66"/>
          </a:solidFill>
          <a:ln w="57150">
            <a:solidFill>
              <a:schemeClr val="tx1"/>
            </a:solidFill>
          </a:ln>
        </p:spPr>
        <p:txBody>
          <a:bodyPr wrap="square" rtlCol="0">
            <a:spAutoFit/>
          </a:bodyPr>
          <a:lstStyle/>
          <a:p>
            <a:pPr algn="ctr"/>
            <a:r>
              <a:rPr lang="en-GB" sz="3500" dirty="0" smtClean="0">
                <a:latin typeface="Comic Sans MS" pitchFamily="66" charset="0"/>
              </a:rPr>
              <a:t>Chloe</a:t>
            </a:r>
            <a:r>
              <a:rPr lang="en-GB" sz="3500" dirty="0" smtClean="0">
                <a:latin typeface="Comic Sans MS" pitchFamily="66" charset="0"/>
              </a:rPr>
              <a:t> </a:t>
            </a:r>
            <a:r>
              <a:rPr lang="en-GB" sz="3500" dirty="0" smtClean="0">
                <a:latin typeface="Comic Sans MS" pitchFamily="66" charset="0"/>
              </a:rPr>
              <a:t>has been studying and comparing the circulatory system of humans and other animals.</a:t>
            </a:r>
            <a:endParaRPr lang="en-GB" sz="3500" dirty="0">
              <a:latin typeface="Comic Sans MS" pitchFamily="66" charset="0"/>
            </a:endParaRPr>
          </a:p>
        </p:txBody>
      </p:sp>
      <p:pic>
        <p:nvPicPr>
          <p:cNvPr id="33793" name="Picture 1"/>
          <p:cNvPicPr>
            <a:picLocks noChangeAspect="1" noChangeArrowheads="1"/>
          </p:cNvPicPr>
          <p:nvPr/>
        </p:nvPicPr>
        <p:blipFill>
          <a:blip r:embed="rId3" cstate="print"/>
          <a:srcRect/>
          <a:stretch>
            <a:fillRect/>
          </a:stretch>
        </p:blipFill>
        <p:spPr bwMode="auto">
          <a:xfrm>
            <a:off x="0" y="980727"/>
            <a:ext cx="3995936" cy="1639359"/>
          </a:xfrm>
          <a:prstGeom prst="rect">
            <a:avLst/>
          </a:prstGeom>
          <a:noFill/>
          <a:ln w="57150">
            <a:solidFill>
              <a:schemeClr val="tx1"/>
            </a:solidFill>
            <a:miter lim="800000"/>
            <a:headEnd/>
            <a:tailEnd/>
          </a:ln>
        </p:spPr>
      </p:pic>
      <p:pic>
        <p:nvPicPr>
          <p:cNvPr id="33794" name="Picture 2"/>
          <p:cNvPicPr>
            <a:picLocks noChangeAspect="1" noChangeArrowheads="1"/>
          </p:cNvPicPr>
          <p:nvPr/>
        </p:nvPicPr>
        <p:blipFill>
          <a:blip r:embed="rId4" cstate="print"/>
          <a:srcRect/>
          <a:stretch>
            <a:fillRect/>
          </a:stretch>
        </p:blipFill>
        <p:spPr bwMode="auto">
          <a:xfrm>
            <a:off x="0" y="2636912"/>
            <a:ext cx="3995935" cy="2048232"/>
          </a:xfrm>
          <a:prstGeom prst="rect">
            <a:avLst/>
          </a:prstGeom>
          <a:noFill/>
          <a:ln w="57150">
            <a:solidFill>
              <a:schemeClr val="tx1"/>
            </a:solidFill>
            <a:miter lim="800000"/>
            <a:headEnd/>
            <a:tailEnd/>
          </a:ln>
        </p:spPr>
      </p:pic>
      <p:pic>
        <p:nvPicPr>
          <p:cNvPr id="33795" name="Picture 3"/>
          <p:cNvPicPr>
            <a:picLocks noChangeAspect="1" noChangeArrowheads="1"/>
          </p:cNvPicPr>
          <p:nvPr/>
        </p:nvPicPr>
        <p:blipFill>
          <a:blip r:embed="rId5" cstate="print"/>
          <a:srcRect/>
          <a:stretch>
            <a:fillRect/>
          </a:stretch>
        </p:blipFill>
        <p:spPr bwMode="auto">
          <a:xfrm>
            <a:off x="0" y="4725144"/>
            <a:ext cx="3995935" cy="2132856"/>
          </a:xfrm>
          <a:prstGeom prst="rect">
            <a:avLst/>
          </a:prstGeom>
          <a:noFill/>
          <a:ln w="57150">
            <a:solidFill>
              <a:schemeClr val="tx1"/>
            </a:solidFill>
            <a:miter lim="800000"/>
            <a:headEnd/>
            <a:tailEnd/>
          </a:ln>
        </p:spPr>
      </p:pic>
      <p:pic>
        <p:nvPicPr>
          <p:cNvPr id="33796" name="Picture 4"/>
          <p:cNvPicPr>
            <a:picLocks noChangeAspect="1" noChangeArrowheads="1"/>
          </p:cNvPicPr>
          <p:nvPr/>
        </p:nvPicPr>
        <p:blipFill>
          <a:blip r:embed="rId6" cstate="print"/>
          <a:srcRect/>
          <a:stretch>
            <a:fillRect/>
          </a:stretch>
        </p:blipFill>
        <p:spPr bwMode="auto">
          <a:xfrm>
            <a:off x="4190686" y="980728"/>
            <a:ext cx="4953314" cy="2592288"/>
          </a:xfrm>
          <a:prstGeom prst="rect">
            <a:avLst/>
          </a:prstGeom>
          <a:noFill/>
          <a:ln w="57150">
            <a:solidFill>
              <a:schemeClr val="tx1"/>
            </a:solidFill>
            <a:miter lim="800000"/>
            <a:headEnd/>
            <a:tailEnd/>
          </a:ln>
        </p:spPr>
      </p:pic>
    </p:spTree>
  </p:cSld>
  <p:clrMapOvr>
    <a:masterClrMapping/>
  </p:clrMapOvr>
  <p:transition advClick="0" advTm="3088">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0"/>
            <a:ext cx="651621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Stuck-at-Home Science | L.A. Parent"/>
          <p:cNvPicPr>
            <a:picLocks noChangeAspect="1" noChangeArrowheads="1"/>
          </p:cNvPicPr>
          <p:nvPr/>
        </p:nvPicPr>
        <p:blipFill>
          <a:blip r:embed="rId2" cstate="print"/>
          <a:srcRect/>
          <a:stretch>
            <a:fillRect/>
          </a:stretch>
        </p:blipFill>
        <p:spPr bwMode="auto">
          <a:xfrm>
            <a:off x="-1" y="0"/>
            <a:ext cx="2627785" cy="908720"/>
          </a:xfrm>
          <a:prstGeom prst="rect">
            <a:avLst/>
          </a:prstGeom>
          <a:noFill/>
        </p:spPr>
      </p:pic>
      <p:sp>
        <p:nvSpPr>
          <p:cNvPr id="4" name="TextBox 3"/>
          <p:cNvSpPr txBox="1"/>
          <p:nvPr/>
        </p:nvSpPr>
        <p:spPr>
          <a:xfrm>
            <a:off x="0" y="908720"/>
            <a:ext cx="9144000" cy="892552"/>
          </a:xfrm>
          <a:prstGeom prst="rect">
            <a:avLst/>
          </a:prstGeom>
          <a:solidFill>
            <a:srgbClr val="66FF66"/>
          </a:solidFill>
          <a:ln w="57150">
            <a:solidFill>
              <a:schemeClr val="tx1"/>
            </a:solidFill>
          </a:ln>
        </p:spPr>
        <p:txBody>
          <a:bodyPr wrap="square" rtlCol="0">
            <a:spAutoFit/>
          </a:bodyPr>
          <a:lstStyle/>
          <a:p>
            <a:pPr algn="ctr"/>
            <a:r>
              <a:rPr lang="en-GB" sz="2600" dirty="0" smtClean="0">
                <a:latin typeface="Comic Sans MS" pitchFamily="66" charset="0"/>
              </a:rPr>
              <a:t>Reuben</a:t>
            </a:r>
            <a:r>
              <a:rPr lang="en-GB" sz="2600" dirty="0" smtClean="0">
                <a:latin typeface="Comic Sans MS" pitchFamily="66" charset="0"/>
              </a:rPr>
              <a:t> </a:t>
            </a:r>
            <a:r>
              <a:rPr lang="en-GB" sz="2600" dirty="0" smtClean="0">
                <a:latin typeface="Comic Sans MS" pitchFamily="66" charset="0"/>
              </a:rPr>
              <a:t>has been studying and comparing the circulatory system of humans and other animals.</a:t>
            </a:r>
            <a:endParaRPr lang="en-GB" sz="2600" dirty="0">
              <a:latin typeface="Comic Sans MS" pitchFamily="66" charset="0"/>
            </a:endParaRPr>
          </a:p>
        </p:txBody>
      </p:sp>
      <p:pic>
        <p:nvPicPr>
          <p:cNvPr id="32769" name="Picture 1"/>
          <p:cNvPicPr>
            <a:picLocks noChangeAspect="1" noChangeArrowheads="1"/>
          </p:cNvPicPr>
          <p:nvPr/>
        </p:nvPicPr>
        <p:blipFill>
          <a:blip r:embed="rId3" cstate="print"/>
          <a:srcRect/>
          <a:stretch>
            <a:fillRect/>
          </a:stretch>
        </p:blipFill>
        <p:spPr bwMode="auto">
          <a:xfrm rot="5400000">
            <a:off x="377540" y="1539293"/>
            <a:ext cx="2736302" cy="3491383"/>
          </a:xfrm>
          <a:prstGeom prst="rect">
            <a:avLst/>
          </a:prstGeom>
          <a:noFill/>
          <a:ln w="38100">
            <a:solidFill>
              <a:schemeClr val="tx1"/>
            </a:solidFill>
            <a:miter lim="800000"/>
            <a:headEnd/>
            <a:tailEnd/>
          </a:ln>
        </p:spPr>
      </p:pic>
      <p:pic>
        <p:nvPicPr>
          <p:cNvPr id="32770" name="Picture 2"/>
          <p:cNvPicPr>
            <a:picLocks noChangeAspect="1" noChangeArrowheads="1"/>
          </p:cNvPicPr>
          <p:nvPr/>
        </p:nvPicPr>
        <p:blipFill>
          <a:blip r:embed="rId4" cstate="print"/>
          <a:srcRect/>
          <a:stretch>
            <a:fillRect/>
          </a:stretch>
        </p:blipFill>
        <p:spPr bwMode="auto">
          <a:xfrm rot="5400000">
            <a:off x="4334116" y="1146604"/>
            <a:ext cx="4039656" cy="5580112"/>
          </a:xfrm>
          <a:prstGeom prst="rect">
            <a:avLst/>
          </a:prstGeom>
          <a:noFill/>
          <a:ln w="38100">
            <a:solidFill>
              <a:schemeClr val="tx1"/>
            </a:solidFill>
            <a:miter lim="800000"/>
            <a:headEnd/>
            <a:tailEnd/>
          </a:ln>
        </p:spPr>
      </p:pic>
      <p:pic>
        <p:nvPicPr>
          <p:cNvPr id="32771" name="Picture 3"/>
          <p:cNvPicPr>
            <a:picLocks noChangeAspect="1" noChangeArrowheads="1"/>
          </p:cNvPicPr>
          <p:nvPr/>
        </p:nvPicPr>
        <p:blipFill>
          <a:blip r:embed="rId5" cstate="print"/>
          <a:srcRect/>
          <a:stretch>
            <a:fillRect/>
          </a:stretch>
        </p:blipFill>
        <p:spPr bwMode="auto">
          <a:xfrm rot="5400000">
            <a:off x="675701" y="4041823"/>
            <a:ext cx="2140477" cy="3491880"/>
          </a:xfrm>
          <a:prstGeom prst="rect">
            <a:avLst/>
          </a:prstGeom>
          <a:noFill/>
          <a:ln w="38100">
            <a:solidFill>
              <a:schemeClr val="tx1"/>
            </a:solidFill>
            <a:miter lim="800000"/>
            <a:headEnd/>
            <a:tailEnd/>
          </a:ln>
        </p:spPr>
      </p:pic>
    </p:spTree>
  </p:cSld>
  <p:clrMapOvr>
    <a:masterClrMapping/>
  </p:clrMapOvr>
  <p:transition advClick="0" advTm="3088">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0"/>
            <a:ext cx="651621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Stuck-at-Home Science | L.A. Parent"/>
          <p:cNvPicPr>
            <a:picLocks noChangeAspect="1" noChangeArrowheads="1"/>
          </p:cNvPicPr>
          <p:nvPr/>
        </p:nvPicPr>
        <p:blipFill>
          <a:blip r:embed="rId2" cstate="print"/>
          <a:srcRect/>
          <a:stretch>
            <a:fillRect/>
          </a:stretch>
        </p:blipFill>
        <p:spPr bwMode="auto">
          <a:xfrm>
            <a:off x="-1" y="0"/>
            <a:ext cx="2627785" cy="908720"/>
          </a:xfrm>
          <a:prstGeom prst="rect">
            <a:avLst/>
          </a:prstGeom>
          <a:noFill/>
        </p:spPr>
      </p:pic>
      <p:pic>
        <p:nvPicPr>
          <p:cNvPr id="67585" name="Picture 1"/>
          <p:cNvPicPr>
            <a:picLocks noChangeAspect="1" noChangeArrowheads="1"/>
          </p:cNvPicPr>
          <p:nvPr/>
        </p:nvPicPr>
        <p:blipFill>
          <a:blip r:embed="rId3" cstate="print"/>
          <a:srcRect/>
          <a:stretch>
            <a:fillRect/>
          </a:stretch>
        </p:blipFill>
        <p:spPr bwMode="auto">
          <a:xfrm>
            <a:off x="0" y="908720"/>
            <a:ext cx="2411760" cy="2808311"/>
          </a:xfrm>
          <a:prstGeom prst="rect">
            <a:avLst/>
          </a:prstGeom>
          <a:noFill/>
          <a:ln w="38100">
            <a:solidFill>
              <a:schemeClr val="tx1"/>
            </a:solidFill>
            <a:miter lim="800000"/>
            <a:headEnd/>
            <a:tailEnd/>
          </a:ln>
        </p:spPr>
      </p:pic>
      <p:sp>
        <p:nvSpPr>
          <p:cNvPr id="6" name="TextBox 5"/>
          <p:cNvSpPr txBox="1"/>
          <p:nvPr/>
        </p:nvSpPr>
        <p:spPr>
          <a:xfrm>
            <a:off x="2411760" y="908720"/>
            <a:ext cx="2376264" cy="3600986"/>
          </a:xfrm>
          <a:prstGeom prst="rect">
            <a:avLst/>
          </a:prstGeom>
          <a:solidFill>
            <a:srgbClr val="66FF66"/>
          </a:solidFill>
          <a:ln w="38100">
            <a:solidFill>
              <a:schemeClr val="tx1"/>
            </a:solidFill>
          </a:ln>
        </p:spPr>
        <p:txBody>
          <a:bodyPr wrap="square" rtlCol="0">
            <a:spAutoFit/>
          </a:bodyPr>
          <a:lstStyle/>
          <a:p>
            <a:pPr algn="ctr"/>
            <a:r>
              <a:rPr lang="en-GB" sz="3800" dirty="0" smtClean="0">
                <a:latin typeface="Comic Sans MS" pitchFamily="66" charset="0"/>
              </a:rPr>
              <a:t>I used my</a:t>
            </a:r>
            <a:r>
              <a:rPr lang="en-GB" sz="3800" dirty="0" smtClean="0">
                <a:latin typeface="Comic Sans MS" pitchFamily="66" charset="0"/>
              </a:rPr>
              <a:t> books to help me with my Science</a:t>
            </a:r>
            <a:endParaRPr lang="en-GB" sz="3800" dirty="0">
              <a:latin typeface="Comic Sans MS" pitchFamily="66" charset="0"/>
            </a:endParaRPr>
          </a:p>
        </p:txBody>
      </p:sp>
      <p:pic>
        <p:nvPicPr>
          <p:cNvPr id="67586" name="Picture 2"/>
          <p:cNvPicPr>
            <a:picLocks noChangeAspect="1" noChangeArrowheads="1"/>
          </p:cNvPicPr>
          <p:nvPr/>
        </p:nvPicPr>
        <p:blipFill>
          <a:blip r:embed="rId4" cstate="print"/>
          <a:srcRect/>
          <a:stretch>
            <a:fillRect/>
          </a:stretch>
        </p:blipFill>
        <p:spPr bwMode="auto">
          <a:xfrm>
            <a:off x="0" y="3789040"/>
            <a:ext cx="2411760" cy="3068960"/>
          </a:xfrm>
          <a:prstGeom prst="rect">
            <a:avLst/>
          </a:prstGeom>
          <a:noFill/>
          <a:ln w="38100">
            <a:solidFill>
              <a:schemeClr val="tx1"/>
            </a:solidFill>
            <a:miter lim="800000"/>
            <a:headEnd/>
            <a:tailEnd/>
          </a:ln>
        </p:spPr>
      </p:pic>
      <p:pic>
        <p:nvPicPr>
          <p:cNvPr id="67587" name="Picture 3"/>
          <p:cNvPicPr>
            <a:picLocks noChangeAspect="1" noChangeArrowheads="1"/>
          </p:cNvPicPr>
          <p:nvPr/>
        </p:nvPicPr>
        <p:blipFill>
          <a:blip r:embed="rId5" cstate="print"/>
          <a:srcRect/>
          <a:stretch>
            <a:fillRect/>
          </a:stretch>
        </p:blipFill>
        <p:spPr bwMode="auto">
          <a:xfrm>
            <a:off x="4788024" y="955653"/>
            <a:ext cx="4355976" cy="5902347"/>
          </a:xfrm>
          <a:prstGeom prst="rect">
            <a:avLst/>
          </a:prstGeom>
          <a:noFill/>
          <a:ln w="38100">
            <a:solidFill>
              <a:schemeClr val="tx1"/>
            </a:solidFill>
            <a:miter lim="800000"/>
            <a:headEnd/>
            <a:tailEnd/>
          </a:ln>
        </p:spPr>
      </p:pic>
    </p:spTree>
  </p:cSld>
  <p:clrMapOvr>
    <a:masterClrMapping/>
  </p:clrMapOvr>
  <p:transition advClick="0" advTm="3088">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0"/>
            <a:ext cx="651621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Stuck-at-Home Science | L.A. Parent"/>
          <p:cNvPicPr>
            <a:picLocks noChangeAspect="1" noChangeArrowheads="1"/>
          </p:cNvPicPr>
          <p:nvPr/>
        </p:nvPicPr>
        <p:blipFill>
          <a:blip r:embed="rId2" cstate="print"/>
          <a:srcRect/>
          <a:stretch>
            <a:fillRect/>
          </a:stretch>
        </p:blipFill>
        <p:spPr bwMode="auto">
          <a:xfrm>
            <a:off x="-1" y="0"/>
            <a:ext cx="2627785" cy="908720"/>
          </a:xfrm>
          <a:prstGeom prst="rect">
            <a:avLst/>
          </a:prstGeom>
          <a:noFill/>
        </p:spPr>
      </p:pic>
      <p:sp>
        <p:nvSpPr>
          <p:cNvPr id="4" name="TextBox 3"/>
          <p:cNvSpPr txBox="1"/>
          <p:nvPr/>
        </p:nvSpPr>
        <p:spPr>
          <a:xfrm>
            <a:off x="0" y="908720"/>
            <a:ext cx="9144000" cy="892552"/>
          </a:xfrm>
          <a:prstGeom prst="rect">
            <a:avLst/>
          </a:prstGeom>
          <a:solidFill>
            <a:srgbClr val="66FF66"/>
          </a:solidFill>
          <a:ln w="57150">
            <a:solidFill>
              <a:schemeClr val="tx1"/>
            </a:solidFill>
          </a:ln>
        </p:spPr>
        <p:txBody>
          <a:bodyPr wrap="square" rtlCol="0">
            <a:spAutoFit/>
          </a:bodyPr>
          <a:lstStyle/>
          <a:p>
            <a:pPr algn="ctr"/>
            <a:r>
              <a:rPr lang="en-GB" sz="2600" dirty="0" smtClean="0">
                <a:latin typeface="Comic Sans MS" pitchFamily="66" charset="0"/>
              </a:rPr>
              <a:t>Amy</a:t>
            </a:r>
            <a:r>
              <a:rPr lang="en-GB" sz="2600" dirty="0" smtClean="0">
                <a:latin typeface="Comic Sans MS" pitchFamily="66" charset="0"/>
              </a:rPr>
              <a:t> </a:t>
            </a:r>
            <a:r>
              <a:rPr lang="en-GB" sz="2600" dirty="0" smtClean="0">
                <a:latin typeface="Comic Sans MS" pitchFamily="66" charset="0"/>
              </a:rPr>
              <a:t>has been studying and comparing the circulatory system of humans and other animals.</a:t>
            </a:r>
            <a:endParaRPr lang="en-GB" sz="2600" dirty="0">
              <a:latin typeface="Comic Sans MS" pitchFamily="66" charset="0"/>
            </a:endParaRPr>
          </a:p>
        </p:txBody>
      </p:sp>
      <p:pic>
        <p:nvPicPr>
          <p:cNvPr id="31746" name="Picture 2"/>
          <p:cNvPicPr>
            <a:picLocks noChangeAspect="1" noChangeArrowheads="1"/>
          </p:cNvPicPr>
          <p:nvPr/>
        </p:nvPicPr>
        <p:blipFill>
          <a:blip r:embed="rId3" cstate="print"/>
          <a:srcRect/>
          <a:stretch>
            <a:fillRect/>
          </a:stretch>
        </p:blipFill>
        <p:spPr bwMode="auto">
          <a:xfrm>
            <a:off x="-1" y="1844824"/>
            <a:ext cx="4650461" cy="2808312"/>
          </a:xfrm>
          <a:prstGeom prst="rect">
            <a:avLst/>
          </a:prstGeom>
          <a:noFill/>
          <a:ln w="9525">
            <a:noFill/>
            <a:miter lim="800000"/>
            <a:headEnd/>
            <a:tailEnd/>
          </a:ln>
        </p:spPr>
      </p:pic>
      <p:pic>
        <p:nvPicPr>
          <p:cNvPr id="31747" name="Picture 3"/>
          <p:cNvPicPr>
            <a:picLocks noChangeAspect="1" noChangeArrowheads="1"/>
          </p:cNvPicPr>
          <p:nvPr/>
        </p:nvPicPr>
        <p:blipFill>
          <a:blip r:embed="rId4" cstate="print"/>
          <a:srcRect/>
          <a:stretch>
            <a:fillRect/>
          </a:stretch>
        </p:blipFill>
        <p:spPr bwMode="auto">
          <a:xfrm>
            <a:off x="4709182" y="1844824"/>
            <a:ext cx="4434818" cy="2808312"/>
          </a:xfrm>
          <a:prstGeom prst="rect">
            <a:avLst/>
          </a:prstGeom>
          <a:noFill/>
          <a:ln w="9525">
            <a:noFill/>
            <a:miter lim="800000"/>
            <a:headEnd/>
            <a:tailEnd/>
          </a:ln>
        </p:spPr>
      </p:pic>
      <p:pic>
        <p:nvPicPr>
          <p:cNvPr id="31748" name="Picture 4"/>
          <p:cNvPicPr>
            <a:picLocks noChangeAspect="1" noChangeArrowheads="1"/>
          </p:cNvPicPr>
          <p:nvPr/>
        </p:nvPicPr>
        <p:blipFill>
          <a:blip r:embed="rId5" cstate="print"/>
          <a:srcRect/>
          <a:stretch>
            <a:fillRect/>
          </a:stretch>
        </p:blipFill>
        <p:spPr bwMode="auto">
          <a:xfrm>
            <a:off x="0" y="4725145"/>
            <a:ext cx="3205991" cy="2132856"/>
          </a:xfrm>
          <a:prstGeom prst="rect">
            <a:avLst/>
          </a:prstGeom>
          <a:noFill/>
          <a:ln w="9525">
            <a:noFill/>
            <a:miter lim="800000"/>
            <a:headEnd/>
            <a:tailEnd/>
          </a:ln>
        </p:spPr>
      </p:pic>
      <p:pic>
        <p:nvPicPr>
          <p:cNvPr id="31749" name="Picture 5"/>
          <p:cNvPicPr>
            <a:picLocks noChangeAspect="1" noChangeArrowheads="1"/>
          </p:cNvPicPr>
          <p:nvPr/>
        </p:nvPicPr>
        <p:blipFill>
          <a:blip r:embed="rId6" cstate="print"/>
          <a:srcRect/>
          <a:stretch>
            <a:fillRect/>
          </a:stretch>
        </p:blipFill>
        <p:spPr bwMode="auto">
          <a:xfrm>
            <a:off x="3275856" y="4725144"/>
            <a:ext cx="3460861" cy="2132856"/>
          </a:xfrm>
          <a:prstGeom prst="rect">
            <a:avLst/>
          </a:prstGeom>
          <a:noFill/>
          <a:ln w="9525">
            <a:noFill/>
            <a:miter lim="800000"/>
            <a:headEnd/>
            <a:tailEnd/>
          </a:ln>
        </p:spPr>
      </p:pic>
      <p:pic>
        <p:nvPicPr>
          <p:cNvPr id="31750" name="Picture 6"/>
          <p:cNvPicPr>
            <a:picLocks noChangeAspect="1" noChangeArrowheads="1"/>
          </p:cNvPicPr>
          <p:nvPr/>
        </p:nvPicPr>
        <p:blipFill>
          <a:blip r:embed="rId7" cstate="print"/>
          <a:srcRect/>
          <a:stretch>
            <a:fillRect/>
          </a:stretch>
        </p:blipFill>
        <p:spPr bwMode="auto">
          <a:xfrm>
            <a:off x="6804248" y="5284465"/>
            <a:ext cx="2339752" cy="1573535"/>
          </a:xfrm>
          <a:prstGeom prst="rect">
            <a:avLst/>
          </a:prstGeom>
          <a:noFill/>
          <a:ln w="9525">
            <a:noFill/>
            <a:miter lim="800000"/>
            <a:headEnd/>
            <a:tailEnd/>
          </a:ln>
        </p:spPr>
      </p:pic>
    </p:spTree>
  </p:cSld>
  <p:clrMapOvr>
    <a:masterClrMapping/>
  </p:clrMapOvr>
  <p:transition advClick="0" advTm="3088">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5" name="Rectangle 4"/>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4" cstate="print"/>
          <a:srcRect/>
          <a:stretch>
            <a:fillRect/>
          </a:stretch>
        </p:blipFill>
        <p:spPr bwMode="auto">
          <a:xfrm>
            <a:off x="-1" y="980728"/>
            <a:ext cx="9144001" cy="3528392"/>
          </a:xfrm>
          <a:prstGeom prst="rect">
            <a:avLst/>
          </a:prstGeom>
          <a:noFill/>
          <a:ln w="9525">
            <a:noFill/>
            <a:miter lim="800000"/>
            <a:headEnd/>
            <a:tailEnd/>
          </a:ln>
        </p:spPr>
      </p:pic>
      <p:sp>
        <p:nvSpPr>
          <p:cNvPr id="7" name="TextBox 6"/>
          <p:cNvSpPr txBox="1"/>
          <p:nvPr/>
        </p:nvSpPr>
        <p:spPr>
          <a:xfrm>
            <a:off x="0" y="4509120"/>
            <a:ext cx="9144000" cy="2308324"/>
          </a:xfrm>
          <a:prstGeom prst="rect">
            <a:avLst/>
          </a:prstGeom>
          <a:solidFill>
            <a:srgbClr val="7030A0"/>
          </a:solidFill>
          <a:ln w="57150">
            <a:solidFill>
              <a:schemeClr val="tx1"/>
            </a:solidFill>
          </a:ln>
        </p:spPr>
        <p:txBody>
          <a:bodyPr wrap="square" rtlCol="0">
            <a:spAutoFit/>
          </a:bodyPr>
          <a:lstStyle/>
          <a:p>
            <a:pPr algn="ctr"/>
            <a:r>
              <a:rPr lang="en-GB" sz="4800" dirty="0" smtClean="0">
                <a:solidFill>
                  <a:schemeClr val="bg1"/>
                </a:solidFill>
                <a:latin typeface="Comic Sans MS" pitchFamily="66" charset="0"/>
              </a:rPr>
              <a:t>Reuben is improving his sentences by choosing more quality synonyms.</a:t>
            </a:r>
            <a:endParaRPr lang="en-GB" sz="48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2" name="Picture 2"/>
          <p:cNvPicPr>
            <a:picLocks noChangeAspect="1" noChangeArrowheads="1"/>
          </p:cNvPicPr>
          <p:nvPr/>
        </p:nvPicPr>
        <p:blipFill>
          <a:blip r:embed="rId2" cstate="print"/>
          <a:srcRect/>
          <a:stretch>
            <a:fillRect/>
          </a:stretch>
        </p:blipFill>
        <p:spPr bwMode="auto">
          <a:xfrm>
            <a:off x="0" y="1150926"/>
            <a:ext cx="9144000" cy="5707074"/>
          </a:xfrm>
          <a:prstGeom prst="rect">
            <a:avLst/>
          </a:prstGeom>
          <a:noFill/>
          <a:ln w="9525">
            <a:noFill/>
            <a:miter lim="800000"/>
            <a:headEnd/>
            <a:tailEnd/>
          </a:ln>
        </p:spPr>
      </p:pic>
      <p:sp>
        <p:nvSpPr>
          <p:cNvPr id="6" name="TextBox 5"/>
          <p:cNvSpPr txBox="1"/>
          <p:nvPr/>
        </p:nvSpPr>
        <p:spPr>
          <a:xfrm>
            <a:off x="0" y="692696"/>
            <a:ext cx="9144000" cy="492443"/>
          </a:xfrm>
          <a:prstGeom prst="rect">
            <a:avLst/>
          </a:prstGeom>
          <a:solidFill>
            <a:srgbClr val="66FF66"/>
          </a:solidFill>
          <a:ln w="57150">
            <a:solidFill>
              <a:schemeClr val="tx1"/>
            </a:solidFill>
          </a:ln>
        </p:spPr>
        <p:txBody>
          <a:bodyPr wrap="square" rtlCol="0">
            <a:spAutoFit/>
          </a:bodyPr>
          <a:lstStyle/>
          <a:p>
            <a:pPr algn="ctr"/>
            <a:r>
              <a:rPr lang="en-GB" sz="2600" dirty="0" smtClean="0">
                <a:latin typeface="Comic Sans MS" pitchFamily="66" charset="0"/>
              </a:rPr>
              <a:t>Reuben cooked his own lunch on the fire that he made.</a:t>
            </a:r>
            <a:endParaRPr lang="en-GB" sz="2600" dirty="0">
              <a:latin typeface="Comic Sans MS" pitchFamily="66" charset="0"/>
            </a:endParaRPr>
          </a:p>
        </p:txBody>
      </p:sp>
    </p:spTree>
  </p:cSld>
  <p:clrMapOvr>
    <a:masterClrMapping/>
  </p:clrMapOvr>
  <p:transition advClick="0" advTm="8283">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6562" name="Picture 2"/>
          <p:cNvPicPr>
            <a:picLocks noChangeAspect="1" noChangeArrowheads="1"/>
          </p:cNvPicPr>
          <p:nvPr/>
        </p:nvPicPr>
        <p:blipFill>
          <a:blip r:embed="rId2" cstate="print"/>
          <a:srcRect/>
          <a:stretch>
            <a:fillRect/>
          </a:stretch>
        </p:blipFill>
        <p:spPr bwMode="auto">
          <a:xfrm>
            <a:off x="0" y="-33406"/>
            <a:ext cx="5292080" cy="6891406"/>
          </a:xfrm>
          <a:prstGeom prst="rect">
            <a:avLst/>
          </a:prstGeom>
          <a:noFill/>
          <a:ln w="9525">
            <a:noFill/>
            <a:miter lim="800000"/>
            <a:headEnd/>
            <a:tailEnd/>
          </a:ln>
        </p:spPr>
      </p:pic>
      <p:sp>
        <p:nvSpPr>
          <p:cNvPr id="6" name="Rectangle 5"/>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Rectangle 6"/>
          <p:cNvSpPr/>
          <p:nvPr/>
        </p:nvSpPr>
        <p:spPr>
          <a:xfrm>
            <a:off x="5508104" y="764704"/>
            <a:ext cx="3456384" cy="5478423"/>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5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Henry taking advantage of the weather to enjoy a dip in the pool</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283">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8913" name="Picture 1"/>
          <p:cNvPicPr>
            <a:picLocks noChangeAspect="1" noChangeArrowheads="1"/>
          </p:cNvPicPr>
          <p:nvPr/>
        </p:nvPicPr>
        <p:blipFill>
          <a:blip r:embed="rId2" cstate="print"/>
          <a:srcRect/>
          <a:stretch>
            <a:fillRect/>
          </a:stretch>
        </p:blipFill>
        <p:spPr bwMode="auto">
          <a:xfrm>
            <a:off x="0" y="656925"/>
            <a:ext cx="4788024" cy="6201075"/>
          </a:xfrm>
          <a:prstGeom prst="rect">
            <a:avLst/>
          </a:prstGeom>
          <a:noFill/>
          <a:ln w="9525">
            <a:noFill/>
            <a:miter lim="800000"/>
            <a:headEnd/>
            <a:tailEnd/>
          </a:ln>
        </p:spPr>
      </p:pic>
      <p:sp>
        <p:nvSpPr>
          <p:cNvPr id="6" name="Rectangle 5"/>
          <p:cNvSpPr/>
          <p:nvPr/>
        </p:nvSpPr>
        <p:spPr>
          <a:xfrm>
            <a:off x="4860032" y="764704"/>
            <a:ext cx="4283968" cy="175432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I’ve been creating a wall hanging for my bedroom………..</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8914" name="Picture 2"/>
          <p:cNvPicPr>
            <a:picLocks noChangeAspect="1" noChangeArrowheads="1"/>
          </p:cNvPicPr>
          <p:nvPr/>
        </p:nvPicPr>
        <p:blipFill>
          <a:blip r:embed="rId3" cstate="print"/>
          <a:srcRect/>
          <a:stretch>
            <a:fillRect/>
          </a:stretch>
        </p:blipFill>
        <p:spPr bwMode="auto">
          <a:xfrm>
            <a:off x="4932041" y="2677395"/>
            <a:ext cx="4211960" cy="4180605"/>
          </a:xfrm>
          <a:prstGeom prst="rect">
            <a:avLst/>
          </a:prstGeom>
          <a:noFill/>
          <a:ln w="9525">
            <a:noFill/>
            <a:miter lim="800000"/>
            <a:headEnd/>
            <a:tailEnd/>
          </a:ln>
        </p:spPr>
      </p:pic>
    </p:spTree>
  </p:cSld>
  <p:clrMapOvr>
    <a:masterClrMapping/>
  </p:clrMapOvr>
  <p:transition advClick="0" advTm="8283">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cstate="print"/>
          <a:srcRect/>
          <a:stretch>
            <a:fillRect/>
          </a:stretch>
        </p:blipFill>
        <p:spPr bwMode="auto">
          <a:xfrm>
            <a:off x="0" y="-62698"/>
            <a:ext cx="2627784" cy="6920698"/>
          </a:xfrm>
          <a:prstGeom prst="rect">
            <a:avLst/>
          </a:prstGeom>
          <a:noFill/>
          <a:ln w="9525">
            <a:noFill/>
            <a:miter lim="800000"/>
            <a:headEnd/>
            <a:tailEnd/>
          </a:ln>
        </p:spPr>
      </p:pic>
      <p:pic>
        <p:nvPicPr>
          <p:cNvPr id="39938" name="Picture 2"/>
          <p:cNvPicPr>
            <a:picLocks noChangeAspect="1" noChangeArrowheads="1"/>
          </p:cNvPicPr>
          <p:nvPr/>
        </p:nvPicPr>
        <p:blipFill>
          <a:blip r:embed="rId3" cstate="print"/>
          <a:srcRect/>
          <a:stretch>
            <a:fillRect/>
          </a:stretch>
        </p:blipFill>
        <p:spPr bwMode="auto">
          <a:xfrm>
            <a:off x="2771799" y="405341"/>
            <a:ext cx="6372201" cy="6452659"/>
          </a:xfrm>
          <a:prstGeom prst="rect">
            <a:avLst/>
          </a:prstGeom>
          <a:noFill/>
          <a:ln w="9525">
            <a:noFill/>
            <a:miter lim="800000"/>
            <a:headEnd/>
            <a:tailEnd/>
          </a:ln>
        </p:spPr>
      </p:pic>
      <p:sp>
        <p:nvSpPr>
          <p:cNvPr id="9"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Rectangle 9"/>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Rectangle 10"/>
          <p:cNvSpPr/>
          <p:nvPr/>
        </p:nvSpPr>
        <p:spPr>
          <a:xfrm>
            <a:off x="0" y="5103674"/>
            <a:ext cx="9144000" cy="175432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…..befor</a:t>
            </a: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enjoying a cool-off in the pool.</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283">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21" name="Picture 1"/>
          <p:cNvPicPr>
            <a:picLocks noChangeAspect="1" noChangeArrowheads="1"/>
          </p:cNvPicPr>
          <p:nvPr/>
        </p:nvPicPr>
        <p:blipFill>
          <a:blip r:embed="rId2" cstate="print"/>
          <a:srcRect/>
          <a:stretch>
            <a:fillRect/>
          </a:stretch>
        </p:blipFill>
        <p:spPr bwMode="auto">
          <a:xfrm>
            <a:off x="0" y="692696"/>
            <a:ext cx="9154273" cy="6165304"/>
          </a:xfrm>
          <a:prstGeom prst="rect">
            <a:avLst/>
          </a:prstGeom>
          <a:noFill/>
          <a:ln w="9525">
            <a:noFill/>
            <a:miter lim="800000"/>
            <a:headEnd/>
            <a:tailEnd/>
          </a:ln>
        </p:spPr>
      </p:pic>
      <p:sp>
        <p:nvSpPr>
          <p:cNvPr id="6" name="Rectangle 5"/>
          <p:cNvSpPr/>
          <p:nvPr/>
        </p:nvSpPr>
        <p:spPr>
          <a:xfrm>
            <a:off x="0" y="6211669"/>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I’ve been </a:t>
            </a:r>
            <a:r>
              <a:rPr lang="en-US" sz="3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practising</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my catching skills.</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283">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6876256" y="0"/>
            <a:ext cx="2267744" cy="3416320"/>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some of what we missed viewing yesterday.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2" descr="a little November catch up — Katie the Creative Lady"/>
          <p:cNvPicPr>
            <a:picLocks noChangeAspect="1" noChangeArrowheads="1"/>
          </p:cNvPicPr>
          <p:nvPr/>
        </p:nvPicPr>
        <p:blipFill>
          <a:blip r:embed="rId2" cstate="print"/>
          <a:srcRect/>
          <a:stretch>
            <a:fillRect/>
          </a:stretch>
        </p:blipFill>
        <p:spPr bwMode="auto">
          <a:xfrm>
            <a:off x="0" y="0"/>
            <a:ext cx="6858000" cy="6858000"/>
          </a:xfrm>
          <a:prstGeom prst="rect">
            <a:avLst/>
          </a:prstGeom>
          <a:noFill/>
        </p:spPr>
      </p:pic>
    </p:spTree>
  </p:cSld>
  <p:clrMapOvr>
    <a:masterClrMapping/>
  </p:clrMapOvr>
  <p:transition advClick="0" advTm="8283">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7649" name="Rectangle 1"/>
          <p:cNvSpPr>
            <a:spLocks noChangeArrowheads="1"/>
          </p:cNvSpPr>
          <p:nvPr/>
        </p:nvSpPr>
        <p:spPr bwMode="auto">
          <a:xfrm>
            <a:off x="0" y="90872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sng" strike="noStrike" cap="none" normalizeH="0" baseline="0" dirty="0" smtClean="0">
                <a:ln>
                  <a:noFill/>
                </a:ln>
                <a:solidFill>
                  <a:schemeClr val="tx1"/>
                </a:solidFill>
                <a:effectLst/>
                <a:latin typeface="Calibri" pitchFamily="34" charset="0"/>
                <a:ea typeface="Batang" pitchFamily="18" charset="-127"/>
                <a:cs typeface="Arial" pitchFamily="34" charset="0"/>
              </a:rPr>
              <a:t>Zeus!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a:extLst>
              <a:ext uri="{FF2B5EF4-FFF2-40B4-BE49-F238E27FC236}">
                <a16:creationId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lc="http://schemas.openxmlformats.org/drawingml/2006/lockedCanvas" id="{4691D1BF-7520-F445-8617-6CA2869AA101}"/>
              </a:ext>
            </a:extLst>
          </p:cNvPr>
          <p:cNvPicPr/>
          <p:nvPr/>
        </p:nvPicPr>
        <p:blipFill>
          <a:blip r:embed="rId2" cstate="print">
            <a:extLst>
              <a:ext uri="{28A0092B-C50C-407E-A947-70E740481C1C}">
                <a14:useLocalDpi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1268760"/>
            <a:ext cx="899592" cy="1440160"/>
          </a:xfrm>
          <a:prstGeom prst="rect">
            <a:avLst/>
          </a:prstGeom>
          <a:noFill/>
          <a:ln>
            <a:noFill/>
          </a:ln>
        </p:spPr>
      </p:pic>
      <p:sp>
        <p:nvSpPr>
          <p:cNvPr id="27650" name="Rectangle 2"/>
          <p:cNvSpPr>
            <a:spLocks noChangeArrowheads="1"/>
          </p:cNvSpPr>
          <p:nvPr/>
        </p:nvSpPr>
        <p:spPr bwMode="auto">
          <a:xfrm>
            <a:off x="1187624" y="836712"/>
            <a:ext cx="7956376"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Zeus was the god of the sky and king of mount Olympus. Zeus was also the most powerful of all gods! He was married to Hera, queen of the gods.</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His temper controlled the weather, If he was angry there would be a huge storm however if he was happy it would be sunny all day!</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Did you know?</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Zeus’s father thought that his children would betray him so he ate them!</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p:txBody>
      </p:sp>
      <p:sp>
        <p:nvSpPr>
          <p:cNvPr id="27651" name="Rectangle 3"/>
          <p:cNvSpPr>
            <a:spLocks noChangeArrowheads="1"/>
          </p:cNvSpPr>
          <p:nvPr/>
        </p:nvSpPr>
        <p:spPr bwMode="auto">
          <a:xfrm>
            <a:off x="0" y="278092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sng" strike="noStrike" cap="none" normalizeH="0" baseline="0" dirty="0" smtClean="0">
                <a:ln>
                  <a:noFill/>
                </a:ln>
                <a:solidFill>
                  <a:schemeClr val="tx1"/>
                </a:solidFill>
                <a:effectLst/>
                <a:latin typeface="Calibri" pitchFamily="34" charset="0"/>
                <a:ea typeface="Batang" pitchFamily="18" charset="-127"/>
                <a:cs typeface="Arial" pitchFamily="34" charset="0"/>
              </a:rPr>
              <a:t>Poseidon!</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7">
            <a:extLst>
              <a:ext uri="{FF2B5EF4-FFF2-40B4-BE49-F238E27FC236}">
                <a16:creationId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lc="http://schemas.openxmlformats.org/drawingml/2006/lockedCanvas" id="{6C24D9A1-DBD1-754E-B4E9-9726F27AD602}"/>
              </a:ext>
            </a:extLst>
          </p:cNvPr>
          <p:cNvPicPr/>
          <p:nvPr/>
        </p:nvPicPr>
        <p:blipFill>
          <a:blip r:embed="rId3" cstate="print">
            <a:extLst>
              <a:ext uri="{28A0092B-C50C-407E-A947-70E740481C1C}">
                <a14:useLocalDpi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3284984"/>
            <a:ext cx="856551" cy="1194896"/>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w="9525">
                <a:solidFill>
                  <a:srgbClr val="000000"/>
                </a:solidFill>
                <a:miter lim="800000"/>
                <a:headEnd/>
                <a:tailEnd/>
              </a14:hiddenLine>
            </a:ext>
          </a:extLst>
        </p:spPr>
      </p:pic>
      <p:sp>
        <p:nvSpPr>
          <p:cNvPr id="27652" name="Rectangle 4"/>
          <p:cNvSpPr>
            <a:spLocks noChangeArrowheads="1"/>
          </p:cNvSpPr>
          <p:nvPr/>
        </p:nvSpPr>
        <p:spPr bwMode="auto">
          <a:xfrm>
            <a:off x="1331640" y="2780928"/>
            <a:ext cx="7812360" cy="19236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Poseidon was God of the sea, known to make earthquakes when he was angry and was second most powerful.</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He lived in a beautiful palace( you guessed it ) under the sea. Poseidon was the responsible god of the delay of Odysseus’s return home from the Trojan war by shipwrecking his ship.</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Did you know?</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Poseidon rode a chariot pulled by giant seahorses!</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7653" name="Picture 4"/>
          <p:cNvPicPr>
            <a:picLocks noChangeAspect="1" noChangeArrowheads="1"/>
          </p:cNvPicPr>
          <p:nvPr/>
        </p:nvPicPr>
        <p:blipFill>
          <a:blip r:embed="rId4" cstate="print"/>
          <a:srcRect/>
          <a:stretch>
            <a:fillRect/>
          </a:stretch>
        </p:blipFill>
        <p:spPr bwMode="auto">
          <a:xfrm>
            <a:off x="0" y="5157192"/>
            <a:ext cx="734789" cy="1204981"/>
          </a:xfrm>
          <a:prstGeom prst="rect">
            <a:avLst/>
          </a:prstGeom>
          <a:noFill/>
        </p:spPr>
      </p:pic>
      <p:sp>
        <p:nvSpPr>
          <p:cNvPr id="27655" name="Rectangle 7"/>
          <p:cNvSpPr>
            <a:spLocks noChangeArrowheads="1"/>
          </p:cNvSpPr>
          <p:nvPr/>
        </p:nvSpPr>
        <p:spPr bwMode="auto">
          <a:xfrm>
            <a:off x="0" y="4797152"/>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r>
            <a:br>
              <a:rPr kumimoji="0" lang="en-GB" sz="11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en-GB" sz="22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 </a:t>
            </a:r>
            <a:r>
              <a:rPr kumimoji="0" lang="en-GB" sz="2200" b="1" i="0" u="sng" strike="noStrike" cap="none" normalizeH="0" baseline="0" dirty="0" smtClean="0">
                <a:ln>
                  <a:noFill/>
                </a:ln>
                <a:solidFill>
                  <a:schemeClr val="tx1"/>
                </a:solidFill>
                <a:effectLst/>
                <a:latin typeface="Calibri" pitchFamily="34" charset="0"/>
                <a:ea typeface="Batang" pitchFamily="18" charset="-127"/>
                <a:cs typeface="Arial" pitchFamily="34" charset="0"/>
              </a:rPr>
              <a:t>Hades</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656" name="Rectangle 8"/>
          <p:cNvSpPr>
            <a:spLocks noChangeArrowheads="1"/>
          </p:cNvSpPr>
          <p:nvPr/>
        </p:nvSpPr>
        <p:spPr bwMode="auto">
          <a:xfrm>
            <a:off x="971600" y="4869160"/>
            <a:ext cx="81724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Hades was god of the dead. He ruled the underworld where all dead bodies ended up. Many people were afraid of him which isn’t very surprising as Hades was god of the dead!</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Many people sacrificed things  because they wanted something bad to happen to someone else!</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Did you know?</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 Hades was also god of wealth because he found many rare gems down in the underworld!</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5"/>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Lucy</a:t>
            </a: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 been studying the ancient Greek gods</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283">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86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8673" name="Picture 3"/>
          <p:cNvPicPr>
            <a:picLocks noChangeAspect="1" noChangeArrowheads="1"/>
          </p:cNvPicPr>
          <p:nvPr/>
        </p:nvPicPr>
        <p:blipFill>
          <a:blip r:embed="rId2" cstate="print"/>
          <a:srcRect/>
          <a:stretch>
            <a:fillRect/>
          </a:stretch>
        </p:blipFill>
        <p:spPr bwMode="auto">
          <a:xfrm>
            <a:off x="0" y="1052736"/>
            <a:ext cx="775311" cy="1440160"/>
          </a:xfrm>
          <a:prstGeom prst="rect">
            <a:avLst/>
          </a:prstGeom>
          <a:noFill/>
        </p:spPr>
      </p:pic>
      <p:sp>
        <p:nvSpPr>
          <p:cNvPr id="28675" name="Rectangle 3"/>
          <p:cNvSpPr>
            <a:spLocks noChangeArrowheads="1"/>
          </p:cNvSpPr>
          <p:nvPr/>
        </p:nvSpPr>
        <p:spPr bwMode="auto">
          <a:xfrm>
            <a:off x="0" y="76470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r>
            <a:br>
              <a:rPr kumimoji="0" lang="en-GB" sz="11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en-GB" sz="2200" b="1" i="0" u="sng" strike="noStrike" cap="none" normalizeH="0" baseline="0" dirty="0" smtClean="0">
                <a:ln>
                  <a:noFill/>
                </a:ln>
                <a:solidFill>
                  <a:schemeClr val="tx1"/>
                </a:solidFill>
                <a:effectLst/>
                <a:latin typeface="Calibri" pitchFamily="34" charset="0"/>
                <a:ea typeface="Batang" pitchFamily="18" charset="-127"/>
                <a:cs typeface="Arial" pitchFamily="34" charset="0"/>
              </a:rPr>
              <a:t>Ares</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676" name="Rectangle 4"/>
          <p:cNvSpPr>
            <a:spLocks noChangeArrowheads="1"/>
          </p:cNvSpPr>
          <p:nvPr/>
        </p:nvSpPr>
        <p:spPr bwMode="auto">
          <a:xfrm>
            <a:off x="1043608" y="836712"/>
            <a:ext cx="8100392" cy="14003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Ares was god of war, son of Zeus and Hera although neither his mother nor his father liked him very much. He defeated the giant </a:t>
            </a:r>
            <a:r>
              <a:rPr kumimoji="0" lang="en-GB" sz="1700" b="0" i="0" u="none" strike="noStrike" cap="none" normalizeH="0" baseline="0" dirty="0" err="1" smtClean="0">
                <a:ln>
                  <a:noFill/>
                </a:ln>
                <a:solidFill>
                  <a:schemeClr val="tx1"/>
                </a:solidFill>
                <a:effectLst/>
                <a:latin typeface="Calibri" pitchFamily="34" charset="0"/>
                <a:ea typeface="Batang" pitchFamily="18" charset="-127"/>
                <a:cs typeface="Arial" pitchFamily="34" charset="0"/>
              </a:rPr>
              <a:t>Ekhidnades</a:t>
            </a: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 a fierce monster and enemy of the gods! Ares was both cruel and a coward.</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1" i="0" u="sng" strike="noStrike" cap="none" normalizeH="0" baseline="0" dirty="0" smtClean="0">
                <a:ln>
                  <a:noFill/>
                </a:ln>
                <a:solidFill>
                  <a:schemeClr val="tx1"/>
                </a:solidFill>
                <a:effectLst/>
                <a:latin typeface="Calibri" pitchFamily="34" charset="0"/>
                <a:ea typeface="Batang" pitchFamily="18" charset="-127"/>
                <a:cs typeface="Arial" pitchFamily="34" charset="0"/>
              </a:rPr>
              <a:t>Did you know? </a:t>
            </a:r>
            <a:endParaRPr kumimoji="0" lang="en-GB" sz="1700" b="1" i="0" u="sng"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err="1" smtClean="0">
                <a:ln>
                  <a:noFill/>
                </a:ln>
                <a:solidFill>
                  <a:schemeClr val="tx1"/>
                </a:solidFill>
                <a:effectLst/>
                <a:latin typeface="Calibri" pitchFamily="34" charset="0"/>
                <a:ea typeface="Batang" pitchFamily="18" charset="-127"/>
                <a:cs typeface="Arial" pitchFamily="34" charset="0"/>
              </a:rPr>
              <a:t>Ares’s</a:t>
            </a: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 throne was upholstered in human skin.</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p:txBody>
      </p:sp>
      <p:sp>
        <p:nvSpPr>
          <p:cNvPr id="2867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8677" name="Picture 3"/>
          <p:cNvPicPr>
            <a:picLocks noChangeAspect="1" noChangeArrowheads="1"/>
          </p:cNvPicPr>
          <p:nvPr/>
        </p:nvPicPr>
        <p:blipFill>
          <a:blip r:embed="rId3" cstate="print"/>
          <a:srcRect/>
          <a:stretch>
            <a:fillRect/>
          </a:stretch>
        </p:blipFill>
        <p:spPr bwMode="auto">
          <a:xfrm>
            <a:off x="0" y="2852936"/>
            <a:ext cx="718914" cy="1516398"/>
          </a:xfrm>
          <a:prstGeom prst="rect">
            <a:avLst/>
          </a:prstGeom>
          <a:noFill/>
        </p:spPr>
      </p:pic>
      <p:sp>
        <p:nvSpPr>
          <p:cNvPr id="28679" name="Rectangle 7"/>
          <p:cNvSpPr>
            <a:spLocks noChangeArrowheads="1"/>
          </p:cNvSpPr>
          <p:nvPr/>
        </p:nvSpPr>
        <p:spPr bwMode="auto">
          <a:xfrm>
            <a:off x="0" y="2492896"/>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r>
            <a:br>
              <a:rPr kumimoji="0" lang="en-GB" sz="11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en-GB" sz="2200" b="1" i="0" u="sng" strike="noStrike" cap="none" normalizeH="0" baseline="0" dirty="0" smtClean="0">
                <a:ln>
                  <a:noFill/>
                </a:ln>
                <a:solidFill>
                  <a:schemeClr val="tx1"/>
                </a:solidFill>
                <a:effectLst/>
                <a:latin typeface="Calibri" pitchFamily="34" charset="0"/>
                <a:ea typeface="Batang" pitchFamily="18" charset="-127"/>
                <a:cs typeface="Arial" pitchFamily="34" charset="0"/>
              </a:rPr>
              <a:t>Aphrodite</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680" name="Rectangle 8"/>
          <p:cNvSpPr>
            <a:spLocks noChangeArrowheads="1"/>
          </p:cNvSpPr>
          <p:nvPr/>
        </p:nvSpPr>
        <p:spPr bwMode="auto">
          <a:xfrm>
            <a:off x="1331640" y="2348880"/>
            <a:ext cx="7812360" cy="19236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Aphrodite was goddess of love, beauty and protector of sailors. She was loved by many people.</a:t>
            </a:r>
            <a:r>
              <a:rPr kumimoji="0" lang="en-GB" sz="1700" b="0" i="0" u="none" strike="noStrike" cap="none" normalizeH="0" baseline="0" dirty="0" smtClean="0">
                <a:ln>
                  <a:noFill/>
                </a:ln>
                <a:solidFill>
                  <a:srgbClr val="1C1C1C"/>
                </a:solidFill>
                <a:effectLst/>
                <a:latin typeface="Calibri" pitchFamily="34" charset="0"/>
                <a:ea typeface="Batang" pitchFamily="18" charset="-127"/>
                <a:cs typeface="Arial" pitchFamily="34" charset="0"/>
              </a:rPr>
              <a:t> She was born when Uranus’s blood fell into the sea, she emerged from the froth </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rgbClr val="1C1C1C"/>
                </a:solidFill>
                <a:effectLst/>
                <a:latin typeface="Calibri" pitchFamily="34" charset="0"/>
                <a:ea typeface="Batang" pitchFamily="18" charset="-127"/>
                <a:cs typeface="Arial" pitchFamily="34" charset="0"/>
              </a:rPr>
              <a:t>Her skin was whiter than ivory, her hair as golden  as the setting sun and her eyes as blue as the summer sky!</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rgbClr val="1C1C1C"/>
                </a:solidFill>
                <a:effectLst/>
                <a:latin typeface="Calibri" pitchFamily="34" charset="0"/>
                <a:ea typeface="Batang" pitchFamily="18" charset="-127"/>
                <a:cs typeface="Arial" pitchFamily="34" charset="0"/>
              </a:rPr>
              <a:t>Did you know?</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700" b="0" i="0" u="none" strike="noStrike" cap="none" normalizeH="0" baseline="0" dirty="0" smtClean="0">
                <a:ln>
                  <a:noFill/>
                </a:ln>
                <a:solidFill>
                  <a:srgbClr val="1C1C1C"/>
                </a:solidFill>
                <a:effectLst/>
                <a:latin typeface="Calibri" pitchFamily="34" charset="0"/>
                <a:ea typeface="Batang" pitchFamily="18" charset="-127"/>
                <a:cs typeface="Arial" pitchFamily="34" charset="0"/>
              </a:rPr>
              <a:t>Aphrodite made a statue become a human so someone could marry it!</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p:txBody>
      </p:sp>
      <p:sp>
        <p:nvSpPr>
          <p:cNvPr id="28682"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8681" name="Picture 4"/>
          <p:cNvPicPr>
            <a:picLocks noChangeAspect="1" noChangeArrowheads="1"/>
          </p:cNvPicPr>
          <p:nvPr/>
        </p:nvPicPr>
        <p:blipFill>
          <a:blip r:embed="rId4" cstate="print"/>
          <a:srcRect/>
          <a:stretch>
            <a:fillRect/>
          </a:stretch>
        </p:blipFill>
        <p:spPr bwMode="auto">
          <a:xfrm rot="1654985">
            <a:off x="300644" y="4855465"/>
            <a:ext cx="607223" cy="1447636"/>
          </a:xfrm>
          <a:prstGeom prst="rect">
            <a:avLst/>
          </a:prstGeom>
          <a:noFill/>
        </p:spPr>
      </p:pic>
      <p:sp>
        <p:nvSpPr>
          <p:cNvPr id="28683" name="Rectangle 11"/>
          <p:cNvSpPr>
            <a:spLocks noChangeArrowheads="1"/>
          </p:cNvSpPr>
          <p:nvPr/>
        </p:nvSpPr>
        <p:spPr bwMode="auto">
          <a:xfrm>
            <a:off x="0" y="4653136"/>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r>
            <a:br>
              <a:rPr kumimoji="0" lang="en-GB" sz="11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en-GB" sz="2200" b="1" i="0" u="sng" strike="noStrike" cap="none" normalizeH="0" baseline="0" dirty="0" smtClean="0">
                <a:ln>
                  <a:noFill/>
                </a:ln>
                <a:solidFill>
                  <a:srgbClr val="1C1C1C"/>
                </a:solidFill>
                <a:effectLst/>
                <a:latin typeface="Calibri" pitchFamily="34" charset="0"/>
                <a:ea typeface="Batang" pitchFamily="18" charset="-127"/>
                <a:cs typeface="Arial" pitchFamily="34" charset="0"/>
              </a:rPr>
              <a:t>Hermes!</a:t>
            </a:r>
            <a:r>
              <a:rPr kumimoji="0" lang="en-GB" sz="2200" b="1" i="0" u="sng" strike="noStrike" cap="none" normalizeH="0" baseline="0" dirty="0" smtClean="0">
                <a:ln>
                  <a:noFill/>
                </a:ln>
                <a:solidFill>
                  <a:schemeClr val="tx1"/>
                </a:solidFill>
                <a:effectLst/>
                <a:latin typeface="Calibri" pitchFamily="34" charset="0"/>
                <a:ea typeface="Batang" pitchFamily="18" charset="-127"/>
                <a:cs typeface="Times New Roman" pitchFamily="18" charset="0"/>
              </a:rPr>
              <a:t>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684" name="Rectangle 12"/>
          <p:cNvSpPr>
            <a:spLocks noChangeArrowheads="1"/>
          </p:cNvSpPr>
          <p:nvPr/>
        </p:nvSpPr>
        <p:spPr bwMode="auto">
          <a:xfrm>
            <a:off x="1115616" y="4509120"/>
            <a:ext cx="8028384" cy="19236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457200" algn="l"/>
              </a:tabLst>
            </a:pPr>
            <a:r>
              <a:rPr kumimoji="0" lang="en-GB" sz="1700" b="0" i="0" u="none" strike="noStrike" cap="none" normalizeH="0" baseline="0" dirty="0" smtClean="0">
                <a:ln>
                  <a:noFill/>
                </a:ln>
                <a:solidFill>
                  <a:schemeClr val="tx1"/>
                </a:solidFill>
                <a:effectLst/>
                <a:latin typeface="Calibri" pitchFamily="34" charset="0"/>
                <a:ea typeface="Batang" pitchFamily="18" charset="-127"/>
                <a:cs typeface="Times New Roman" pitchFamily="18" charset="0"/>
              </a:rPr>
              <a:t>Hermes was god of travel and trade</a:t>
            </a:r>
            <a:r>
              <a:rPr kumimoji="0" lang="en-GB" sz="1700" b="0" i="0" u="none" strike="noStrike" cap="none" normalizeH="0" baseline="0" dirty="0" smtClean="0">
                <a:ln>
                  <a:noFill/>
                </a:ln>
                <a:solidFill>
                  <a:srgbClr val="1C1C1C"/>
                </a:solidFill>
                <a:effectLst/>
                <a:latin typeface="Calibri" pitchFamily="34" charset="0"/>
                <a:ea typeface="Batang" pitchFamily="18" charset="-127"/>
                <a:cs typeface="Sassoon Infant Rg"/>
              </a:rPr>
              <a:t>. He was very fast on his feet and very clever, so Zeus decided to make him a messenger.</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sz="1700" b="0" i="0" u="none" strike="noStrike" cap="none" normalizeH="0" baseline="0" dirty="0" smtClean="0">
                <a:ln>
                  <a:noFill/>
                </a:ln>
                <a:solidFill>
                  <a:srgbClr val="1C1C1C"/>
                </a:solidFill>
                <a:effectLst/>
                <a:latin typeface="Calibri" pitchFamily="34" charset="0"/>
                <a:ea typeface="Batang" pitchFamily="18" charset="-127"/>
                <a:cs typeface="Arial" pitchFamily="34" charset="0"/>
              </a:rPr>
              <a:t>He always knew everything about the mythical world and he was trusted by the other gods as he was very loyal.</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sz="1700" b="0" i="0" u="none" strike="noStrike" cap="none" normalizeH="0" baseline="0" dirty="0" smtClean="0">
                <a:ln>
                  <a:noFill/>
                </a:ln>
                <a:solidFill>
                  <a:srgbClr val="000000"/>
                </a:solidFill>
                <a:effectLst/>
                <a:latin typeface="Calibri" pitchFamily="34" charset="0"/>
                <a:ea typeface="Batang" pitchFamily="18" charset="-127"/>
                <a:cs typeface="Times New Roman" pitchFamily="18" charset="0"/>
              </a:rPr>
              <a:t>Did you know?</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sz="1700" b="0" i="0" u="none" strike="noStrike" cap="none" normalizeH="0" baseline="0" dirty="0" smtClean="0">
                <a:ln>
                  <a:noFill/>
                </a:ln>
                <a:solidFill>
                  <a:srgbClr val="000000"/>
                </a:solidFill>
                <a:effectLst/>
                <a:latin typeface="Calibri" pitchFamily="34" charset="0"/>
                <a:ea typeface="Batang" pitchFamily="18" charset="-127"/>
                <a:cs typeface="Times New Roman" pitchFamily="18" charset="0"/>
              </a:rPr>
              <a:t>Many Ancient Greeks believed that Hermes was responsible for the invention of the alphabet, boxing and gymnastics.</a:t>
            </a:r>
            <a:endParaRPr kumimoji="0" lang="en-GB" sz="17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5"/>
          <p:cNvSpPr/>
          <p:nvPr/>
        </p:nvSpPr>
        <p:spPr>
          <a:xfrm>
            <a:off x="0" y="0"/>
            <a:ext cx="9144000" cy="64633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Lucy</a:t>
            </a: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 been studying the ancient Greek gods</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283">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9697" name="Picture 1" descr="C:\Users\Carol Hughes\AppData\Local\Temp\20200519_134609.jpg"/>
          <p:cNvPicPr>
            <a:picLocks noChangeAspect="1" noChangeArrowheads="1"/>
          </p:cNvPicPr>
          <p:nvPr/>
        </p:nvPicPr>
        <p:blipFill>
          <a:blip r:embed="rId2" cstate="print"/>
          <a:srcRect/>
          <a:stretch>
            <a:fillRect/>
          </a:stretch>
        </p:blipFill>
        <p:spPr bwMode="auto">
          <a:xfrm>
            <a:off x="0" y="-31163"/>
            <a:ext cx="4499992" cy="6889163"/>
          </a:xfrm>
          <a:prstGeom prst="rect">
            <a:avLst/>
          </a:prstGeom>
          <a:noFill/>
        </p:spPr>
      </p:pic>
      <p:sp>
        <p:nvSpPr>
          <p:cNvPr id="6" name="Rectangle 5"/>
          <p:cNvSpPr/>
          <p:nvPr/>
        </p:nvSpPr>
        <p:spPr>
          <a:xfrm>
            <a:off x="4572000" y="0"/>
            <a:ext cx="4572000" cy="5478423"/>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7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Katie</a:t>
            </a:r>
            <a:r>
              <a:rPr lang="en-US" sz="7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 been studying the ancient Greek gods</a:t>
            </a:r>
            <a:endParaRPr lang="en-US" sz="7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283">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218" name="Picture 2"/>
          <p:cNvPicPr>
            <a:picLocks noChangeAspect="1" noChangeArrowheads="1"/>
          </p:cNvPicPr>
          <p:nvPr/>
        </p:nvPicPr>
        <p:blipFill>
          <a:blip r:embed="rId2" cstate="print"/>
          <a:srcRect/>
          <a:stretch>
            <a:fillRect/>
          </a:stretch>
        </p:blipFill>
        <p:spPr bwMode="auto">
          <a:xfrm>
            <a:off x="0" y="432486"/>
            <a:ext cx="9144000" cy="6425514"/>
          </a:xfrm>
          <a:prstGeom prst="rect">
            <a:avLst/>
          </a:prstGeom>
          <a:noFill/>
          <a:ln w="9525">
            <a:noFill/>
            <a:miter lim="800000"/>
            <a:headEnd/>
            <a:tailEnd/>
          </a:ln>
        </p:spPr>
      </p:pic>
      <p:sp>
        <p:nvSpPr>
          <p:cNvPr id="6" name="Rectangle 5"/>
          <p:cNvSpPr/>
          <p:nvPr/>
        </p:nvSpPr>
        <p:spPr>
          <a:xfrm>
            <a:off x="0" y="0"/>
            <a:ext cx="9144000" cy="60016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Isla’s been </a:t>
            </a:r>
            <a:r>
              <a:rPr lang="en-US" sz="33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recognising</a:t>
            </a:r>
            <a:r>
              <a:rPr lang="en-US" sz="3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the properties of 3D shapes</a:t>
            </a:r>
            <a:endParaRPr lang="en-US" sz="3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283">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5" name="Rectangle 4"/>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p:cNvPicPr>
            <a:picLocks noChangeAspect="1" noChangeArrowheads="1"/>
          </p:cNvPicPr>
          <p:nvPr/>
        </p:nvPicPr>
        <p:blipFill>
          <a:blip r:embed="rId4" cstate="print"/>
          <a:srcRect/>
          <a:stretch>
            <a:fillRect/>
          </a:stretch>
        </p:blipFill>
        <p:spPr bwMode="auto">
          <a:xfrm rot="16200000">
            <a:off x="1965880" y="-985150"/>
            <a:ext cx="2296425" cy="6228183"/>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6228185" y="972571"/>
            <a:ext cx="2915816" cy="5885429"/>
          </a:xfrm>
          <a:prstGeom prst="rect">
            <a:avLst/>
          </a:prstGeom>
          <a:noFill/>
          <a:ln w="9525">
            <a:noFill/>
            <a:miter lim="800000"/>
            <a:headEnd/>
            <a:tailEnd/>
          </a:ln>
        </p:spPr>
      </p:pic>
      <p:sp>
        <p:nvSpPr>
          <p:cNvPr id="8" name="TextBox 7"/>
          <p:cNvSpPr txBox="1"/>
          <p:nvPr/>
        </p:nvSpPr>
        <p:spPr>
          <a:xfrm>
            <a:off x="179512" y="3429000"/>
            <a:ext cx="5904656" cy="3170099"/>
          </a:xfrm>
          <a:prstGeom prst="rect">
            <a:avLst/>
          </a:prstGeom>
          <a:solidFill>
            <a:srgbClr val="7030A0"/>
          </a:solidFill>
          <a:ln w="57150">
            <a:solidFill>
              <a:schemeClr val="tx1"/>
            </a:solidFill>
          </a:ln>
        </p:spPr>
        <p:txBody>
          <a:bodyPr wrap="square" rtlCol="0">
            <a:spAutoFit/>
          </a:bodyPr>
          <a:lstStyle/>
          <a:p>
            <a:pPr algn="ctr"/>
            <a:r>
              <a:rPr lang="en-GB" sz="4000" dirty="0" smtClean="0">
                <a:solidFill>
                  <a:schemeClr val="bg1"/>
                </a:solidFill>
                <a:latin typeface="Comic Sans MS" pitchFamily="66" charset="0"/>
              </a:rPr>
              <a:t>I’ve made by story dice and now I need to roll them to see what choices I have made for my Greek myth.</a:t>
            </a:r>
            <a:endParaRPr lang="en-GB" sz="40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5580112" y="0"/>
            <a:ext cx="3563888" cy="5632311"/>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6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Isla’s been studying the ancient Greek gods</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4" name="Picture 2"/>
          <p:cNvPicPr>
            <a:picLocks noChangeAspect="1" noChangeArrowheads="1"/>
          </p:cNvPicPr>
          <p:nvPr/>
        </p:nvPicPr>
        <p:blipFill>
          <a:blip r:embed="rId2" cstate="print"/>
          <a:srcRect/>
          <a:stretch>
            <a:fillRect/>
          </a:stretch>
        </p:blipFill>
        <p:spPr bwMode="auto">
          <a:xfrm rot="16200000">
            <a:off x="899351" y="2279949"/>
            <a:ext cx="3678701" cy="5477402"/>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0" y="0"/>
            <a:ext cx="5502082" cy="3096344"/>
          </a:xfrm>
          <a:prstGeom prst="rect">
            <a:avLst/>
          </a:prstGeom>
          <a:noFill/>
          <a:ln w="9525">
            <a:noFill/>
            <a:miter lim="800000"/>
            <a:headEnd/>
            <a:tailEnd/>
          </a:ln>
        </p:spPr>
      </p:pic>
    </p:spTree>
  </p:cSld>
  <p:clrMapOvr>
    <a:masterClrMapping/>
  </p:clrMapOvr>
  <p:transition advClick="0" advTm="8283">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5" name="Rectangle 4"/>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p:cNvPicPr>
            <a:picLocks noChangeAspect="1" noChangeArrowheads="1"/>
          </p:cNvPicPr>
          <p:nvPr/>
        </p:nvPicPr>
        <p:blipFill>
          <a:blip r:embed="rId4" cstate="print"/>
          <a:srcRect/>
          <a:stretch>
            <a:fillRect/>
          </a:stretch>
        </p:blipFill>
        <p:spPr bwMode="auto">
          <a:xfrm>
            <a:off x="0" y="980728"/>
            <a:ext cx="9144000" cy="3600400"/>
          </a:xfrm>
          <a:prstGeom prst="rect">
            <a:avLst/>
          </a:prstGeom>
          <a:noFill/>
          <a:ln w="9525">
            <a:noFill/>
            <a:miter lim="800000"/>
            <a:headEnd/>
            <a:tailEnd/>
          </a:ln>
        </p:spPr>
      </p:pic>
      <p:sp>
        <p:nvSpPr>
          <p:cNvPr id="7" name="TextBox 6"/>
          <p:cNvSpPr txBox="1"/>
          <p:nvPr/>
        </p:nvSpPr>
        <p:spPr>
          <a:xfrm>
            <a:off x="0" y="4509120"/>
            <a:ext cx="9144000" cy="2308324"/>
          </a:xfrm>
          <a:prstGeom prst="rect">
            <a:avLst/>
          </a:prstGeom>
          <a:solidFill>
            <a:srgbClr val="7030A0"/>
          </a:solidFill>
          <a:ln w="57150">
            <a:solidFill>
              <a:schemeClr val="tx1"/>
            </a:solidFill>
          </a:ln>
        </p:spPr>
        <p:txBody>
          <a:bodyPr wrap="square" rtlCol="0">
            <a:spAutoFit/>
          </a:bodyPr>
          <a:lstStyle/>
          <a:p>
            <a:pPr algn="ctr"/>
            <a:r>
              <a:rPr lang="en-GB" sz="4800" dirty="0" smtClean="0">
                <a:solidFill>
                  <a:schemeClr val="bg1"/>
                </a:solidFill>
                <a:latin typeface="Comic Sans MS" pitchFamily="66" charset="0"/>
              </a:rPr>
              <a:t>Henry is improving his sentences by choosing more quality synonyms.</a:t>
            </a:r>
            <a:endParaRPr lang="en-GB" sz="48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 y="283719"/>
            <a:ext cx="6084169" cy="6574282"/>
          </a:xfrm>
          <a:prstGeom prst="rect">
            <a:avLst/>
          </a:prstGeom>
          <a:noFill/>
          <a:ln w="9525">
            <a:noFill/>
            <a:miter lim="800000"/>
            <a:headEnd/>
            <a:tailEnd/>
          </a:ln>
        </p:spPr>
      </p:pic>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3" cstate="print"/>
          <a:srcRect/>
          <a:stretch>
            <a:fillRect/>
          </a:stretch>
        </p:blipFill>
        <p:spPr bwMode="auto">
          <a:xfrm>
            <a:off x="1" y="0"/>
            <a:ext cx="1619672" cy="980728"/>
          </a:xfrm>
          <a:prstGeom prst="rect">
            <a:avLst/>
          </a:prstGeom>
          <a:noFill/>
        </p:spPr>
      </p:pic>
      <p:sp>
        <p:nvSpPr>
          <p:cNvPr id="10" name="Rectangle 9"/>
          <p:cNvSpPr/>
          <p:nvPr/>
        </p:nvSpPr>
        <p:spPr>
          <a:xfrm>
            <a:off x="1619672" y="0"/>
            <a:ext cx="7524328" cy="954107"/>
          </a:xfrm>
          <a:prstGeom prst="rect">
            <a:avLst/>
          </a:prstGeom>
          <a:blipFill>
            <a:blip r:embed="rId4"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TextBox 10"/>
          <p:cNvSpPr txBox="1"/>
          <p:nvPr/>
        </p:nvSpPr>
        <p:spPr>
          <a:xfrm>
            <a:off x="6084168" y="980728"/>
            <a:ext cx="3059832" cy="4616648"/>
          </a:xfrm>
          <a:prstGeom prst="rect">
            <a:avLst/>
          </a:prstGeom>
          <a:solidFill>
            <a:srgbClr val="7030A0"/>
          </a:solidFill>
          <a:ln w="57150">
            <a:solidFill>
              <a:schemeClr val="tx1"/>
            </a:solidFill>
          </a:ln>
        </p:spPr>
        <p:txBody>
          <a:bodyPr wrap="square" rtlCol="0">
            <a:spAutoFit/>
          </a:bodyPr>
          <a:lstStyle/>
          <a:p>
            <a:pPr algn="ctr"/>
            <a:r>
              <a:rPr lang="en-GB" sz="4200" dirty="0" smtClean="0">
                <a:solidFill>
                  <a:schemeClr val="bg1"/>
                </a:solidFill>
                <a:latin typeface="Comic Sans MS" pitchFamily="66" charset="0"/>
              </a:rPr>
              <a:t>Ruby has planned the main events in her ancient Greek myth story.</a:t>
            </a:r>
            <a:endParaRPr lang="en-GB" sz="42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10" name="Rectangle 9"/>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p:cNvPicPr>
            <a:picLocks noChangeAspect="1" noChangeArrowheads="1"/>
          </p:cNvPicPr>
          <p:nvPr/>
        </p:nvPicPr>
        <p:blipFill>
          <a:blip r:embed="rId4" cstate="print"/>
          <a:srcRect/>
          <a:stretch>
            <a:fillRect/>
          </a:stretch>
        </p:blipFill>
        <p:spPr bwMode="auto">
          <a:xfrm>
            <a:off x="0" y="1217303"/>
            <a:ext cx="9144000" cy="5640697"/>
          </a:xfrm>
          <a:prstGeom prst="rect">
            <a:avLst/>
          </a:prstGeom>
          <a:noFill/>
          <a:ln w="9525">
            <a:noFill/>
            <a:miter lim="800000"/>
            <a:headEnd/>
            <a:tailEnd/>
          </a:ln>
        </p:spPr>
      </p:pic>
      <p:sp>
        <p:nvSpPr>
          <p:cNvPr id="12" name="TextBox 11"/>
          <p:cNvSpPr txBox="1"/>
          <p:nvPr/>
        </p:nvSpPr>
        <p:spPr>
          <a:xfrm>
            <a:off x="0" y="980728"/>
            <a:ext cx="9144000" cy="400110"/>
          </a:xfrm>
          <a:prstGeom prst="rect">
            <a:avLst/>
          </a:prstGeom>
          <a:solidFill>
            <a:srgbClr val="7030A0"/>
          </a:solidFill>
          <a:ln w="57150">
            <a:solidFill>
              <a:schemeClr val="tx1"/>
            </a:solidFill>
          </a:ln>
        </p:spPr>
        <p:txBody>
          <a:bodyPr wrap="square" rtlCol="0">
            <a:spAutoFit/>
          </a:bodyPr>
          <a:lstStyle/>
          <a:p>
            <a:pPr algn="ctr"/>
            <a:r>
              <a:rPr lang="en-GB" sz="2000" dirty="0" smtClean="0">
                <a:solidFill>
                  <a:schemeClr val="bg1"/>
                </a:solidFill>
                <a:latin typeface="Comic Sans MS" pitchFamily="66" charset="0"/>
              </a:rPr>
              <a:t>Reuben has planned the main events in his ancient Greek myth story.</a:t>
            </a:r>
            <a:endParaRPr lang="en-GB" sz="20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2" cstate="print"/>
          <a:srcRect/>
          <a:stretch>
            <a:fillRect/>
          </a:stretch>
        </p:blipFill>
        <p:spPr bwMode="auto">
          <a:xfrm>
            <a:off x="1" y="0"/>
            <a:ext cx="1619672" cy="980728"/>
          </a:xfrm>
          <a:prstGeom prst="rect">
            <a:avLst/>
          </a:prstGeom>
          <a:noFill/>
        </p:spPr>
      </p:pic>
      <p:sp>
        <p:nvSpPr>
          <p:cNvPr id="10" name="Rectangle 9"/>
          <p:cNvSpPr/>
          <p:nvPr/>
        </p:nvSpPr>
        <p:spPr>
          <a:xfrm>
            <a:off x="1619672" y="0"/>
            <a:ext cx="7524328" cy="954107"/>
          </a:xfrm>
          <a:prstGeom prst="rect">
            <a:avLst/>
          </a:prstGeom>
          <a:blipFill>
            <a:blip r:embed="rId3" cstate="print"/>
            <a:stretch>
              <a:fillRect/>
            </a:stretch>
          </a:blipFill>
          <a:ln w="12700">
            <a:solidFill>
              <a:schemeClr val="tx1"/>
            </a:solidFill>
          </a:ln>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p:cNvPicPr>
            <a:picLocks noChangeAspect="1" noChangeArrowheads="1"/>
          </p:cNvPicPr>
          <p:nvPr/>
        </p:nvPicPr>
        <p:blipFill>
          <a:blip r:embed="rId4" cstate="print"/>
          <a:srcRect/>
          <a:stretch>
            <a:fillRect/>
          </a:stretch>
        </p:blipFill>
        <p:spPr bwMode="auto">
          <a:xfrm>
            <a:off x="0" y="980728"/>
            <a:ext cx="9144000" cy="2678545"/>
          </a:xfrm>
          <a:prstGeom prst="rect">
            <a:avLst/>
          </a:prstGeom>
          <a:noFill/>
          <a:ln w="9525">
            <a:noFill/>
            <a:miter lim="800000"/>
            <a:headEnd/>
            <a:tailEnd/>
          </a:ln>
        </p:spPr>
      </p:pic>
      <p:sp>
        <p:nvSpPr>
          <p:cNvPr id="11" name="TextBox 10"/>
          <p:cNvSpPr txBox="1"/>
          <p:nvPr/>
        </p:nvSpPr>
        <p:spPr>
          <a:xfrm>
            <a:off x="0" y="3717032"/>
            <a:ext cx="9144000" cy="2308324"/>
          </a:xfrm>
          <a:prstGeom prst="rect">
            <a:avLst/>
          </a:prstGeom>
          <a:solidFill>
            <a:srgbClr val="7030A0"/>
          </a:solidFill>
          <a:ln w="57150">
            <a:solidFill>
              <a:schemeClr val="tx1"/>
            </a:solidFill>
          </a:ln>
        </p:spPr>
        <p:txBody>
          <a:bodyPr wrap="square" rtlCol="0">
            <a:spAutoFit/>
          </a:bodyPr>
          <a:lstStyle/>
          <a:p>
            <a:pPr algn="ctr"/>
            <a:r>
              <a:rPr lang="en-GB" sz="4800" dirty="0" smtClean="0">
                <a:solidFill>
                  <a:schemeClr val="bg1"/>
                </a:solidFill>
                <a:latin typeface="Comic Sans MS" pitchFamily="66" charset="0"/>
              </a:rPr>
              <a:t>Cameron</a:t>
            </a:r>
            <a:r>
              <a:rPr lang="en-GB" sz="4800" dirty="0" smtClean="0">
                <a:solidFill>
                  <a:schemeClr val="bg1"/>
                </a:solidFill>
                <a:latin typeface="Comic Sans MS" pitchFamily="66" charset="0"/>
              </a:rPr>
              <a:t> </a:t>
            </a:r>
            <a:r>
              <a:rPr lang="en-GB" sz="4800" dirty="0" smtClean="0">
                <a:solidFill>
                  <a:schemeClr val="bg1"/>
                </a:solidFill>
                <a:latin typeface="Comic Sans MS" pitchFamily="66" charset="0"/>
              </a:rPr>
              <a:t>is improving his sentences by choosing more quality synonyms.</a:t>
            </a:r>
            <a:endParaRPr lang="en-GB" sz="4800" dirty="0">
              <a:solidFill>
                <a:schemeClr val="bg1"/>
              </a:solidFill>
              <a:latin typeface="Comic Sans MS" pitchFamily="66" charset="0"/>
            </a:endParaRPr>
          </a:p>
        </p:txBody>
      </p:sp>
    </p:spTree>
  </p:cSld>
  <p:clrMapOvr>
    <a:masterClrMapping/>
  </p:clrMapOvr>
  <p:transition advClick="0" advTm="2543">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1627</TotalTime>
  <Words>1555</Words>
  <Application>Microsoft Office PowerPoint</Application>
  <PresentationFormat>On-screen Show (4:3)</PresentationFormat>
  <Paragraphs>178</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 Hughes</dc:creator>
  <cp:lastModifiedBy>Carol Hughes</cp:lastModifiedBy>
  <cp:revision>84</cp:revision>
  <dcterms:created xsi:type="dcterms:W3CDTF">2020-04-20T08:59:27Z</dcterms:created>
  <dcterms:modified xsi:type="dcterms:W3CDTF">2020-05-19T16:06:48Z</dcterms:modified>
</cp:coreProperties>
</file>