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65" r:id="rId3"/>
    <p:sldId id="310" r:id="rId4"/>
    <p:sldId id="311" r:id="rId5"/>
    <p:sldId id="312" r:id="rId6"/>
    <p:sldId id="332" r:id="rId7"/>
    <p:sldId id="358" r:id="rId8"/>
    <p:sldId id="356" r:id="rId9"/>
    <p:sldId id="357" r:id="rId10"/>
    <p:sldId id="354" r:id="rId11"/>
    <p:sldId id="355" r:id="rId12"/>
    <p:sldId id="333" r:id="rId13"/>
    <p:sldId id="334" r:id="rId14"/>
    <p:sldId id="335" r:id="rId15"/>
    <p:sldId id="329" r:id="rId16"/>
    <p:sldId id="313" r:id="rId17"/>
    <p:sldId id="273" r:id="rId18"/>
    <p:sldId id="314" r:id="rId19"/>
    <p:sldId id="338" r:id="rId20"/>
    <p:sldId id="339" r:id="rId21"/>
    <p:sldId id="315" r:id="rId22"/>
    <p:sldId id="337" r:id="rId23"/>
    <p:sldId id="340" r:id="rId24"/>
    <p:sldId id="341" r:id="rId25"/>
    <p:sldId id="342" r:id="rId26"/>
    <p:sldId id="343" r:id="rId27"/>
    <p:sldId id="316" r:id="rId28"/>
    <p:sldId id="317" r:id="rId29"/>
    <p:sldId id="318" r:id="rId30"/>
    <p:sldId id="326" r:id="rId31"/>
    <p:sldId id="347" r:id="rId32"/>
    <p:sldId id="346" r:id="rId33"/>
    <p:sldId id="348" r:id="rId34"/>
    <p:sldId id="349" r:id="rId35"/>
    <p:sldId id="352" r:id="rId36"/>
    <p:sldId id="328" r:id="rId37"/>
    <p:sldId id="327" r:id="rId38"/>
    <p:sldId id="353" r:id="rId39"/>
    <p:sldId id="35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12" autoAdjust="0"/>
    <p:restoredTop sz="94660"/>
  </p:normalViewPr>
  <p:slideViewPr>
    <p:cSldViewPr>
      <p:cViewPr>
        <p:scale>
          <a:sx n="50" d="100"/>
          <a:sy n="50" d="100"/>
        </p:scale>
        <p:origin x="-2406"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D0F38-821F-45B2-8B8A-BF61878DD859}" type="datetimeFigureOut">
              <a:rPr lang="en-GB" smtClean="0"/>
              <a:pPr/>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D0F38-821F-45B2-8B8A-BF61878DD859}" type="datetimeFigureOut">
              <a:rPr lang="en-GB" smtClean="0"/>
              <a:pPr/>
              <a:t>21/05/2020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BF1C-67FC-4E67-9BD8-F40D807F280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800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861774"/>
          </a:xfrm>
          <a:prstGeom prst="rect">
            <a:avLst/>
          </a:prstGeom>
          <a:solidFill>
            <a:schemeClr val="accent1">
              <a:lumMod val="20000"/>
              <a:lumOff val="80000"/>
            </a:schemeClr>
          </a:solidFill>
          <a:ln w="19050">
            <a:solidFill>
              <a:schemeClr val="tx1"/>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Y5&amp;6 TOP SPELLERS TODAY</a:t>
            </a:r>
            <a:endParaRPr lang="en-US" sz="5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290" name="Picture 2" descr="Spelling Shed by The Spelling Shed Ltd"/>
          <p:cNvPicPr>
            <a:picLocks noChangeAspect="1" noChangeArrowheads="1"/>
          </p:cNvPicPr>
          <p:nvPr/>
        </p:nvPicPr>
        <p:blipFill>
          <a:blip r:embed="rId2" cstate="print"/>
          <a:srcRect/>
          <a:stretch>
            <a:fillRect/>
          </a:stretch>
        </p:blipFill>
        <p:spPr bwMode="auto">
          <a:xfrm>
            <a:off x="0" y="836712"/>
            <a:ext cx="9165626" cy="6021288"/>
          </a:xfrm>
          <a:prstGeom prst="rect">
            <a:avLst/>
          </a:prstGeom>
          <a:noFill/>
        </p:spPr>
      </p:pic>
      <p:sp>
        <p:nvSpPr>
          <p:cNvPr id="34" name="TextBox 33"/>
          <p:cNvSpPr txBox="1"/>
          <p:nvPr/>
        </p:nvSpPr>
        <p:spPr>
          <a:xfrm>
            <a:off x="0" y="2132856"/>
            <a:ext cx="9144000" cy="4801314"/>
          </a:xfrm>
          <a:prstGeom prst="rect">
            <a:avLst/>
          </a:prstGeom>
          <a:solidFill>
            <a:schemeClr val="bg2"/>
          </a:solidFill>
        </p:spPr>
        <p:txBody>
          <a:bodyPr wrap="square" rtlCol="0">
            <a:spAutoFit/>
          </a:bodyPr>
          <a:lstStyle/>
          <a:p>
            <a:r>
              <a:rPr lang="en-GB" dirty="0" smtClean="0"/>
              <a:t>1</a:t>
            </a:r>
            <a:r>
              <a:rPr lang="en-GB" baseline="30000" dirty="0" smtClean="0"/>
              <a:t>st</a:t>
            </a:r>
            <a:r>
              <a:rPr lang="en-GB" dirty="0" smtClean="0"/>
              <a:t> = Chanel </a:t>
            </a:r>
            <a:r>
              <a:rPr lang="en-GB" dirty="0" smtClean="0"/>
              <a:t>70 points</a:t>
            </a:r>
          </a:p>
          <a:p>
            <a:endParaRPr lang="en-GB" dirty="0" smtClean="0"/>
          </a:p>
          <a:p>
            <a:r>
              <a:rPr lang="en-GB" dirty="0" smtClean="0"/>
              <a:t>2</a:t>
            </a:r>
            <a:r>
              <a:rPr lang="en-GB" baseline="30000" dirty="0" smtClean="0"/>
              <a:t>nd</a:t>
            </a:r>
            <a:r>
              <a:rPr lang="en-GB" dirty="0" smtClean="0"/>
              <a:t> = Jack 28 points</a:t>
            </a:r>
            <a:endParaRPr lang="en-GB" dirty="0" smtClean="0"/>
          </a:p>
          <a:p>
            <a:endParaRPr lang="en-GB" dirty="0"/>
          </a:p>
          <a:p>
            <a:r>
              <a:rPr lang="en-GB" dirty="0" smtClean="0"/>
              <a:t>3rd</a:t>
            </a:r>
            <a:r>
              <a:rPr lang="en-GB" dirty="0" smtClean="0"/>
              <a:t> </a:t>
            </a:r>
            <a:r>
              <a:rPr lang="en-GB" dirty="0" smtClean="0"/>
              <a:t>= Henry 24 </a:t>
            </a:r>
            <a:r>
              <a:rPr lang="en-GB" dirty="0" smtClean="0"/>
              <a:t>points</a:t>
            </a:r>
          </a:p>
          <a:p>
            <a:endParaRPr lang="en-GB" dirty="0" smtClean="0"/>
          </a:p>
          <a:p>
            <a:r>
              <a:rPr lang="en-GB" dirty="0" smtClean="0"/>
              <a:t>4</a:t>
            </a:r>
            <a:r>
              <a:rPr lang="en-GB" baseline="30000" dirty="0" smtClean="0"/>
              <a:t>th</a:t>
            </a:r>
            <a:r>
              <a:rPr lang="en-GB" dirty="0" smtClean="0"/>
              <a:t> = Amy 19 points</a:t>
            </a:r>
            <a:endParaRPr lang="en-GB" dirty="0" smtClean="0"/>
          </a:p>
          <a:p>
            <a:endParaRPr lang="en-GB" dirty="0"/>
          </a:p>
          <a:p>
            <a:r>
              <a:rPr lang="en-GB" dirty="0" smtClean="0"/>
              <a:t>5</a:t>
            </a:r>
            <a:r>
              <a:rPr lang="en-GB" baseline="30000" dirty="0" smtClean="0"/>
              <a:t>th</a:t>
            </a:r>
            <a:r>
              <a:rPr lang="en-GB" dirty="0" smtClean="0"/>
              <a:t> </a:t>
            </a:r>
            <a:r>
              <a:rPr lang="en-GB" dirty="0" smtClean="0"/>
              <a:t>= Holly H 17 points</a:t>
            </a:r>
          </a:p>
          <a:p>
            <a:endParaRPr lang="en-GB" dirty="0" smtClean="0"/>
          </a:p>
          <a:p>
            <a:r>
              <a:rPr lang="en-GB" dirty="0"/>
              <a:t>6</a:t>
            </a:r>
            <a:r>
              <a:rPr lang="en-GB" dirty="0" smtClean="0"/>
              <a:t>th </a:t>
            </a:r>
            <a:r>
              <a:rPr lang="en-GB" dirty="0" smtClean="0"/>
              <a:t>= Sophie 11 points</a:t>
            </a:r>
          </a:p>
          <a:p>
            <a:endParaRPr lang="en-GB" dirty="0" smtClean="0"/>
          </a:p>
          <a:p>
            <a:r>
              <a:rPr lang="en-GB" dirty="0"/>
              <a:t>7</a:t>
            </a:r>
            <a:r>
              <a:rPr lang="en-GB" baseline="30000" dirty="0" smtClean="0"/>
              <a:t>th</a:t>
            </a:r>
            <a:r>
              <a:rPr lang="en-GB" dirty="0" smtClean="0"/>
              <a:t> </a:t>
            </a:r>
            <a:r>
              <a:rPr lang="en-GB" dirty="0" smtClean="0"/>
              <a:t>=  Lily 10 points</a:t>
            </a:r>
          </a:p>
          <a:p>
            <a:endParaRPr lang="en-GB" dirty="0"/>
          </a:p>
          <a:p>
            <a:r>
              <a:rPr lang="en-GB" dirty="0"/>
              <a:t>8</a:t>
            </a:r>
            <a:r>
              <a:rPr lang="en-GB" baseline="30000" dirty="0" smtClean="0"/>
              <a:t>th</a:t>
            </a:r>
            <a:r>
              <a:rPr lang="en-GB" dirty="0" smtClean="0"/>
              <a:t> </a:t>
            </a:r>
            <a:r>
              <a:rPr lang="en-GB" dirty="0" smtClean="0"/>
              <a:t>= Ruby 9 points</a:t>
            </a:r>
          </a:p>
          <a:p>
            <a:endParaRPr lang="en-GB" dirty="0"/>
          </a:p>
          <a:p>
            <a:r>
              <a:rPr lang="en-GB" dirty="0" smtClean="0"/>
              <a:t>9</a:t>
            </a:r>
            <a:r>
              <a:rPr lang="en-GB" baseline="30000" dirty="0" smtClean="0"/>
              <a:t>th</a:t>
            </a:r>
            <a:r>
              <a:rPr lang="en-GB" dirty="0" smtClean="0"/>
              <a:t> </a:t>
            </a:r>
            <a:r>
              <a:rPr lang="en-GB" dirty="0" smtClean="0"/>
              <a:t>= Reuben 8 </a:t>
            </a:r>
            <a:r>
              <a:rPr lang="en-GB" dirty="0" smtClean="0"/>
              <a:t>points</a:t>
            </a:r>
            <a:endParaRPr lang="en-GB" dirty="0" smtClean="0"/>
          </a:p>
        </p:txBody>
      </p:sp>
      <p:sp>
        <p:nvSpPr>
          <p:cNvPr id="37" name="TextBox 36"/>
          <p:cNvSpPr txBox="1"/>
          <p:nvPr/>
        </p:nvSpPr>
        <p:spPr>
          <a:xfrm>
            <a:off x="5436096" y="5373216"/>
            <a:ext cx="3707904" cy="1338828"/>
          </a:xfrm>
          <a:prstGeom prst="rect">
            <a:avLst/>
          </a:prstGeom>
          <a:solidFill>
            <a:schemeClr val="bg1"/>
          </a:solidFill>
          <a:ln w="6350">
            <a:solidFill>
              <a:schemeClr val="tx1"/>
            </a:solidFill>
          </a:ln>
        </p:spPr>
        <p:txBody>
          <a:bodyPr wrap="square" rtlCol="0">
            <a:spAutoFit/>
          </a:bodyPr>
          <a:lstStyle/>
          <a:p>
            <a:pPr algn="ctr"/>
            <a:r>
              <a:rPr lang="en-GB" sz="2700" dirty="0" smtClean="0"/>
              <a:t>Everybody else earns 1 dojo for practising their spellings today!</a:t>
            </a:r>
            <a:endParaRPr lang="en-GB" sz="2700" dirty="0"/>
          </a:p>
        </p:txBody>
      </p:sp>
      <p:pic>
        <p:nvPicPr>
          <p:cNvPr id="39" name="Picture 4" descr="ClassDojo (@ClassDojo) | Twitter"/>
          <p:cNvPicPr>
            <a:picLocks noChangeAspect="1" noChangeArrowheads="1"/>
          </p:cNvPicPr>
          <p:nvPr/>
        </p:nvPicPr>
        <p:blipFill>
          <a:blip r:embed="rId3" cstate="print"/>
          <a:srcRect/>
          <a:stretch>
            <a:fillRect/>
          </a:stretch>
        </p:blipFill>
        <p:spPr bwMode="auto">
          <a:xfrm>
            <a:off x="3851920" y="2132856"/>
            <a:ext cx="432048" cy="432048"/>
          </a:xfrm>
          <a:prstGeom prst="rect">
            <a:avLst/>
          </a:prstGeom>
          <a:noFill/>
        </p:spPr>
      </p:pic>
      <p:pic>
        <p:nvPicPr>
          <p:cNvPr id="40" name="Picture 4" descr="ClassDojo (@ClassDojo) | Twitter"/>
          <p:cNvPicPr>
            <a:picLocks noChangeAspect="1" noChangeArrowheads="1"/>
          </p:cNvPicPr>
          <p:nvPr/>
        </p:nvPicPr>
        <p:blipFill>
          <a:blip r:embed="rId3" cstate="print"/>
          <a:srcRect/>
          <a:stretch>
            <a:fillRect/>
          </a:stretch>
        </p:blipFill>
        <p:spPr bwMode="auto">
          <a:xfrm>
            <a:off x="4355976" y="2132856"/>
            <a:ext cx="432048" cy="432048"/>
          </a:xfrm>
          <a:prstGeom prst="rect">
            <a:avLst/>
          </a:prstGeom>
          <a:noFill/>
        </p:spPr>
      </p:pic>
      <p:pic>
        <p:nvPicPr>
          <p:cNvPr id="41" name="Picture 4" descr="ClassDojo (@ClassDojo) | Twitter"/>
          <p:cNvPicPr>
            <a:picLocks noChangeAspect="1" noChangeArrowheads="1"/>
          </p:cNvPicPr>
          <p:nvPr/>
        </p:nvPicPr>
        <p:blipFill>
          <a:blip r:embed="rId3" cstate="print"/>
          <a:srcRect/>
          <a:stretch>
            <a:fillRect/>
          </a:stretch>
        </p:blipFill>
        <p:spPr bwMode="auto">
          <a:xfrm>
            <a:off x="4860032" y="2132856"/>
            <a:ext cx="432048" cy="432048"/>
          </a:xfrm>
          <a:prstGeom prst="rect">
            <a:avLst/>
          </a:prstGeom>
          <a:noFill/>
        </p:spPr>
      </p:pic>
      <p:pic>
        <p:nvPicPr>
          <p:cNvPr id="42" name="Picture 4" descr="ClassDojo (@ClassDojo) | Twitter"/>
          <p:cNvPicPr>
            <a:picLocks noChangeAspect="1" noChangeArrowheads="1"/>
          </p:cNvPicPr>
          <p:nvPr/>
        </p:nvPicPr>
        <p:blipFill>
          <a:blip r:embed="rId3" cstate="print"/>
          <a:srcRect/>
          <a:stretch>
            <a:fillRect/>
          </a:stretch>
        </p:blipFill>
        <p:spPr bwMode="auto">
          <a:xfrm>
            <a:off x="5364088" y="2132856"/>
            <a:ext cx="432048" cy="432048"/>
          </a:xfrm>
          <a:prstGeom prst="rect">
            <a:avLst/>
          </a:prstGeom>
          <a:noFill/>
        </p:spPr>
      </p:pic>
      <p:pic>
        <p:nvPicPr>
          <p:cNvPr id="43" name="Picture 4" descr="ClassDojo (@ClassDojo) | Twitter"/>
          <p:cNvPicPr>
            <a:picLocks noChangeAspect="1" noChangeArrowheads="1"/>
          </p:cNvPicPr>
          <p:nvPr/>
        </p:nvPicPr>
        <p:blipFill>
          <a:blip r:embed="rId3" cstate="print"/>
          <a:srcRect/>
          <a:stretch>
            <a:fillRect/>
          </a:stretch>
        </p:blipFill>
        <p:spPr bwMode="auto">
          <a:xfrm>
            <a:off x="5868144" y="2132856"/>
            <a:ext cx="432048" cy="432048"/>
          </a:xfrm>
          <a:prstGeom prst="rect">
            <a:avLst/>
          </a:prstGeom>
          <a:noFill/>
        </p:spPr>
      </p:pic>
      <p:pic>
        <p:nvPicPr>
          <p:cNvPr id="44" name="Picture 4" descr="ClassDojo (@ClassDojo) | Twitter"/>
          <p:cNvPicPr>
            <a:picLocks noChangeAspect="1" noChangeArrowheads="1"/>
          </p:cNvPicPr>
          <p:nvPr/>
        </p:nvPicPr>
        <p:blipFill>
          <a:blip r:embed="rId3" cstate="print"/>
          <a:srcRect/>
          <a:stretch>
            <a:fillRect/>
          </a:stretch>
        </p:blipFill>
        <p:spPr bwMode="auto">
          <a:xfrm>
            <a:off x="3851920" y="2636912"/>
            <a:ext cx="432048" cy="432048"/>
          </a:xfrm>
          <a:prstGeom prst="rect">
            <a:avLst/>
          </a:prstGeom>
          <a:noFill/>
        </p:spPr>
      </p:pic>
      <p:pic>
        <p:nvPicPr>
          <p:cNvPr id="45" name="Picture 4" descr="ClassDojo (@ClassDojo) | Twitter"/>
          <p:cNvPicPr>
            <a:picLocks noChangeAspect="1" noChangeArrowheads="1"/>
          </p:cNvPicPr>
          <p:nvPr/>
        </p:nvPicPr>
        <p:blipFill>
          <a:blip r:embed="rId3" cstate="print"/>
          <a:srcRect/>
          <a:stretch>
            <a:fillRect/>
          </a:stretch>
        </p:blipFill>
        <p:spPr bwMode="auto">
          <a:xfrm>
            <a:off x="4355976" y="2636912"/>
            <a:ext cx="432048" cy="432048"/>
          </a:xfrm>
          <a:prstGeom prst="rect">
            <a:avLst/>
          </a:prstGeom>
          <a:noFill/>
        </p:spPr>
      </p:pic>
      <p:pic>
        <p:nvPicPr>
          <p:cNvPr id="46" name="Picture 4" descr="ClassDojo (@ClassDojo) | Twitter"/>
          <p:cNvPicPr>
            <a:picLocks noChangeAspect="1" noChangeArrowheads="1"/>
          </p:cNvPicPr>
          <p:nvPr/>
        </p:nvPicPr>
        <p:blipFill>
          <a:blip r:embed="rId3" cstate="print"/>
          <a:srcRect/>
          <a:stretch>
            <a:fillRect/>
          </a:stretch>
        </p:blipFill>
        <p:spPr bwMode="auto">
          <a:xfrm>
            <a:off x="4860032" y="2636912"/>
            <a:ext cx="432048" cy="432048"/>
          </a:xfrm>
          <a:prstGeom prst="rect">
            <a:avLst/>
          </a:prstGeom>
          <a:noFill/>
        </p:spPr>
      </p:pic>
      <p:pic>
        <p:nvPicPr>
          <p:cNvPr id="47" name="Picture 4" descr="ClassDojo (@ClassDojo) | Twitter"/>
          <p:cNvPicPr>
            <a:picLocks noChangeAspect="1" noChangeArrowheads="1"/>
          </p:cNvPicPr>
          <p:nvPr/>
        </p:nvPicPr>
        <p:blipFill>
          <a:blip r:embed="rId3" cstate="print"/>
          <a:srcRect/>
          <a:stretch>
            <a:fillRect/>
          </a:stretch>
        </p:blipFill>
        <p:spPr bwMode="auto">
          <a:xfrm>
            <a:off x="5364088" y="2636912"/>
            <a:ext cx="432048" cy="432048"/>
          </a:xfrm>
          <a:prstGeom prst="rect">
            <a:avLst/>
          </a:prstGeom>
          <a:noFill/>
        </p:spPr>
      </p:pic>
      <p:pic>
        <p:nvPicPr>
          <p:cNvPr id="48" name="Picture 4" descr="ClassDojo (@ClassDojo) | Twitter"/>
          <p:cNvPicPr>
            <a:picLocks noChangeAspect="1" noChangeArrowheads="1"/>
          </p:cNvPicPr>
          <p:nvPr/>
        </p:nvPicPr>
        <p:blipFill>
          <a:blip r:embed="rId3" cstate="print"/>
          <a:srcRect/>
          <a:stretch>
            <a:fillRect/>
          </a:stretch>
        </p:blipFill>
        <p:spPr bwMode="auto">
          <a:xfrm>
            <a:off x="5868144" y="2636912"/>
            <a:ext cx="432048" cy="432048"/>
          </a:xfrm>
          <a:prstGeom prst="rect">
            <a:avLst/>
          </a:prstGeom>
          <a:noFill/>
        </p:spPr>
      </p:pic>
      <p:pic>
        <p:nvPicPr>
          <p:cNvPr id="49" name="Picture 4" descr="ClassDojo (@ClassDojo) | Twitter"/>
          <p:cNvPicPr>
            <a:picLocks noChangeAspect="1" noChangeArrowheads="1"/>
          </p:cNvPicPr>
          <p:nvPr/>
        </p:nvPicPr>
        <p:blipFill>
          <a:blip r:embed="rId3" cstate="print"/>
          <a:srcRect/>
          <a:stretch>
            <a:fillRect/>
          </a:stretch>
        </p:blipFill>
        <p:spPr bwMode="auto">
          <a:xfrm>
            <a:off x="3851920" y="3140968"/>
            <a:ext cx="432048" cy="432048"/>
          </a:xfrm>
          <a:prstGeom prst="rect">
            <a:avLst/>
          </a:prstGeom>
          <a:noFill/>
        </p:spPr>
      </p:pic>
      <p:pic>
        <p:nvPicPr>
          <p:cNvPr id="50" name="Picture 4" descr="ClassDojo (@ClassDojo) | Twitter"/>
          <p:cNvPicPr>
            <a:picLocks noChangeAspect="1" noChangeArrowheads="1"/>
          </p:cNvPicPr>
          <p:nvPr/>
        </p:nvPicPr>
        <p:blipFill>
          <a:blip r:embed="rId3" cstate="print"/>
          <a:srcRect/>
          <a:stretch>
            <a:fillRect/>
          </a:stretch>
        </p:blipFill>
        <p:spPr bwMode="auto">
          <a:xfrm>
            <a:off x="4355976" y="3140968"/>
            <a:ext cx="432048" cy="432048"/>
          </a:xfrm>
          <a:prstGeom prst="rect">
            <a:avLst/>
          </a:prstGeom>
          <a:noFill/>
        </p:spPr>
      </p:pic>
      <p:pic>
        <p:nvPicPr>
          <p:cNvPr id="51" name="Picture 4" descr="ClassDojo (@ClassDojo) | Twitter"/>
          <p:cNvPicPr>
            <a:picLocks noChangeAspect="1" noChangeArrowheads="1"/>
          </p:cNvPicPr>
          <p:nvPr/>
        </p:nvPicPr>
        <p:blipFill>
          <a:blip r:embed="rId3" cstate="print"/>
          <a:srcRect/>
          <a:stretch>
            <a:fillRect/>
          </a:stretch>
        </p:blipFill>
        <p:spPr bwMode="auto">
          <a:xfrm>
            <a:off x="4860032" y="3140968"/>
            <a:ext cx="432048" cy="432048"/>
          </a:xfrm>
          <a:prstGeom prst="rect">
            <a:avLst/>
          </a:prstGeom>
          <a:noFill/>
        </p:spPr>
      </p:pic>
      <p:pic>
        <p:nvPicPr>
          <p:cNvPr id="52" name="Picture 4" descr="ClassDojo (@ClassDojo) | Twitter"/>
          <p:cNvPicPr>
            <a:picLocks noChangeAspect="1" noChangeArrowheads="1"/>
          </p:cNvPicPr>
          <p:nvPr/>
        </p:nvPicPr>
        <p:blipFill>
          <a:blip r:embed="rId3" cstate="print"/>
          <a:srcRect/>
          <a:stretch>
            <a:fillRect/>
          </a:stretch>
        </p:blipFill>
        <p:spPr bwMode="auto">
          <a:xfrm>
            <a:off x="5364088" y="3140968"/>
            <a:ext cx="432048" cy="432048"/>
          </a:xfrm>
          <a:prstGeom prst="rect">
            <a:avLst/>
          </a:prstGeom>
          <a:noFill/>
        </p:spPr>
      </p:pic>
      <p:pic>
        <p:nvPicPr>
          <p:cNvPr id="53" name="Picture 4" descr="ClassDojo (@ClassDojo) | Twitter"/>
          <p:cNvPicPr>
            <a:picLocks noChangeAspect="1" noChangeArrowheads="1"/>
          </p:cNvPicPr>
          <p:nvPr/>
        </p:nvPicPr>
        <p:blipFill>
          <a:blip r:embed="rId3" cstate="print"/>
          <a:srcRect/>
          <a:stretch>
            <a:fillRect/>
          </a:stretch>
        </p:blipFill>
        <p:spPr bwMode="auto">
          <a:xfrm>
            <a:off x="3851920" y="3717032"/>
            <a:ext cx="432048" cy="432048"/>
          </a:xfrm>
          <a:prstGeom prst="rect">
            <a:avLst/>
          </a:prstGeom>
          <a:noFill/>
        </p:spPr>
      </p:pic>
      <p:pic>
        <p:nvPicPr>
          <p:cNvPr id="54" name="Picture 4" descr="ClassDojo (@ClassDojo) | Twitter"/>
          <p:cNvPicPr>
            <a:picLocks noChangeAspect="1" noChangeArrowheads="1"/>
          </p:cNvPicPr>
          <p:nvPr/>
        </p:nvPicPr>
        <p:blipFill>
          <a:blip r:embed="rId3" cstate="print"/>
          <a:srcRect/>
          <a:stretch>
            <a:fillRect/>
          </a:stretch>
        </p:blipFill>
        <p:spPr bwMode="auto">
          <a:xfrm>
            <a:off x="4355976" y="3717032"/>
            <a:ext cx="432048" cy="432048"/>
          </a:xfrm>
          <a:prstGeom prst="rect">
            <a:avLst/>
          </a:prstGeom>
          <a:noFill/>
        </p:spPr>
      </p:pic>
      <p:pic>
        <p:nvPicPr>
          <p:cNvPr id="55" name="Picture 4" descr="ClassDojo (@ClassDojo) | Twitter"/>
          <p:cNvPicPr>
            <a:picLocks noChangeAspect="1" noChangeArrowheads="1"/>
          </p:cNvPicPr>
          <p:nvPr/>
        </p:nvPicPr>
        <p:blipFill>
          <a:blip r:embed="rId3" cstate="print"/>
          <a:srcRect/>
          <a:stretch>
            <a:fillRect/>
          </a:stretch>
        </p:blipFill>
        <p:spPr bwMode="auto">
          <a:xfrm>
            <a:off x="4860032" y="3717032"/>
            <a:ext cx="432048" cy="432048"/>
          </a:xfrm>
          <a:prstGeom prst="rect">
            <a:avLst/>
          </a:prstGeom>
          <a:noFill/>
        </p:spPr>
      </p:pic>
      <p:pic>
        <p:nvPicPr>
          <p:cNvPr id="56" name="Picture 4" descr="ClassDojo (@ClassDojo) | Twitter"/>
          <p:cNvPicPr>
            <a:picLocks noChangeAspect="1" noChangeArrowheads="1"/>
          </p:cNvPicPr>
          <p:nvPr/>
        </p:nvPicPr>
        <p:blipFill>
          <a:blip r:embed="rId3" cstate="print"/>
          <a:srcRect/>
          <a:stretch>
            <a:fillRect/>
          </a:stretch>
        </p:blipFill>
        <p:spPr bwMode="auto">
          <a:xfrm>
            <a:off x="5364088" y="3717032"/>
            <a:ext cx="432048" cy="432048"/>
          </a:xfrm>
          <a:prstGeom prst="rect">
            <a:avLst/>
          </a:prstGeom>
          <a:noFill/>
        </p:spPr>
      </p:pic>
      <p:pic>
        <p:nvPicPr>
          <p:cNvPr id="57" name="Picture 4" descr="ClassDojo (@ClassDojo) | Twitter"/>
          <p:cNvPicPr>
            <a:picLocks noChangeAspect="1" noChangeArrowheads="1"/>
          </p:cNvPicPr>
          <p:nvPr/>
        </p:nvPicPr>
        <p:blipFill>
          <a:blip r:embed="rId3" cstate="print"/>
          <a:srcRect/>
          <a:stretch>
            <a:fillRect/>
          </a:stretch>
        </p:blipFill>
        <p:spPr bwMode="auto">
          <a:xfrm>
            <a:off x="3851920" y="4293096"/>
            <a:ext cx="432048" cy="432048"/>
          </a:xfrm>
          <a:prstGeom prst="rect">
            <a:avLst/>
          </a:prstGeom>
          <a:noFill/>
        </p:spPr>
      </p:pic>
      <p:pic>
        <p:nvPicPr>
          <p:cNvPr id="58" name="Picture 4" descr="ClassDojo (@ClassDojo) | Twitter"/>
          <p:cNvPicPr>
            <a:picLocks noChangeAspect="1" noChangeArrowheads="1"/>
          </p:cNvPicPr>
          <p:nvPr/>
        </p:nvPicPr>
        <p:blipFill>
          <a:blip r:embed="rId3" cstate="print"/>
          <a:srcRect/>
          <a:stretch>
            <a:fillRect/>
          </a:stretch>
        </p:blipFill>
        <p:spPr bwMode="auto">
          <a:xfrm>
            <a:off x="4355976" y="4293096"/>
            <a:ext cx="432048" cy="432048"/>
          </a:xfrm>
          <a:prstGeom prst="rect">
            <a:avLst/>
          </a:prstGeom>
          <a:noFill/>
        </p:spPr>
      </p:pic>
      <p:pic>
        <p:nvPicPr>
          <p:cNvPr id="59" name="Picture 4" descr="ClassDojo (@ClassDojo) | Twitter"/>
          <p:cNvPicPr>
            <a:picLocks noChangeAspect="1" noChangeArrowheads="1"/>
          </p:cNvPicPr>
          <p:nvPr/>
        </p:nvPicPr>
        <p:blipFill>
          <a:blip r:embed="rId3" cstate="print"/>
          <a:srcRect/>
          <a:stretch>
            <a:fillRect/>
          </a:stretch>
        </p:blipFill>
        <p:spPr bwMode="auto">
          <a:xfrm>
            <a:off x="4860032" y="4293096"/>
            <a:ext cx="432048" cy="432048"/>
          </a:xfrm>
          <a:prstGeom prst="rect">
            <a:avLst/>
          </a:prstGeom>
          <a:noFill/>
        </p:spPr>
      </p:pic>
      <p:pic>
        <p:nvPicPr>
          <p:cNvPr id="60" name="Picture 4" descr="ClassDojo (@ClassDojo) | Twitter"/>
          <p:cNvPicPr>
            <a:picLocks noChangeAspect="1" noChangeArrowheads="1"/>
          </p:cNvPicPr>
          <p:nvPr/>
        </p:nvPicPr>
        <p:blipFill>
          <a:blip r:embed="rId3" cstate="print"/>
          <a:srcRect/>
          <a:stretch>
            <a:fillRect/>
          </a:stretch>
        </p:blipFill>
        <p:spPr bwMode="auto">
          <a:xfrm>
            <a:off x="3851920" y="4797152"/>
            <a:ext cx="432048" cy="432048"/>
          </a:xfrm>
          <a:prstGeom prst="rect">
            <a:avLst/>
          </a:prstGeom>
          <a:noFill/>
        </p:spPr>
      </p:pic>
      <p:pic>
        <p:nvPicPr>
          <p:cNvPr id="61" name="Picture 4" descr="ClassDojo (@ClassDojo) | Twitter"/>
          <p:cNvPicPr>
            <a:picLocks noChangeAspect="1" noChangeArrowheads="1"/>
          </p:cNvPicPr>
          <p:nvPr/>
        </p:nvPicPr>
        <p:blipFill>
          <a:blip r:embed="rId3" cstate="print"/>
          <a:srcRect/>
          <a:stretch>
            <a:fillRect/>
          </a:stretch>
        </p:blipFill>
        <p:spPr bwMode="auto">
          <a:xfrm>
            <a:off x="4355976" y="4797152"/>
            <a:ext cx="432048" cy="432048"/>
          </a:xfrm>
          <a:prstGeom prst="rect">
            <a:avLst/>
          </a:prstGeom>
          <a:noFill/>
        </p:spPr>
      </p:pic>
      <p:pic>
        <p:nvPicPr>
          <p:cNvPr id="62" name="Picture 4" descr="ClassDojo (@ClassDojo) | Twitter"/>
          <p:cNvPicPr>
            <a:picLocks noChangeAspect="1" noChangeArrowheads="1"/>
          </p:cNvPicPr>
          <p:nvPr/>
        </p:nvPicPr>
        <p:blipFill>
          <a:blip r:embed="rId3" cstate="print"/>
          <a:srcRect/>
          <a:stretch>
            <a:fillRect/>
          </a:stretch>
        </p:blipFill>
        <p:spPr bwMode="auto">
          <a:xfrm>
            <a:off x="4860032" y="4797152"/>
            <a:ext cx="432048" cy="432048"/>
          </a:xfrm>
          <a:prstGeom prst="rect">
            <a:avLst/>
          </a:prstGeom>
          <a:noFill/>
        </p:spPr>
      </p:pic>
      <p:pic>
        <p:nvPicPr>
          <p:cNvPr id="63" name="Picture 4" descr="ClassDojo (@ClassDojo) | Twitter"/>
          <p:cNvPicPr>
            <a:picLocks noChangeAspect="1" noChangeArrowheads="1"/>
          </p:cNvPicPr>
          <p:nvPr/>
        </p:nvPicPr>
        <p:blipFill>
          <a:blip r:embed="rId3" cstate="print"/>
          <a:srcRect/>
          <a:stretch>
            <a:fillRect/>
          </a:stretch>
        </p:blipFill>
        <p:spPr bwMode="auto">
          <a:xfrm>
            <a:off x="3851920" y="5301208"/>
            <a:ext cx="432048" cy="432048"/>
          </a:xfrm>
          <a:prstGeom prst="rect">
            <a:avLst/>
          </a:prstGeom>
          <a:noFill/>
        </p:spPr>
      </p:pic>
      <p:pic>
        <p:nvPicPr>
          <p:cNvPr id="64" name="Picture 4" descr="ClassDojo (@ClassDojo) | Twitter"/>
          <p:cNvPicPr>
            <a:picLocks noChangeAspect="1" noChangeArrowheads="1"/>
          </p:cNvPicPr>
          <p:nvPr/>
        </p:nvPicPr>
        <p:blipFill>
          <a:blip r:embed="rId3" cstate="print"/>
          <a:srcRect/>
          <a:stretch>
            <a:fillRect/>
          </a:stretch>
        </p:blipFill>
        <p:spPr bwMode="auto">
          <a:xfrm>
            <a:off x="4355976" y="5301208"/>
            <a:ext cx="432048" cy="432048"/>
          </a:xfrm>
          <a:prstGeom prst="rect">
            <a:avLst/>
          </a:prstGeom>
          <a:noFill/>
        </p:spPr>
      </p:pic>
      <p:pic>
        <p:nvPicPr>
          <p:cNvPr id="65" name="Picture 4" descr="ClassDojo (@ClassDojo) | Twitter"/>
          <p:cNvPicPr>
            <a:picLocks noChangeAspect="1" noChangeArrowheads="1"/>
          </p:cNvPicPr>
          <p:nvPr/>
        </p:nvPicPr>
        <p:blipFill>
          <a:blip r:embed="rId3" cstate="print"/>
          <a:srcRect/>
          <a:stretch>
            <a:fillRect/>
          </a:stretch>
        </p:blipFill>
        <p:spPr bwMode="auto">
          <a:xfrm>
            <a:off x="3851920" y="5877272"/>
            <a:ext cx="432048" cy="432048"/>
          </a:xfrm>
          <a:prstGeom prst="rect">
            <a:avLst/>
          </a:prstGeom>
          <a:noFill/>
        </p:spPr>
      </p:pic>
      <p:pic>
        <p:nvPicPr>
          <p:cNvPr id="66" name="Picture 4" descr="ClassDojo (@ClassDojo) | Twitter"/>
          <p:cNvPicPr>
            <a:picLocks noChangeAspect="1" noChangeArrowheads="1"/>
          </p:cNvPicPr>
          <p:nvPr/>
        </p:nvPicPr>
        <p:blipFill>
          <a:blip r:embed="rId3" cstate="print"/>
          <a:srcRect/>
          <a:stretch>
            <a:fillRect/>
          </a:stretch>
        </p:blipFill>
        <p:spPr bwMode="auto">
          <a:xfrm>
            <a:off x="4355976" y="5877272"/>
            <a:ext cx="432048" cy="432048"/>
          </a:xfrm>
          <a:prstGeom prst="rect">
            <a:avLst/>
          </a:prstGeom>
          <a:noFill/>
        </p:spPr>
      </p:pic>
      <p:sp>
        <p:nvSpPr>
          <p:cNvPr id="67" name="TextBox 66"/>
          <p:cNvSpPr txBox="1"/>
          <p:nvPr/>
        </p:nvSpPr>
        <p:spPr>
          <a:xfrm>
            <a:off x="6516216" y="2348880"/>
            <a:ext cx="2448272" cy="2862322"/>
          </a:xfrm>
          <a:prstGeom prst="rect">
            <a:avLst/>
          </a:prstGeom>
          <a:solidFill>
            <a:srgbClr val="FFFF00"/>
          </a:solidFill>
          <a:ln w="38100">
            <a:solidFill>
              <a:schemeClr val="tx1"/>
            </a:solidFill>
          </a:ln>
        </p:spPr>
        <p:txBody>
          <a:bodyPr wrap="square" rtlCol="0">
            <a:spAutoFit/>
          </a:bodyPr>
          <a:lstStyle/>
          <a:p>
            <a:pPr algn="ctr"/>
            <a:r>
              <a:rPr lang="en-GB" sz="3000" dirty="0" smtClean="0"/>
              <a:t>These are the amount of </a:t>
            </a:r>
            <a:r>
              <a:rPr lang="en-GB" sz="3000" dirty="0" err="1" smtClean="0"/>
              <a:t>dojos</a:t>
            </a:r>
            <a:r>
              <a:rPr lang="en-GB" sz="3000" dirty="0" smtClean="0"/>
              <a:t> you have received for your efforts today!</a:t>
            </a:r>
            <a:endParaRPr lang="en-GB" sz="3000" dirty="0"/>
          </a:p>
        </p:txBody>
      </p:sp>
      <p:pic>
        <p:nvPicPr>
          <p:cNvPr id="68" name="Picture 4" descr="ClassDojo (@ClassDojo) | Twitter"/>
          <p:cNvPicPr>
            <a:picLocks noChangeAspect="1" noChangeArrowheads="1"/>
          </p:cNvPicPr>
          <p:nvPr/>
        </p:nvPicPr>
        <p:blipFill>
          <a:blip r:embed="rId3" cstate="print"/>
          <a:srcRect/>
          <a:stretch>
            <a:fillRect/>
          </a:stretch>
        </p:blipFill>
        <p:spPr bwMode="auto">
          <a:xfrm>
            <a:off x="3851920" y="6425952"/>
            <a:ext cx="432048" cy="432048"/>
          </a:xfrm>
          <a:prstGeom prst="rect">
            <a:avLst/>
          </a:prstGeom>
          <a:noFill/>
        </p:spPr>
      </p:pic>
      <p:pic>
        <p:nvPicPr>
          <p:cNvPr id="69" name="Picture 4" descr="ClassDojo (@ClassDojo) | Twitter"/>
          <p:cNvPicPr>
            <a:picLocks noChangeAspect="1" noChangeArrowheads="1"/>
          </p:cNvPicPr>
          <p:nvPr/>
        </p:nvPicPr>
        <p:blipFill>
          <a:blip r:embed="rId3" cstate="print"/>
          <a:srcRect/>
          <a:stretch>
            <a:fillRect/>
          </a:stretch>
        </p:blipFill>
        <p:spPr bwMode="auto">
          <a:xfrm>
            <a:off x="4355976" y="6425952"/>
            <a:ext cx="432048" cy="432048"/>
          </a:xfrm>
          <a:prstGeom prst="rect">
            <a:avLst/>
          </a:prstGeom>
          <a:noFill/>
        </p:spPr>
      </p:pic>
    </p:spTree>
  </p:cSld>
  <p:clrMapOvr>
    <a:masterClrMapping/>
  </p:clrMapOvr>
  <p:transition advClick="0" advTm="5912">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 today?</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2" name="Rectangle 1"/>
          <p:cNvSpPr/>
          <p:nvPr/>
        </p:nvSpPr>
        <p:spPr>
          <a:xfrm>
            <a:off x="0" y="945828"/>
            <a:ext cx="9144000" cy="5632311"/>
          </a:xfrm>
          <a:prstGeom prst="rect">
            <a:avLst/>
          </a:prstGeom>
        </p:spPr>
        <p:txBody>
          <a:bodyPr wrap="square">
            <a:spAutoFit/>
          </a:bodyPr>
          <a:lstStyle/>
          <a:p>
            <a:r>
              <a:rPr lang="en-GB" b="1" i="1" u="sng" dirty="0"/>
              <a:t>Hercules &amp; The Return of The Hydra </a:t>
            </a:r>
            <a:endParaRPr lang="en-GB" dirty="0"/>
          </a:p>
          <a:p>
            <a:r>
              <a:rPr lang="en-GB" dirty="0"/>
              <a:t>The marketplace in Thebes, Greece was a very happy place for many, many years. Usually, the market was jam packed with the citizens of the town. You couldn’t see the cobbled streets because it was so full. But it all changed on the chilly November morning, where this tale begins…</a:t>
            </a:r>
          </a:p>
          <a:p>
            <a:r>
              <a:rPr lang="en-GB" dirty="0"/>
              <a:t>It was like any other day in Thebes; the market was full; people were bustling around the cobbled streets next to the meadow. Hercules, the prince of Thebes, went out to fetch some water from the stream that ran past the edge of the market. A little bridge went over the stream so that the shoppers could go into the meadow after to get flowers and fresh water. However, a big rock stood towering over the lush grass and the daisies. This was the entrance to the Underworld. Hercules had never been told about the grand carved rock that would fade when the Underworld was opened. It had several carvings that had been made in its face, and a little crack in the front towards the bottom. Then, just as Hercules turned to go, the sun went away, it became cloudy, it drizzled slightly, and the market slowly emptied. Then Hercules turned to go.</a:t>
            </a:r>
          </a:p>
          <a:p>
            <a:r>
              <a:rPr lang="en-GB" dirty="0"/>
              <a:t>Lightning flashed threateningly out of the ash grey sky. Thunder echoed around the town and screams suddenly filled the meadow. The big carved rock started to crack, and several transparent ghosts flew out of the entrance to the Underworld and started cowering and shivering under the rain sodden trees, charred oak trees. One of the cobbled streets suddenly cracked like a fire that just got wood pushed into it. Hercules was watching all of this sudden storm and was very confused</a:t>
            </a:r>
            <a:r>
              <a:rPr lang="en-GB" dirty="0" smtClean="0"/>
              <a:t>.</a:t>
            </a:r>
            <a:endParaRPr lang="en-GB" dirty="0"/>
          </a:p>
        </p:txBody>
      </p:sp>
      <p:sp>
        <p:nvSpPr>
          <p:cNvPr id="5"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6" descr="English Lessons for Third Country Nationals from Aglantzia ..."/>
          <p:cNvPicPr>
            <a:picLocks noChangeAspect="1" noChangeArrowheads="1"/>
          </p:cNvPicPr>
          <p:nvPr/>
        </p:nvPicPr>
        <p:blipFill>
          <a:blip r:embed="rId2" cstate="print"/>
          <a:srcRect/>
          <a:stretch>
            <a:fillRect/>
          </a:stretch>
        </p:blipFill>
        <p:spPr bwMode="auto">
          <a:xfrm>
            <a:off x="0" y="0"/>
            <a:ext cx="1547664" cy="908720"/>
          </a:xfrm>
          <a:prstGeom prst="rect">
            <a:avLst/>
          </a:prstGeom>
          <a:noFill/>
        </p:spPr>
      </p:pic>
      <p:sp>
        <p:nvSpPr>
          <p:cNvPr id="9" name="Rectangle 8"/>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0" y="46970"/>
            <a:ext cx="9121775" cy="861774"/>
          </a:xfrm>
          <a:prstGeom prst="rect">
            <a:avLst/>
          </a:prstGeom>
          <a:solidFill>
            <a:srgbClr val="92D050"/>
          </a:solidFill>
          <a:ln w="76200">
            <a:solidFill>
              <a:schemeClr val="tx1"/>
            </a:solidFill>
          </a:ln>
        </p:spPr>
        <p:txBody>
          <a:bodyPr wrap="square">
            <a:spAutoFit/>
          </a:bodyPr>
          <a:lstStyle/>
          <a:p>
            <a:pPr algn="ctr"/>
            <a:r>
              <a:rPr lang="en-GB" sz="5000" dirty="0" smtClean="0">
                <a:latin typeface="Comic Sans MS" pitchFamily="66" charset="0"/>
              </a:rPr>
              <a:t>Jack’s myth so far</a:t>
            </a:r>
            <a:endParaRPr lang="en-GB" sz="5000" dirty="0">
              <a:latin typeface="Comic Sans MS" pitchFamily="66" charset="0"/>
            </a:endParaRPr>
          </a:p>
        </p:txBody>
      </p:sp>
    </p:spTree>
    <p:extLst>
      <p:ext uri="{BB962C8B-B14F-4D97-AF65-F5344CB8AC3E}">
        <p14:creationId xmlns:p14="http://schemas.microsoft.com/office/powerpoint/2010/main" xmlns="" val="1392039638"/>
      </p:ext>
    </p:extLst>
  </p:cSld>
  <p:clrMapOvr>
    <a:masterClrMapping/>
  </p:clrMapOvr>
  <p:transition advClick="0" advTm="6443">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22225" y="684218"/>
            <a:ext cx="9144000" cy="6463308"/>
          </a:xfrm>
          <a:prstGeom prst="rect">
            <a:avLst/>
          </a:prstGeom>
        </p:spPr>
        <p:txBody>
          <a:bodyPr wrap="square">
            <a:spAutoFit/>
          </a:bodyPr>
          <a:lstStyle/>
          <a:p>
            <a:r>
              <a:rPr lang="en-GB" dirty="0"/>
              <a:t>When twilight fell, Hercules snuck out of the palace and called for Hades, God of the Dead and King of the Underworld.</a:t>
            </a:r>
          </a:p>
          <a:p>
            <a:r>
              <a:rPr lang="en-GB" dirty="0"/>
              <a:t>‘Hades, what is going on?’</a:t>
            </a:r>
          </a:p>
          <a:p>
            <a:r>
              <a:rPr lang="en-GB" dirty="0"/>
              <a:t>‘I am not sure; however, I am sure that there is something down there that is bringing the ghosts up here’ Hades said quietly and coldly.</a:t>
            </a:r>
          </a:p>
          <a:p>
            <a:r>
              <a:rPr lang="en-GB" dirty="0"/>
              <a:t>‘We cannot let this continue, it must stop, but the weirdest thing about it was, see that crack in the pavement’</a:t>
            </a:r>
          </a:p>
          <a:p>
            <a:r>
              <a:rPr lang="en-GB" dirty="0"/>
              <a:t>‘Yes’ Hades said uncertain, ‘What does that have to do with anything?’</a:t>
            </a:r>
          </a:p>
          <a:p>
            <a:r>
              <a:rPr lang="en-GB" dirty="0"/>
              <a:t>‘When all of the ghosts came out of the rock, the pavement cracked over there’ Hercules said</a:t>
            </a:r>
          </a:p>
          <a:p>
            <a:r>
              <a:rPr lang="en-GB" dirty="0"/>
              <a:t>‘Well, would you go down there, in the Underworld and, well, maybe see what’s down there and go and kill it, or trap it or something?’</a:t>
            </a:r>
          </a:p>
          <a:p>
            <a:r>
              <a:rPr lang="en-GB" dirty="0"/>
              <a:t>‘Of course, I- ‘</a:t>
            </a:r>
          </a:p>
          <a:p>
            <a:r>
              <a:rPr lang="en-GB" dirty="0"/>
              <a:t>‘Well here’s some armour, a sword and a shield. Thanks lad. If you kill what’s down there, I will give you several chests full of treasure, and declare you King of Thebes.’ Hades interrupted before Hercules had time to reply, and after 5 minutes, Hercules was off down into the Underworld…</a:t>
            </a:r>
          </a:p>
          <a:p>
            <a:r>
              <a:rPr lang="en-GB" dirty="0"/>
              <a:t>It was quite dark, and only lit by occasional torch attached to the wall.  The place was quiet and empty and there were several seating areas with food and wine where ghosts of perished Greeks were having feasts with each other. As he trenched further down the rocky floor, it became darker and the walls felt scaly. But Hercules wasn’t feeling the walls of the Underworld, he was feeling the weird, slimy cyan scales of the Hydra. There were several pools of blood and skulls and, obviously, the Hydra sat in the middle of the mess.</a:t>
            </a:r>
          </a:p>
          <a:p>
            <a:r>
              <a:rPr lang="en-GB" dirty="0"/>
              <a:t> </a:t>
            </a:r>
          </a:p>
        </p:txBody>
      </p:sp>
      <p:pic>
        <p:nvPicPr>
          <p:cNvPr id="5" name="Picture 6" descr="English Lessons for Third Country Nationals from Aglantzia ..."/>
          <p:cNvPicPr>
            <a:picLocks noChangeAspect="1" noChangeArrowheads="1"/>
          </p:cNvPicPr>
          <p:nvPr/>
        </p:nvPicPr>
        <p:blipFill>
          <a:blip r:embed="rId2" cstate="print"/>
          <a:srcRect/>
          <a:stretch>
            <a:fillRect/>
          </a:stretch>
        </p:blipFill>
        <p:spPr bwMode="auto">
          <a:xfrm>
            <a:off x="-29342" y="0"/>
            <a:ext cx="1126992" cy="461665"/>
          </a:xfrm>
          <a:prstGeom prst="rect">
            <a:avLst/>
          </a:prstGeom>
          <a:noFill/>
        </p:spPr>
      </p:pic>
      <p:sp>
        <p:nvSpPr>
          <p:cNvPr id="6" name="Rectangle 5"/>
          <p:cNvSpPr/>
          <p:nvPr/>
        </p:nvSpPr>
        <p:spPr>
          <a:xfrm>
            <a:off x="1097650" y="0"/>
            <a:ext cx="8046350" cy="461665"/>
          </a:xfrm>
          <a:prstGeom prst="rect">
            <a:avLst/>
          </a:prstGeom>
          <a:solidFill>
            <a:srgbClr val="FFFF00"/>
          </a:solidFill>
          <a:ln w="12700">
            <a:solidFill>
              <a:schemeClr val="tx1"/>
            </a:solidFill>
          </a:ln>
        </p:spPr>
        <p:txBody>
          <a:bodyPr wrap="squar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0" y="46970"/>
            <a:ext cx="9121775" cy="400110"/>
          </a:xfrm>
          <a:prstGeom prst="rect">
            <a:avLst/>
          </a:prstGeom>
          <a:solidFill>
            <a:srgbClr val="92D050"/>
          </a:solidFill>
          <a:ln w="76200">
            <a:solidFill>
              <a:schemeClr val="tx1"/>
            </a:solidFill>
          </a:ln>
        </p:spPr>
        <p:txBody>
          <a:bodyPr wrap="square">
            <a:spAutoFit/>
          </a:bodyPr>
          <a:lstStyle/>
          <a:p>
            <a:pPr algn="ctr"/>
            <a:r>
              <a:rPr lang="en-GB" sz="2000" dirty="0" smtClean="0">
                <a:latin typeface="Comic Sans MS" pitchFamily="66" charset="0"/>
              </a:rPr>
              <a:t>Jack’s myth so far</a:t>
            </a:r>
            <a:endParaRPr lang="en-GB" sz="2000" dirty="0">
              <a:latin typeface="Comic Sans MS" pitchFamily="66" charset="0"/>
            </a:endParaRPr>
          </a:p>
        </p:txBody>
      </p:sp>
    </p:spTree>
    <p:extLst>
      <p:ext uri="{BB962C8B-B14F-4D97-AF65-F5344CB8AC3E}">
        <p14:creationId xmlns:p14="http://schemas.microsoft.com/office/powerpoint/2010/main" xmlns="" val="1275953588"/>
      </p:ext>
    </p:extLst>
  </p:cSld>
  <p:clrMapOvr>
    <a:masterClrMapping/>
  </p:clrMapOvr>
  <p:transition advClick="0" advTm="6443">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English Lessons for Third Country Nationals from Aglantzia ..."/>
          <p:cNvPicPr>
            <a:picLocks noChangeAspect="1" noChangeArrowheads="1"/>
          </p:cNvPicPr>
          <p:nvPr/>
        </p:nvPicPr>
        <p:blipFill>
          <a:blip r:embed="rId2" cstate="print"/>
          <a:srcRect/>
          <a:stretch>
            <a:fillRect/>
          </a:stretch>
        </p:blipFill>
        <p:spPr bwMode="auto">
          <a:xfrm>
            <a:off x="0" y="0"/>
            <a:ext cx="1547664" cy="908720"/>
          </a:xfrm>
          <a:prstGeom prst="rect">
            <a:avLst/>
          </a:prstGeom>
          <a:noFill/>
        </p:spPr>
      </p:pic>
      <p:sp>
        <p:nvSpPr>
          <p:cNvPr id="5" name="Rectangle 4"/>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40718"/>
            <a:ext cx="4437962" cy="59172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6320" y="938560"/>
            <a:ext cx="4439580" cy="5919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4666320" y="3717032"/>
            <a:ext cx="4420108" cy="3046988"/>
          </a:xfrm>
          <a:prstGeom prst="rect">
            <a:avLst/>
          </a:prstGeom>
          <a:solidFill>
            <a:srgbClr val="92D050"/>
          </a:solidFill>
          <a:ln w="76200">
            <a:solidFill>
              <a:schemeClr val="tx1"/>
            </a:solidFill>
          </a:ln>
        </p:spPr>
        <p:txBody>
          <a:bodyPr wrap="square">
            <a:spAutoFit/>
          </a:bodyPr>
          <a:lstStyle/>
          <a:p>
            <a:pPr algn="ctr"/>
            <a:r>
              <a:rPr lang="en-GB" sz="6400" dirty="0" smtClean="0">
                <a:latin typeface="Comic Sans MS" pitchFamily="66" charset="0"/>
              </a:rPr>
              <a:t>Harvey’s myth so far</a:t>
            </a:r>
            <a:endParaRPr lang="en-GB" sz="6400" dirty="0">
              <a:latin typeface="Comic Sans MS" pitchFamily="66" charset="0"/>
            </a:endParaRPr>
          </a:p>
        </p:txBody>
      </p:sp>
    </p:spTree>
    <p:extLst>
      <p:ext uri="{BB962C8B-B14F-4D97-AF65-F5344CB8AC3E}">
        <p14:creationId xmlns:p14="http://schemas.microsoft.com/office/powerpoint/2010/main" xmlns="" val="608794654"/>
      </p:ext>
    </p:extLst>
  </p:cSld>
  <p:clrMapOvr>
    <a:masterClrMapping/>
  </p:clrMapOvr>
  <p:transition advClick="0" advTm="6255">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English Lessons for Third Country Nationals from Aglantzia ..."/>
          <p:cNvPicPr>
            <a:picLocks noChangeAspect="1" noChangeArrowheads="1"/>
          </p:cNvPicPr>
          <p:nvPr/>
        </p:nvPicPr>
        <p:blipFill>
          <a:blip r:embed="rId2" cstate="print"/>
          <a:srcRect/>
          <a:stretch>
            <a:fillRect/>
          </a:stretch>
        </p:blipFill>
        <p:spPr bwMode="auto">
          <a:xfrm>
            <a:off x="0" y="0"/>
            <a:ext cx="1547664" cy="908720"/>
          </a:xfrm>
          <a:prstGeom prst="rect">
            <a:avLst/>
          </a:prstGeom>
          <a:noFill/>
        </p:spPr>
      </p:pic>
      <p:sp>
        <p:nvSpPr>
          <p:cNvPr id="5" name="Rectangle 4"/>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92" y="908720"/>
            <a:ext cx="9240282" cy="5775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31254" y="5780782"/>
            <a:ext cx="9109720" cy="1077218"/>
          </a:xfrm>
          <a:prstGeom prst="rect">
            <a:avLst/>
          </a:prstGeom>
          <a:solidFill>
            <a:srgbClr val="92D050"/>
          </a:solidFill>
          <a:ln w="76200">
            <a:solidFill>
              <a:schemeClr val="tx1"/>
            </a:solidFill>
          </a:ln>
        </p:spPr>
        <p:txBody>
          <a:bodyPr wrap="square">
            <a:spAutoFit/>
          </a:bodyPr>
          <a:lstStyle/>
          <a:p>
            <a:pPr algn="ctr"/>
            <a:r>
              <a:rPr lang="en-GB" sz="6400" dirty="0" smtClean="0">
                <a:latin typeface="Comic Sans MS" pitchFamily="66" charset="0"/>
              </a:rPr>
              <a:t>Katie’s myth so far</a:t>
            </a:r>
            <a:endParaRPr lang="en-GB" sz="6400" dirty="0">
              <a:latin typeface="Comic Sans MS" pitchFamily="66" charset="0"/>
            </a:endParaRPr>
          </a:p>
        </p:txBody>
      </p:sp>
    </p:spTree>
    <p:extLst>
      <p:ext uri="{BB962C8B-B14F-4D97-AF65-F5344CB8AC3E}">
        <p14:creationId xmlns:p14="http://schemas.microsoft.com/office/powerpoint/2010/main" xmlns="" val="608794654"/>
      </p:ext>
    </p:extLst>
  </p:cSld>
  <p:clrMapOvr>
    <a:masterClrMapping/>
  </p:clrMapOvr>
  <p:transition advClick="0" advTm="6255">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hughes\Downloads\20200521_1447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764704"/>
            <a:ext cx="3242094" cy="60932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6" descr="English Lessons for Third Country Nationals from Aglantzia ..."/>
          <p:cNvPicPr>
            <a:picLocks noChangeAspect="1" noChangeArrowheads="1"/>
          </p:cNvPicPr>
          <p:nvPr/>
        </p:nvPicPr>
        <p:blipFill>
          <a:blip r:embed="rId3" cstate="print"/>
          <a:srcRect/>
          <a:stretch>
            <a:fillRect/>
          </a:stretch>
        </p:blipFill>
        <p:spPr bwMode="auto">
          <a:xfrm>
            <a:off x="0" y="0"/>
            <a:ext cx="1547664" cy="908720"/>
          </a:xfrm>
          <a:prstGeom prst="rect">
            <a:avLst/>
          </a:prstGeom>
          <a:noFill/>
        </p:spPr>
      </p:pic>
      <p:sp>
        <p:nvSpPr>
          <p:cNvPr id="10" name="Rectangle 9"/>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3242093" y="1106488"/>
            <a:ext cx="5915227" cy="2554545"/>
          </a:xfrm>
          <a:prstGeom prst="rect">
            <a:avLst/>
          </a:prstGeom>
          <a:solidFill>
            <a:srgbClr val="92D050"/>
          </a:solidFill>
          <a:ln w="76200">
            <a:solidFill>
              <a:schemeClr val="tx1"/>
            </a:solidFill>
          </a:ln>
        </p:spPr>
        <p:txBody>
          <a:bodyPr wrap="square">
            <a:spAutoFit/>
          </a:bodyPr>
          <a:lstStyle/>
          <a:p>
            <a:pPr algn="ctr"/>
            <a:r>
              <a:rPr lang="en-GB" sz="8000" dirty="0" smtClean="0">
                <a:latin typeface="Comic Sans MS" pitchFamily="66" charset="0"/>
              </a:rPr>
              <a:t>Lucy’s myth so far</a:t>
            </a:r>
            <a:endParaRPr lang="en-GB" sz="8000" dirty="0">
              <a:latin typeface="Comic Sans MS" pitchFamily="66" charset="0"/>
            </a:endParaRPr>
          </a:p>
        </p:txBody>
      </p:sp>
    </p:spTree>
    <p:extLst>
      <p:ext uri="{BB962C8B-B14F-4D97-AF65-F5344CB8AC3E}">
        <p14:creationId xmlns:p14="http://schemas.microsoft.com/office/powerpoint/2010/main" xmlns="" val="608794654"/>
      </p:ext>
    </p:extLst>
  </p:cSld>
  <p:clrMapOvr>
    <a:masterClrMapping/>
  </p:clrMapOvr>
  <p:transition advClick="0" advTm="6255">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English Lessons for Third Country Nationals from Aglantzia ..."/>
          <p:cNvPicPr>
            <a:picLocks noChangeAspect="1" noChangeArrowheads="1"/>
          </p:cNvPicPr>
          <p:nvPr/>
        </p:nvPicPr>
        <p:blipFill>
          <a:blip r:embed="rId2" cstate="print"/>
          <a:srcRect/>
          <a:stretch>
            <a:fillRect/>
          </a:stretch>
        </p:blipFill>
        <p:spPr bwMode="auto">
          <a:xfrm>
            <a:off x="0" y="0"/>
            <a:ext cx="1547664" cy="908720"/>
          </a:xfrm>
          <a:prstGeom prst="rect">
            <a:avLst/>
          </a:prstGeom>
          <a:noFill/>
        </p:spPr>
      </p:pic>
      <p:sp>
        <p:nvSpPr>
          <p:cNvPr id="5" name="Rectangle 4"/>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2769" name="Picture 1"/>
          <p:cNvPicPr>
            <a:picLocks noChangeAspect="1" noChangeArrowheads="1"/>
          </p:cNvPicPr>
          <p:nvPr/>
        </p:nvPicPr>
        <p:blipFill>
          <a:blip r:embed="rId3" cstate="print"/>
          <a:srcRect/>
          <a:stretch>
            <a:fillRect/>
          </a:stretch>
        </p:blipFill>
        <p:spPr bwMode="auto">
          <a:xfrm>
            <a:off x="0" y="911995"/>
            <a:ext cx="4499992" cy="5946005"/>
          </a:xfrm>
          <a:prstGeom prst="rect">
            <a:avLst/>
          </a:prstGeom>
          <a:noFill/>
          <a:ln w="9525">
            <a:noFill/>
            <a:miter lim="800000"/>
            <a:headEnd/>
            <a:tailEnd/>
          </a:ln>
        </p:spPr>
      </p:pic>
      <p:pic>
        <p:nvPicPr>
          <p:cNvPr id="32770" name="Picture 2"/>
          <p:cNvPicPr>
            <a:picLocks noChangeAspect="1" noChangeArrowheads="1"/>
          </p:cNvPicPr>
          <p:nvPr/>
        </p:nvPicPr>
        <p:blipFill>
          <a:blip r:embed="rId4" cstate="print"/>
          <a:srcRect/>
          <a:stretch>
            <a:fillRect/>
          </a:stretch>
        </p:blipFill>
        <p:spPr bwMode="auto">
          <a:xfrm>
            <a:off x="4548461" y="980728"/>
            <a:ext cx="4595539" cy="1584176"/>
          </a:xfrm>
          <a:prstGeom prst="rect">
            <a:avLst/>
          </a:prstGeom>
          <a:noFill/>
          <a:ln w="9525">
            <a:noFill/>
            <a:miter lim="800000"/>
            <a:headEnd/>
            <a:tailEnd/>
          </a:ln>
        </p:spPr>
      </p:pic>
      <p:sp>
        <p:nvSpPr>
          <p:cNvPr id="9" name="Rectangle 8"/>
          <p:cNvSpPr/>
          <p:nvPr/>
        </p:nvSpPr>
        <p:spPr>
          <a:xfrm>
            <a:off x="4558680" y="2636912"/>
            <a:ext cx="4585320" cy="3785652"/>
          </a:xfrm>
          <a:prstGeom prst="rect">
            <a:avLst/>
          </a:prstGeom>
          <a:solidFill>
            <a:srgbClr val="92D050"/>
          </a:solidFill>
          <a:ln w="76200">
            <a:solidFill>
              <a:schemeClr val="tx1"/>
            </a:solidFill>
          </a:ln>
        </p:spPr>
        <p:txBody>
          <a:bodyPr wrap="square">
            <a:spAutoFit/>
          </a:bodyPr>
          <a:lstStyle/>
          <a:p>
            <a:pPr algn="ctr"/>
            <a:r>
              <a:rPr lang="en-GB" sz="8000" dirty="0" smtClean="0">
                <a:latin typeface="Comic Sans MS" pitchFamily="66" charset="0"/>
              </a:rPr>
              <a:t>Amy’s myth so far</a:t>
            </a:r>
            <a:endParaRPr lang="en-GB" sz="8000" dirty="0">
              <a:latin typeface="Comic Sans MS" pitchFamily="66" charset="0"/>
            </a:endParaRPr>
          </a:p>
        </p:txBody>
      </p:sp>
    </p:spTree>
    <p:extLst>
      <p:ext uri="{BB962C8B-B14F-4D97-AF65-F5344CB8AC3E}">
        <p14:creationId xmlns:p14="http://schemas.microsoft.com/office/powerpoint/2010/main" xmlns="" val="608794654"/>
      </p:ext>
    </p:extLst>
  </p:cSld>
  <p:clrMapOvr>
    <a:masterClrMapping/>
  </p:clrMapOvr>
  <p:transition advClick="0" advTm="6255">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27784" y="692696"/>
            <a:ext cx="3956661" cy="369332"/>
          </a:xfrm>
          <a:prstGeom prst="rect">
            <a:avLst/>
          </a:prstGeom>
        </p:spPr>
        <p:txBody>
          <a:bodyPr wrap="none">
            <a:spAutoFit/>
          </a:bodyPr>
          <a:lstStyle/>
          <a:p>
            <a:r>
              <a:rPr lang="en-GB" b="1" dirty="0" err="1" smtClean="0"/>
              <a:t>Perseus</a:t>
            </a:r>
            <a:r>
              <a:rPr lang="en-GB" b="1" dirty="0" smtClean="0"/>
              <a:t> And </a:t>
            </a:r>
            <a:r>
              <a:rPr lang="en-GB" b="1" dirty="0" err="1" smtClean="0"/>
              <a:t>TheUnderWorld</a:t>
            </a:r>
            <a:r>
              <a:rPr lang="en-GB" b="1" dirty="0" smtClean="0"/>
              <a:t> Switch Up</a:t>
            </a:r>
            <a:endParaRPr lang="en-GB" b="1" dirty="0"/>
          </a:p>
        </p:txBody>
      </p:sp>
      <p:sp>
        <p:nvSpPr>
          <p:cNvPr id="7" name="Rectangle 6"/>
          <p:cNvSpPr/>
          <p:nvPr/>
        </p:nvSpPr>
        <p:spPr>
          <a:xfrm>
            <a:off x="0" y="1110273"/>
            <a:ext cx="9144000" cy="5747727"/>
          </a:xfrm>
          <a:prstGeom prst="rect">
            <a:avLst/>
          </a:prstGeom>
        </p:spPr>
        <p:txBody>
          <a:bodyPr wrap="square">
            <a:spAutoFit/>
          </a:bodyPr>
          <a:lstStyle/>
          <a:p>
            <a:r>
              <a:rPr lang="en-GB" sz="1750" dirty="0" smtClean="0"/>
              <a:t>      Cassandra </a:t>
            </a:r>
            <a:r>
              <a:rPr lang="en-GB" sz="1750" dirty="0" smtClean="0"/>
              <a:t>grew up her whole life, not aware of the others surrounding her. </a:t>
            </a:r>
            <a:r>
              <a:rPr lang="en-GB" sz="1750" dirty="0" smtClean="0"/>
              <a:t>She lived </a:t>
            </a:r>
            <a:r>
              <a:rPr lang="en-GB" sz="1750" dirty="0" smtClean="0"/>
              <a:t>alone and isolated in a world with no meaning. No one loved her; </a:t>
            </a:r>
            <a:r>
              <a:rPr lang="en-GB" sz="1750" dirty="0" smtClean="0"/>
              <a:t>no-one ever </a:t>
            </a:r>
            <a:r>
              <a:rPr lang="en-GB" sz="1750" dirty="0" smtClean="0"/>
              <a:t>would. She spent her days wondering what it would be like to have a ‘​real</a:t>
            </a:r>
            <a:r>
              <a:rPr lang="en-GB" sz="1750" dirty="0" smtClean="0"/>
              <a:t>’ family</a:t>
            </a:r>
            <a:r>
              <a:rPr lang="en-GB" sz="1750" dirty="0" smtClean="0"/>
              <a:t>, a life where everyone around her actually cared for her and took her </a:t>
            </a:r>
            <a:r>
              <a:rPr lang="en-GB" sz="1750" dirty="0" smtClean="0"/>
              <a:t>in as </a:t>
            </a:r>
            <a:r>
              <a:rPr lang="en-GB" sz="1750" dirty="0" smtClean="0"/>
              <a:t>one of their own. Who was she kidding, a ‘​real’​ family, what a </a:t>
            </a:r>
            <a:r>
              <a:rPr lang="en-GB" sz="1750" dirty="0" smtClean="0"/>
              <a:t>joke.</a:t>
            </a:r>
          </a:p>
          <a:p>
            <a:r>
              <a:rPr lang="en-GB" sz="1750" dirty="0" smtClean="0"/>
              <a:t>     </a:t>
            </a:r>
            <a:r>
              <a:rPr lang="en-GB" sz="1750" dirty="0" err="1" smtClean="0"/>
              <a:t>Perseus</a:t>
            </a:r>
            <a:r>
              <a:rPr lang="en-GB" sz="1750" dirty="0" smtClean="0"/>
              <a:t> </a:t>
            </a:r>
            <a:r>
              <a:rPr lang="en-GB" sz="1750" dirty="0" smtClean="0"/>
              <a:t>was praised for his bravery and compassion, when all he really </a:t>
            </a:r>
            <a:r>
              <a:rPr lang="en-GB" sz="1750" dirty="0" smtClean="0"/>
              <a:t>wanted was </a:t>
            </a:r>
            <a:r>
              <a:rPr lang="en-GB" sz="1750" dirty="0" smtClean="0"/>
              <a:t>a normal life. No attention or being told what to do, he wanted </a:t>
            </a:r>
            <a:r>
              <a:rPr lang="en-GB" sz="1750" dirty="0" smtClean="0"/>
              <a:t>freedom where </a:t>
            </a:r>
            <a:r>
              <a:rPr lang="en-GB" sz="1750" dirty="0" smtClean="0"/>
              <a:t>he could lead a life of his own. He had made the wrong decision when </a:t>
            </a:r>
            <a:r>
              <a:rPr lang="en-GB" sz="1750" dirty="0" smtClean="0"/>
              <a:t>he asked </a:t>
            </a:r>
            <a:r>
              <a:rPr lang="en-GB" sz="1750" dirty="0" smtClean="0"/>
              <a:t>Andromeda to marry him. He didn’t love her, and would have </a:t>
            </a:r>
            <a:r>
              <a:rPr lang="en-GB" sz="1750" dirty="0" err="1" smtClean="0"/>
              <a:t>rathered</a:t>
            </a:r>
            <a:r>
              <a:rPr lang="en-GB" sz="1750" dirty="0" smtClean="0"/>
              <a:t> someone </a:t>
            </a:r>
            <a:r>
              <a:rPr lang="en-GB" sz="1750" dirty="0" smtClean="0"/>
              <a:t>who loved him for who he was and not because he was of </a:t>
            </a:r>
            <a:r>
              <a:rPr lang="en-GB" sz="1750" dirty="0" smtClean="0"/>
              <a:t>higher royalty.</a:t>
            </a:r>
          </a:p>
          <a:p>
            <a:r>
              <a:rPr lang="en-GB" sz="1750" dirty="0" smtClean="0"/>
              <a:t>      A </a:t>
            </a:r>
            <a:r>
              <a:rPr lang="en-GB" sz="1750" dirty="0" smtClean="0"/>
              <a:t>strange man appeared in front of Cassandra</a:t>
            </a:r>
            <a:r>
              <a:rPr lang="en-GB" sz="1750" dirty="0" smtClean="0"/>
              <a:t>‘. Princess </a:t>
            </a:r>
            <a:r>
              <a:rPr lang="en-GB" sz="1750" dirty="0" smtClean="0"/>
              <a:t>Cassandra of-’ Started the </a:t>
            </a:r>
            <a:r>
              <a:rPr lang="en-GB" sz="1750" dirty="0" err="1" smtClean="0"/>
              <a:t>man,‘Princess</a:t>
            </a:r>
            <a:r>
              <a:rPr lang="en-GB" sz="1750" dirty="0" smtClean="0"/>
              <a:t>? I’m not a princess,’ She said firmly</a:t>
            </a:r>
            <a:r>
              <a:rPr lang="en-GB" sz="1750" dirty="0" smtClean="0"/>
              <a:t>.‘ But </a:t>
            </a:r>
            <a:r>
              <a:rPr lang="en-GB" sz="1750" dirty="0" smtClean="0"/>
              <a:t>it says you are, I mean but, if you aren’t then, </a:t>
            </a:r>
            <a:r>
              <a:rPr lang="en-GB" sz="1750" dirty="0" err="1" smtClean="0"/>
              <a:t>Ummm</a:t>
            </a:r>
            <a:r>
              <a:rPr lang="en-GB" sz="1750" dirty="0" smtClean="0"/>
              <a:t>, I mean, who is, </a:t>
            </a:r>
            <a:r>
              <a:rPr lang="en-GB" sz="1750" dirty="0" smtClean="0"/>
              <a:t>but it </a:t>
            </a:r>
            <a:r>
              <a:rPr lang="en-GB" sz="1750" dirty="0" smtClean="0"/>
              <a:t>says........., He never lies, this must be one big misunderstanding’ He </a:t>
            </a:r>
            <a:r>
              <a:rPr lang="en-GB" sz="1750" dirty="0" smtClean="0"/>
              <a:t>said walking </a:t>
            </a:r>
            <a:r>
              <a:rPr lang="en-GB" sz="1750" dirty="0" smtClean="0"/>
              <a:t>round in circles confused</a:t>
            </a:r>
            <a:r>
              <a:rPr lang="en-GB" sz="1750" dirty="0" smtClean="0"/>
              <a:t>. ‘</a:t>
            </a:r>
            <a:r>
              <a:rPr lang="en-GB" sz="1750" dirty="0" smtClean="0"/>
              <a:t>Who do you mean by ‘He’?’‘Oh, nobody. So, let me get this straight, you're not Princess Cassandra?’Cassandra realised that this might be her only chance to escape this awful place</a:t>
            </a:r>
            <a:r>
              <a:rPr lang="en-GB" sz="1750" dirty="0" smtClean="0"/>
              <a:t>. ‘</a:t>
            </a:r>
            <a:r>
              <a:rPr lang="en-GB" sz="1750" dirty="0" smtClean="0"/>
              <a:t>No, I said I am Princess Cassandra,’ She replied</a:t>
            </a:r>
            <a:r>
              <a:rPr lang="en-GB" sz="1750" dirty="0" smtClean="0"/>
              <a:t>‘ But </a:t>
            </a:r>
            <a:r>
              <a:rPr lang="en-GB" sz="1750" dirty="0" smtClean="0"/>
              <a:t>you said you weren’t</a:t>
            </a:r>
            <a:r>
              <a:rPr lang="en-GB" sz="1750" dirty="0" smtClean="0"/>
              <a:t>’ ‘</a:t>
            </a:r>
            <a:r>
              <a:rPr lang="en-GB" sz="1750" dirty="0" smtClean="0"/>
              <a:t>No, I thought you said Prince, not Princess. So, as you were saying’ </a:t>
            </a:r>
            <a:r>
              <a:rPr lang="en-GB" sz="1750" dirty="0" smtClean="0"/>
              <a:t>She attempted </a:t>
            </a:r>
            <a:r>
              <a:rPr lang="en-GB" sz="1750" dirty="0" smtClean="0"/>
              <a:t>in her </a:t>
            </a:r>
            <a:r>
              <a:rPr lang="en-GB" sz="1750" dirty="0" err="1" smtClean="0"/>
              <a:t>poshest</a:t>
            </a:r>
            <a:r>
              <a:rPr lang="en-GB" sz="1750" dirty="0" smtClean="0"/>
              <a:t> voice. Clearly bewildered, the man </a:t>
            </a:r>
            <a:r>
              <a:rPr lang="en-GB" sz="1750" dirty="0" smtClean="0"/>
              <a:t>started again,’ Princess </a:t>
            </a:r>
            <a:r>
              <a:rPr lang="en-GB" sz="1750" dirty="0" smtClean="0"/>
              <a:t>Cassandra of.....; we’ll skip that part, I am Hermes, </a:t>
            </a:r>
            <a:r>
              <a:rPr lang="en-GB" sz="1750" dirty="0" smtClean="0"/>
              <a:t>messenger of </a:t>
            </a:r>
            <a:r>
              <a:rPr lang="en-GB" sz="1750" dirty="0" smtClean="0"/>
              <a:t>the Gods, Hades has requested your appearance at the ball of the </a:t>
            </a:r>
            <a:r>
              <a:rPr lang="en-GB" sz="1750" dirty="0" err="1" smtClean="0"/>
              <a:t>undead</a:t>
            </a:r>
            <a:r>
              <a:rPr lang="en-GB" sz="1750" dirty="0" smtClean="0"/>
              <a:t>.’‘ Me</a:t>
            </a:r>
            <a:r>
              <a:rPr lang="en-GB" sz="1750" dirty="0" smtClean="0"/>
              <a:t>?’ Cassandra asked ‘But I’m not important</a:t>
            </a:r>
            <a:r>
              <a:rPr lang="en-GB" sz="1750" dirty="0" smtClean="0"/>
              <a:t>.’‘ You’re </a:t>
            </a:r>
            <a:r>
              <a:rPr lang="en-GB" sz="1750" dirty="0" smtClean="0"/>
              <a:t>a Princess, clearly, that is some level of importance’ Hermes </a:t>
            </a:r>
            <a:r>
              <a:rPr lang="en-GB" sz="1750" dirty="0" smtClean="0"/>
              <a:t>explained, not </a:t>
            </a:r>
            <a:r>
              <a:rPr lang="en-GB" sz="1750" dirty="0" smtClean="0"/>
              <a:t>completely believing the whole ‘I’m not a Princess, but I am’ story.’</a:t>
            </a:r>
            <a:endParaRPr lang="en-GB" sz="1750" dirty="0"/>
          </a:p>
        </p:txBody>
      </p:sp>
      <p:sp>
        <p:nvSpPr>
          <p:cNvPr id="8" name="Rectangle 7"/>
          <p:cNvSpPr/>
          <p:nvPr/>
        </p:nvSpPr>
        <p:spPr>
          <a:xfrm>
            <a:off x="0" y="0"/>
            <a:ext cx="9144000" cy="584775"/>
          </a:xfrm>
          <a:prstGeom prst="rect">
            <a:avLst/>
          </a:prstGeom>
          <a:solidFill>
            <a:srgbClr val="92D050"/>
          </a:solidFill>
          <a:ln w="76200">
            <a:solidFill>
              <a:schemeClr val="tx1"/>
            </a:solidFill>
          </a:ln>
        </p:spPr>
        <p:txBody>
          <a:bodyPr wrap="square">
            <a:spAutoFit/>
          </a:bodyPr>
          <a:lstStyle/>
          <a:p>
            <a:pPr algn="ctr"/>
            <a:r>
              <a:rPr lang="en-GB" sz="3200" dirty="0" smtClean="0">
                <a:latin typeface="Comic Sans MS" pitchFamily="66" charset="0"/>
              </a:rPr>
              <a:t>Heidi</a:t>
            </a:r>
            <a:r>
              <a:rPr lang="en-GB" sz="3200" dirty="0" smtClean="0">
                <a:latin typeface="Comic Sans MS" pitchFamily="66" charset="0"/>
              </a:rPr>
              <a:t>’s myth so far</a:t>
            </a:r>
            <a:endParaRPr lang="en-GB" sz="3200" dirty="0">
              <a:latin typeface="Comic Sans MS" pitchFamily="66" charset="0"/>
            </a:endParaRPr>
          </a:p>
        </p:txBody>
      </p:sp>
    </p:spTree>
  </p:cSld>
  <p:clrMapOvr>
    <a:masterClrMapping/>
  </p:clrMapOvr>
  <p:transition advClick="0" advTm="6255">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9144000" cy="4641862"/>
          </a:xfrm>
          <a:prstGeom prst="rect">
            <a:avLst/>
          </a:prstGeom>
          <a:noFill/>
        </p:spPr>
      </p:pic>
      <p:sp>
        <p:nvSpPr>
          <p:cNvPr id="3" name="Rectangle 2"/>
          <p:cNvSpPr/>
          <p:nvPr/>
        </p:nvSpPr>
        <p:spPr>
          <a:xfrm>
            <a:off x="0" y="4725144"/>
            <a:ext cx="9144000" cy="1754326"/>
          </a:xfrm>
          <a:prstGeom prst="rect">
            <a:avLst/>
          </a:prstGeom>
          <a:solidFill>
            <a:srgbClr val="FFFF00"/>
          </a:solidFill>
          <a:ln w="12700">
            <a:solidFill>
              <a:schemeClr val="tx1"/>
            </a:solidFill>
          </a:ln>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984" y="994842"/>
            <a:ext cx="4397369" cy="58631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644008" y="1084912"/>
            <a:ext cx="4499992" cy="5478423"/>
          </a:xfrm>
          <a:prstGeom prst="rect">
            <a:avLst/>
          </a:prstGeom>
          <a:solidFill>
            <a:srgbClr val="92D050"/>
          </a:solidFill>
          <a:ln w="76200">
            <a:solidFill>
              <a:schemeClr val="tx1"/>
            </a:solidFill>
          </a:ln>
        </p:spPr>
        <p:txBody>
          <a:bodyPr wrap="square">
            <a:spAutoFit/>
          </a:bodyPr>
          <a:lstStyle/>
          <a:p>
            <a:pPr algn="ctr"/>
            <a:r>
              <a:rPr lang="en-GB" sz="5000" dirty="0" smtClean="0">
                <a:latin typeface="Comic Sans MS" pitchFamily="66" charset="0"/>
              </a:rPr>
              <a:t>Henry found all of these ways of making a perimeter of the garden of 12m.</a:t>
            </a:r>
            <a:endParaRPr lang="en-GB" sz="5000" dirty="0">
              <a:latin typeface="Comic Sans MS" pitchFamily="66" charset="0"/>
            </a:endParaRPr>
          </a:p>
        </p:txBody>
      </p:sp>
    </p:spTree>
  </p:cSld>
  <p:clrMapOvr>
    <a:masterClrMapping/>
  </p:clrMapOvr>
  <p:transition advClick="0" advTm="6068">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0728"/>
            <a:ext cx="3862053" cy="5850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995936" y="1084912"/>
            <a:ext cx="5148064" cy="4708981"/>
          </a:xfrm>
          <a:prstGeom prst="rect">
            <a:avLst/>
          </a:prstGeom>
          <a:solidFill>
            <a:srgbClr val="92D050"/>
          </a:solidFill>
          <a:ln w="76200">
            <a:solidFill>
              <a:schemeClr val="tx1"/>
            </a:solidFill>
          </a:ln>
        </p:spPr>
        <p:txBody>
          <a:bodyPr wrap="square">
            <a:spAutoFit/>
          </a:bodyPr>
          <a:lstStyle/>
          <a:p>
            <a:pPr algn="ctr"/>
            <a:r>
              <a:rPr lang="en-GB" sz="5000" dirty="0" smtClean="0">
                <a:latin typeface="Comic Sans MS" pitchFamily="66" charset="0"/>
              </a:rPr>
              <a:t>Harvey found all of these ways of making a perimeter of the garden of 12m.</a:t>
            </a:r>
            <a:endParaRPr lang="en-GB" sz="5000" dirty="0">
              <a:latin typeface="Comic Sans MS" pitchFamily="66" charset="0"/>
            </a:endParaRPr>
          </a:p>
        </p:txBody>
      </p:sp>
    </p:spTree>
    <p:extLst>
      <p:ext uri="{BB962C8B-B14F-4D97-AF65-F5344CB8AC3E}">
        <p14:creationId xmlns:p14="http://schemas.microsoft.com/office/powerpoint/2010/main" xmlns="" val="1717906477"/>
      </p:ext>
    </p:extLst>
  </p:cSld>
  <p:clrMapOvr>
    <a:masterClrMapping/>
  </p:clrMapOvr>
  <p:transition advClick="0" advTm="6068">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English Lessons for Third Country Nationals from Aglantzia ..."/>
          <p:cNvPicPr>
            <a:picLocks noChangeAspect="1" noChangeArrowheads="1"/>
          </p:cNvPicPr>
          <p:nvPr/>
        </p:nvPicPr>
        <p:blipFill>
          <a:blip r:embed="rId2" cstate="print"/>
          <a:srcRect/>
          <a:stretch>
            <a:fillRect/>
          </a:stretch>
        </p:blipFill>
        <p:spPr bwMode="auto">
          <a:xfrm>
            <a:off x="0" y="1772816"/>
            <a:ext cx="9144000" cy="5085184"/>
          </a:xfrm>
          <a:prstGeom prst="rect">
            <a:avLst/>
          </a:prstGeom>
          <a:noFill/>
        </p:spPr>
      </p:pic>
      <p:sp>
        <p:nvSpPr>
          <p:cNvPr id="5" name="Rectangle 4"/>
          <p:cNvSpPr/>
          <p:nvPr/>
        </p:nvSpPr>
        <p:spPr>
          <a:xfrm>
            <a:off x="0" y="0"/>
            <a:ext cx="9144000" cy="1754326"/>
          </a:xfrm>
          <a:prstGeom prst="rect">
            <a:avLst/>
          </a:prstGeom>
          <a:solidFill>
            <a:srgbClr val="FFFF00"/>
          </a:solidFill>
          <a:ln w="12700">
            <a:solidFill>
              <a:schemeClr val="tx1"/>
            </a:solidFill>
          </a:ln>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255">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005e722c1d51003904105cb2/2020-05-21/64d557252129b24539912ff6c76d5f95e1739956_504eb0a96a05/518ede1049fa.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30088" y="980728"/>
            <a:ext cx="9113912" cy="51391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0" y="5842337"/>
            <a:ext cx="9113912" cy="1015663"/>
          </a:xfrm>
          <a:prstGeom prst="rect">
            <a:avLst/>
          </a:prstGeom>
          <a:solidFill>
            <a:srgbClr val="92D050"/>
          </a:solidFill>
          <a:ln w="76200">
            <a:solidFill>
              <a:schemeClr val="tx1"/>
            </a:solidFill>
          </a:ln>
        </p:spPr>
        <p:txBody>
          <a:bodyPr wrap="square">
            <a:spAutoFit/>
          </a:bodyPr>
          <a:lstStyle/>
          <a:p>
            <a:pPr algn="ctr"/>
            <a:r>
              <a:rPr lang="en-GB" sz="3000" dirty="0" smtClean="0">
                <a:latin typeface="Comic Sans MS" pitchFamily="66" charset="0"/>
              </a:rPr>
              <a:t>Chloe found all of these ways of making a perimeter of the garden of 12m.</a:t>
            </a:r>
            <a:endParaRPr lang="en-GB" sz="3000" dirty="0">
              <a:latin typeface="Comic Sans MS" pitchFamily="66" charset="0"/>
            </a:endParaRPr>
          </a:p>
        </p:txBody>
      </p:sp>
    </p:spTree>
    <p:extLst>
      <p:ext uri="{BB962C8B-B14F-4D97-AF65-F5344CB8AC3E}">
        <p14:creationId xmlns:p14="http://schemas.microsoft.com/office/powerpoint/2010/main" xmlns="" val="1717906477"/>
      </p:ext>
    </p:extLst>
  </p:cSld>
  <p:clrMapOvr>
    <a:masterClrMapping/>
  </p:clrMapOvr>
  <p:transition advClick="0" advTm="6068">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0600"/>
            <a:ext cx="4446535" cy="586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644008" y="1084912"/>
            <a:ext cx="4499992" cy="4062651"/>
          </a:xfrm>
          <a:prstGeom prst="rect">
            <a:avLst/>
          </a:prstGeom>
          <a:solidFill>
            <a:srgbClr val="92D050"/>
          </a:solidFill>
          <a:ln w="76200">
            <a:solidFill>
              <a:schemeClr val="tx1"/>
            </a:solidFill>
          </a:ln>
        </p:spPr>
        <p:txBody>
          <a:bodyPr wrap="square">
            <a:spAutoFit/>
          </a:bodyPr>
          <a:lstStyle/>
          <a:p>
            <a:pPr algn="ctr"/>
            <a:r>
              <a:rPr lang="en-GB" sz="4300" dirty="0" smtClean="0">
                <a:latin typeface="Comic Sans MS" pitchFamily="66" charset="0"/>
              </a:rPr>
              <a:t>Jack found 43 different ways of making his perimeter garden fencing of 16m.</a:t>
            </a:r>
            <a:endParaRPr lang="en-GB" sz="4300" dirty="0">
              <a:latin typeface="Comic Sans MS" pitchFamily="66" charset="0"/>
            </a:endParaRPr>
          </a:p>
        </p:txBody>
      </p:sp>
    </p:spTree>
  </p:cSld>
  <p:clrMapOvr>
    <a:masterClrMapping/>
  </p:clrMapOvr>
  <p:transition advClick="0" advTm="6068">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0727"/>
            <a:ext cx="9144000" cy="5150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358" y="5980762"/>
            <a:ext cx="9144000" cy="892552"/>
          </a:xfrm>
          <a:prstGeom prst="rect">
            <a:avLst/>
          </a:prstGeom>
          <a:solidFill>
            <a:srgbClr val="92D050"/>
          </a:solidFill>
          <a:ln w="76200">
            <a:solidFill>
              <a:schemeClr val="tx1"/>
            </a:solidFill>
          </a:ln>
        </p:spPr>
        <p:txBody>
          <a:bodyPr wrap="square">
            <a:spAutoFit/>
          </a:bodyPr>
          <a:lstStyle/>
          <a:p>
            <a:pPr algn="ctr"/>
            <a:r>
              <a:rPr lang="en-GB" sz="2600" dirty="0" smtClean="0">
                <a:latin typeface="Comic Sans MS" pitchFamily="66" charset="0"/>
              </a:rPr>
              <a:t>Reuben found 23 different ways to solve his perimeter garden fencing of 16m.</a:t>
            </a:r>
            <a:endParaRPr lang="en-GB" sz="2600" dirty="0">
              <a:latin typeface="Comic Sans MS" pitchFamily="66" charset="0"/>
            </a:endParaRPr>
          </a:p>
        </p:txBody>
      </p:sp>
    </p:spTree>
    <p:extLst>
      <p:ext uri="{BB962C8B-B14F-4D97-AF65-F5344CB8AC3E}">
        <p14:creationId xmlns:p14="http://schemas.microsoft.com/office/powerpoint/2010/main" xmlns="" val="1717906477"/>
      </p:ext>
    </p:extLst>
  </p:cSld>
  <p:clrMapOvr>
    <a:masterClrMapping/>
  </p:clrMapOvr>
  <p:transition advClick="0" advTm="6068">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111560" y="-902754"/>
            <a:ext cx="6669360" cy="8892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Maths at Home (KS1) - Goose Green Primary School"/>
          <p:cNvPicPr>
            <a:picLocks noChangeAspect="1" noChangeArrowheads="1"/>
          </p:cNvPicPr>
          <p:nvPr/>
        </p:nvPicPr>
        <p:blipFill>
          <a:blip r:embed="rId3" cstate="print"/>
          <a:srcRect/>
          <a:stretch>
            <a:fillRect/>
          </a:stretch>
        </p:blipFill>
        <p:spPr bwMode="auto">
          <a:xfrm>
            <a:off x="0" y="0"/>
            <a:ext cx="1931935" cy="980728"/>
          </a:xfrm>
          <a:prstGeom prst="rect">
            <a:avLst/>
          </a:prstGeom>
          <a:noFill/>
        </p:spPr>
      </p:pic>
      <p:sp>
        <p:nvSpPr>
          <p:cNvPr id="6" name="Rectangle 5"/>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0" y="980728"/>
            <a:ext cx="9144000" cy="492443"/>
          </a:xfrm>
          <a:prstGeom prst="rect">
            <a:avLst/>
          </a:prstGeom>
          <a:solidFill>
            <a:srgbClr val="92D050"/>
          </a:solidFill>
          <a:ln w="76200">
            <a:solidFill>
              <a:schemeClr val="tx1"/>
            </a:solidFill>
          </a:ln>
        </p:spPr>
        <p:txBody>
          <a:bodyPr wrap="square">
            <a:spAutoFit/>
          </a:bodyPr>
          <a:lstStyle/>
          <a:p>
            <a:pPr algn="ctr"/>
            <a:r>
              <a:rPr lang="en-GB" sz="2600" dirty="0" smtClean="0">
                <a:latin typeface="Comic Sans MS" pitchFamily="66" charset="0"/>
              </a:rPr>
              <a:t>Katie’s study of the properties of the 3D shapes</a:t>
            </a:r>
            <a:endParaRPr lang="en-GB" sz="2600" dirty="0">
              <a:latin typeface="Comic Sans MS" pitchFamily="66" charset="0"/>
            </a:endParaRPr>
          </a:p>
        </p:txBody>
      </p:sp>
    </p:spTree>
    <p:extLst>
      <p:ext uri="{BB962C8B-B14F-4D97-AF65-F5344CB8AC3E}">
        <p14:creationId xmlns:p14="http://schemas.microsoft.com/office/powerpoint/2010/main" xmlns="" val="1717906477"/>
      </p:ext>
    </p:extLst>
  </p:cSld>
  <p:clrMapOvr>
    <a:masterClrMapping/>
  </p:clrMapOvr>
  <p:transition advClick="0" advTm="6068">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6" name="Picture 2" descr="C:\Users\g.hughes\Downloads\20200521_1451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18" y="980728"/>
            <a:ext cx="9170318" cy="58772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6318" y="6365558"/>
            <a:ext cx="9144000" cy="492443"/>
          </a:xfrm>
          <a:prstGeom prst="rect">
            <a:avLst/>
          </a:prstGeom>
          <a:solidFill>
            <a:srgbClr val="92D050"/>
          </a:solidFill>
          <a:ln w="76200">
            <a:solidFill>
              <a:schemeClr val="tx1"/>
            </a:solidFill>
          </a:ln>
        </p:spPr>
        <p:txBody>
          <a:bodyPr wrap="square">
            <a:spAutoFit/>
          </a:bodyPr>
          <a:lstStyle/>
          <a:p>
            <a:pPr algn="ctr"/>
            <a:r>
              <a:rPr lang="en-GB" sz="2600" dirty="0" smtClean="0">
                <a:latin typeface="Comic Sans MS" pitchFamily="66" charset="0"/>
              </a:rPr>
              <a:t>Lucy’s study of the properties of the 3D shapes</a:t>
            </a:r>
            <a:endParaRPr lang="en-GB" sz="2600" dirty="0">
              <a:latin typeface="Comic Sans MS" pitchFamily="66" charset="0"/>
            </a:endParaRPr>
          </a:p>
        </p:txBody>
      </p:sp>
    </p:spTree>
    <p:extLst>
      <p:ext uri="{BB962C8B-B14F-4D97-AF65-F5344CB8AC3E}">
        <p14:creationId xmlns:p14="http://schemas.microsoft.com/office/powerpoint/2010/main" xmlns="" val="1717906477"/>
      </p:ext>
    </p:extLst>
  </p:cSld>
  <p:clrMapOvr>
    <a:masterClrMapping/>
  </p:clrMapOvr>
  <p:transition advClick="0" advTm="6068">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11" y="260648"/>
            <a:ext cx="4921151" cy="65615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Maths at Home (KS1) - Goose Green Primary School"/>
          <p:cNvPicPr>
            <a:picLocks noChangeAspect="1" noChangeArrowheads="1"/>
          </p:cNvPicPr>
          <p:nvPr/>
        </p:nvPicPr>
        <p:blipFill>
          <a:blip r:embed="rId3" cstate="print"/>
          <a:srcRect/>
          <a:stretch>
            <a:fillRect/>
          </a:stretch>
        </p:blipFill>
        <p:spPr bwMode="auto">
          <a:xfrm>
            <a:off x="0" y="0"/>
            <a:ext cx="1931935" cy="980728"/>
          </a:xfrm>
          <a:prstGeom prst="rect">
            <a:avLst/>
          </a:prstGeom>
          <a:noFill/>
        </p:spPr>
      </p:pic>
      <p:sp>
        <p:nvSpPr>
          <p:cNvPr id="6" name="Rectangle 5"/>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922688" y="980728"/>
            <a:ext cx="4159920" cy="1938992"/>
          </a:xfrm>
          <a:prstGeom prst="rect">
            <a:avLst/>
          </a:prstGeom>
          <a:solidFill>
            <a:srgbClr val="92D050"/>
          </a:solidFill>
          <a:ln w="76200">
            <a:solidFill>
              <a:schemeClr val="tx1"/>
            </a:solidFill>
          </a:ln>
        </p:spPr>
        <p:txBody>
          <a:bodyPr wrap="square">
            <a:spAutoFit/>
          </a:bodyPr>
          <a:lstStyle/>
          <a:p>
            <a:pPr algn="ctr"/>
            <a:r>
              <a:rPr lang="en-GB" sz="4000" dirty="0" smtClean="0">
                <a:latin typeface="Comic Sans MS" pitchFamily="66" charset="0"/>
              </a:rPr>
              <a:t>I worked on my maths outdoors this morning.</a:t>
            </a:r>
            <a:endParaRPr lang="en-GB" sz="4000" dirty="0">
              <a:latin typeface="Comic Sans MS" pitchFamily="66" charset="0"/>
            </a:endParaRP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4451" y="2925050"/>
            <a:ext cx="2953431" cy="3932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7906477"/>
      </p:ext>
    </p:extLst>
  </p:cSld>
  <p:clrMapOvr>
    <a:masterClrMapping/>
  </p:clrMapOvr>
  <p:transition advClick="0" advTm="6068">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934006"/>
            <a:ext cx="3328814" cy="5917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3365426" y="990218"/>
            <a:ext cx="5790778" cy="3939540"/>
          </a:xfrm>
          <a:prstGeom prst="rect">
            <a:avLst/>
          </a:prstGeom>
          <a:solidFill>
            <a:srgbClr val="92D050"/>
          </a:solidFill>
          <a:ln w="76200">
            <a:solidFill>
              <a:schemeClr val="tx1"/>
            </a:solidFill>
          </a:ln>
        </p:spPr>
        <p:txBody>
          <a:bodyPr wrap="square">
            <a:spAutoFit/>
          </a:bodyPr>
          <a:lstStyle/>
          <a:p>
            <a:pPr algn="ctr"/>
            <a:r>
              <a:rPr lang="en-GB" sz="5000" dirty="0" smtClean="0">
                <a:latin typeface="Comic Sans MS" pitchFamily="66" charset="0"/>
              </a:rPr>
              <a:t>Bethany found different ways of making a 16m perimeter fence for the garden.</a:t>
            </a:r>
            <a:endParaRPr lang="en-GB" sz="5000" dirty="0">
              <a:latin typeface="Comic Sans MS" pitchFamily="66" charset="0"/>
            </a:endParaRPr>
          </a:p>
        </p:txBody>
      </p:sp>
    </p:spTree>
    <p:extLst>
      <p:ext uri="{BB962C8B-B14F-4D97-AF65-F5344CB8AC3E}">
        <p14:creationId xmlns:p14="http://schemas.microsoft.com/office/powerpoint/2010/main" xmlns="" val="1717906477"/>
      </p:ext>
    </p:extLst>
  </p:cSld>
  <p:clrMapOvr>
    <a:masterClrMapping/>
  </p:clrMapOvr>
  <p:transition advClick="0" advTm="6068">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4337" name="Picture 1"/>
          <p:cNvPicPr>
            <a:picLocks noChangeAspect="1" noChangeArrowheads="1"/>
          </p:cNvPicPr>
          <p:nvPr/>
        </p:nvPicPr>
        <p:blipFill>
          <a:blip r:embed="rId3" cstate="print"/>
          <a:srcRect/>
          <a:stretch>
            <a:fillRect/>
          </a:stretch>
        </p:blipFill>
        <p:spPr bwMode="auto">
          <a:xfrm>
            <a:off x="-1" y="980728"/>
            <a:ext cx="4128459" cy="3024336"/>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4211960" y="897419"/>
            <a:ext cx="4932040" cy="5960581"/>
          </a:xfrm>
          <a:prstGeom prst="rect">
            <a:avLst/>
          </a:prstGeom>
          <a:noFill/>
          <a:ln w="9525">
            <a:noFill/>
            <a:miter lim="800000"/>
            <a:headEnd/>
            <a:tailEnd/>
          </a:ln>
        </p:spPr>
      </p:pic>
      <p:sp>
        <p:nvSpPr>
          <p:cNvPr id="6" name="Rectangle 5"/>
          <p:cNvSpPr/>
          <p:nvPr/>
        </p:nvSpPr>
        <p:spPr>
          <a:xfrm>
            <a:off x="0" y="3995678"/>
            <a:ext cx="4139952" cy="2862322"/>
          </a:xfrm>
          <a:prstGeom prst="rect">
            <a:avLst/>
          </a:prstGeom>
          <a:solidFill>
            <a:srgbClr val="92D050"/>
          </a:solidFill>
          <a:ln w="76200">
            <a:solidFill>
              <a:schemeClr val="tx1"/>
            </a:solidFill>
          </a:ln>
        </p:spPr>
        <p:txBody>
          <a:bodyPr wrap="square">
            <a:spAutoFit/>
          </a:bodyPr>
          <a:lstStyle/>
          <a:p>
            <a:pPr algn="ctr"/>
            <a:r>
              <a:rPr lang="en-GB" sz="3600" dirty="0" smtClean="0">
                <a:latin typeface="Comic Sans MS" pitchFamily="66" charset="0"/>
              </a:rPr>
              <a:t>Nelly has understood these 3D shape properties really well.</a:t>
            </a:r>
            <a:endParaRPr lang="en-GB" sz="3600" dirty="0">
              <a:latin typeface="Comic Sans MS" pitchFamily="66" charset="0"/>
            </a:endParaRPr>
          </a:p>
        </p:txBody>
      </p:sp>
    </p:spTree>
  </p:cSld>
  <p:clrMapOvr>
    <a:masterClrMapping/>
  </p:clrMapOvr>
  <p:transition advClick="0" advTm="6068">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3313" name="Picture 1"/>
          <p:cNvPicPr>
            <a:picLocks noChangeAspect="1" noChangeArrowheads="1"/>
          </p:cNvPicPr>
          <p:nvPr/>
        </p:nvPicPr>
        <p:blipFill>
          <a:blip r:embed="rId3" cstate="print"/>
          <a:srcRect/>
          <a:stretch>
            <a:fillRect/>
          </a:stretch>
        </p:blipFill>
        <p:spPr bwMode="auto">
          <a:xfrm>
            <a:off x="0" y="979714"/>
            <a:ext cx="4572000" cy="5878286"/>
          </a:xfrm>
          <a:prstGeom prst="rect">
            <a:avLst/>
          </a:prstGeom>
          <a:noFill/>
          <a:ln w="9525">
            <a:noFill/>
            <a:miter lim="800000"/>
            <a:headEnd/>
            <a:tailEnd/>
          </a:ln>
        </p:spPr>
      </p:pic>
      <p:sp>
        <p:nvSpPr>
          <p:cNvPr id="5" name="Rectangle 4"/>
          <p:cNvSpPr/>
          <p:nvPr/>
        </p:nvSpPr>
        <p:spPr>
          <a:xfrm>
            <a:off x="4644008" y="1052736"/>
            <a:ext cx="4499992" cy="4154984"/>
          </a:xfrm>
          <a:prstGeom prst="rect">
            <a:avLst/>
          </a:prstGeom>
          <a:solidFill>
            <a:srgbClr val="92D050"/>
          </a:solidFill>
          <a:ln w="76200">
            <a:solidFill>
              <a:schemeClr val="tx1"/>
            </a:solidFill>
          </a:ln>
        </p:spPr>
        <p:txBody>
          <a:bodyPr wrap="square">
            <a:spAutoFit/>
          </a:bodyPr>
          <a:lstStyle/>
          <a:p>
            <a:pPr algn="ctr"/>
            <a:r>
              <a:rPr lang="en-GB" sz="4400" dirty="0" smtClean="0">
                <a:latin typeface="Comic Sans MS" pitchFamily="66" charset="0"/>
              </a:rPr>
              <a:t>Amy has matched these more advanced 3D shapes to their properties very well.</a:t>
            </a:r>
            <a:endParaRPr lang="en-GB" sz="4400" dirty="0">
              <a:latin typeface="Comic Sans MS" pitchFamily="66" charset="0"/>
            </a:endParaRPr>
          </a:p>
        </p:txBody>
      </p:sp>
    </p:spTree>
  </p:cSld>
  <p:clrMapOvr>
    <a:masterClrMapping/>
  </p:clrMapOvr>
  <p:transition advClick="0" advTm="6068">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38" y="556980"/>
            <a:ext cx="2936354" cy="63703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066306" y="717932"/>
            <a:ext cx="6084168" cy="2400657"/>
          </a:xfrm>
          <a:prstGeom prst="rect">
            <a:avLst/>
          </a:prstGeom>
          <a:solidFill>
            <a:srgbClr val="92D050"/>
          </a:solidFill>
          <a:ln w="76200">
            <a:solidFill>
              <a:schemeClr val="tx1"/>
            </a:solidFill>
          </a:ln>
        </p:spPr>
        <p:txBody>
          <a:bodyPr wrap="square">
            <a:spAutoFit/>
          </a:bodyPr>
          <a:lstStyle/>
          <a:p>
            <a:pPr algn="ctr"/>
            <a:r>
              <a:rPr lang="en-GB" sz="5000" dirty="0" smtClean="0">
                <a:latin typeface="Comic Sans MS" pitchFamily="66" charset="0"/>
              </a:rPr>
              <a:t>I’ve been baking a cake today all by myself.</a:t>
            </a:r>
            <a:endParaRPr lang="en-GB" sz="5000" dirty="0">
              <a:latin typeface="Comic Sans MS" pitchFamily="66" charset="0"/>
            </a:endParaRPr>
          </a:p>
        </p:txBody>
      </p:sp>
      <p:sp>
        <p:nvSpPr>
          <p:cNvPr id="6" name="Rectangle 5"/>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 today?</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85"/>
            <a:ext cx="5148064" cy="68640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6" descr="English Lessons for Third Country Nationals from Aglantzia ..."/>
          <p:cNvPicPr>
            <a:picLocks noChangeAspect="1" noChangeArrowheads="1"/>
          </p:cNvPicPr>
          <p:nvPr/>
        </p:nvPicPr>
        <p:blipFill>
          <a:blip r:embed="rId3" cstate="print"/>
          <a:srcRect/>
          <a:stretch>
            <a:fillRect/>
          </a:stretch>
        </p:blipFill>
        <p:spPr bwMode="auto">
          <a:xfrm>
            <a:off x="0" y="0"/>
            <a:ext cx="1547664" cy="908720"/>
          </a:xfrm>
          <a:prstGeom prst="rect">
            <a:avLst/>
          </a:prstGeom>
          <a:noFill/>
        </p:spPr>
      </p:pic>
      <p:sp>
        <p:nvSpPr>
          <p:cNvPr id="10" name="Rectangle 9"/>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5345832" y="1084912"/>
            <a:ext cx="3798168" cy="4555093"/>
          </a:xfrm>
          <a:prstGeom prst="rect">
            <a:avLst/>
          </a:prstGeom>
          <a:solidFill>
            <a:srgbClr val="92D050"/>
          </a:solidFill>
          <a:ln w="76200">
            <a:solidFill>
              <a:schemeClr val="tx1"/>
            </a:solidFill>
          </a:ln>
        </p:spPr>
        <p:txBody>
          <a:bodyPr wrap="square">
            <a:spAutoFit/>
          </a:bodyPr>
          <a:lstStyle/>
          <a:p>
            <a:pPr algn="ctr"/>
            <a:r>
              <a:rPr lang="en-GB" sz="4000" dirty="0" smtClean="0">
                <a:latin typeface="Comic Sans MS" pitchFamily="66" charset="0"/>
              </a:rPr>
              <a:t>Henry has improved these sentences using better choices of synonyms</a:t>
            </a:r>
            <a:r>
              <a:rPr lang="en-GB" sz="5000" dirty="0" smtClean="0">
                <a:latin typeface="Comic Sans MS" pitchFamily="66" charset="0"/>
              </a:rPr>
              <a:t>.</a:t>
            </a:r>
            <a:endParaRPr lang="en-GB" sz="5000" dirty="0">
              <a:latin typeface="Comic Sans MS" pitchFamily="66" charset="0"/>
            </a:endParaRPr>
          </a:p>
        </p:txBody>
      </p:sp>
    </p:spTree>
  </p:cSld>
  <p:clrMapOvr>
    <a:masterClrMapping/>
  </p:clrMapOvr>
  <p:transition advClick="0" advTm="6255">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3851920" y="0"/>
            <a:ext cx="5292080" cy="5826633"/>
          </a:xfrm>
          <a:prstGeom prst="rect">
            <a:avLst/>
          </a:prstGeom>
          <a:noFill/>
          <a:ln w="9525">
            <a:noFill/>
            <a:miter lim="800000"/>
            <a:headEnd/>
            <a:tailEnd/>
          </a:ln>
        </p:spPr>
      </p:pic>
      <p:sp>
        <p:nvSpPr>
          <p:cNvPr id="6" name="Rectangle 5"/>
          <p:cNvSpPr/>
          <p:nvPr/>
        </p:nvSpPr>
        <p:spPr>
          <a:xfrm>
            <a:off x="3851920" y="5703838"/>
            <a:ext cx="5292080" cy="1154162"/>
          </a:xfrm>
          <a:prstGeom prst="rect">
            <a:avLst/>
          </a:prstGeom>
          <a:solidFill>
            <a:srgbClr val="92D050"/>
          </a:solidFill>
          <a:ln w="76200">
            <a:solidFill>
              <a:schemeClr val="tx1"/>
            </a:solidFill>
          </a:ln>
        </p:spPr>
        <p:txBody>
          <a:bodyPr wrap="square">
            <a:spAutoFit/>
          </a:bodyPr>
          <a:lstStyle/>
          <a:p>
            <a:pPr algn="ctr"/>
            <a:r>
              <a:rPr lang="en-GB" sz="2300" dirty="0" smtClean="0">
                <a:latin typeface="Comic Sans MS" pitchFamily="66" charset="0"/>
              </a:rPr>
              <a:t>I’ve been rescuing a blueberry plant by washing the roots and getting rid of grass roots before potting it up.</a:t>
            </a:r>
            <a:endParaRPr lang="en-GB" sz="2300" dirty="0">
              <a:latin typeface="Comic Sans MS"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1" y="620688"/>
            <a:ext cx="3815449" cy="6237312"/>
          </a:xfrm>
          <a:prstGeom prst="rect">
            <a:avLst/>
          </a:prstGeom>
          <a:noFill/>
          <a:ln w="9525">
            <a:noFill/>
            <a:miter lim="800000"/>
            <a:headEnd/>
            <a:tailEnd/>
          </a:ln>
        </p:spPr>
      </p:pic>
      <p:sp>
        <p:nvSpPr>
          <p:cNvPr id="8" name="Rectangle 7"/>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 today?</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ransition advClick="0" advTm="6443">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0" y="548680"/>
            <a:ext cx="9144000" cy="6753079"/>
          </a:xfrm>
          <a:prstGeom prst="rect">
            <a:avLst/>
          </a:prstGeom>
          <a:noFill/>
          <a:ln w="9525">
            <a:noFill/>
            <a:miter lim="800000"/>
            <a:headEnd/>
            <a:tailEnd/>
          </a:ln>
        </p:spPr>
      </p:pic>
      <p:sp>
        <p:nvSpPr>
          <p:cNvPr id="5"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 today?</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443056007"/>
      </p:ext>
    </p:extLst>
  </p:cSld>
  <p:clrMapOvr>
    <a:masterClrMapping/>
  </p:clrMapOvr>
  <p:transition advClick="0" advTm="6443">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0" y="476671"/>
            <a:ext cx="5970577" cy="6381329"/>
          </a:xfrm>
          <a:prstGeom prst="rect">
            <a:avLst/>
          </a:prstGeom>
          <a:noFill/>
          <a:ln w="9525">
            <a:noFill/>
            <a:miter lim="800000"/>
            <a:headEnd/>
            <a:tailEnd/>
          </a:ln>
        </p:spPr>
      </p:pic>
      <p:sp>
        <p:nvSpPr>
          <p:cNvPr id="5"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 today?</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7" name="Rectangle 6"/>
          <p:cNvSpPr/>
          <p:nvPr/>
        </p:nvSpPr>
        <p:spPr>
          <a:xfrm>
            <a:off x="5940152" y="692696"/>
            <a:ext cx="3203848" cy="5324535"/>
          </a:xfrm>
          <a:prstGeom prst="rect">
            <a:avLst/>
          </a:prstGeom>
          <a:solidFill>
            <a:schemeClr val="accent3">
              <a:lumMod val="40000"/>
              <a:lumOff val="60000"/>
            </a:schemeClr>
          </a:solidFill>
          <a:ln w="57150">
            <a:solidFill>
              <a:schemeClr val="tx1"/>
            </a:solidFill>
          </a:ln>
        </p:spPr>
        <p:txBody>
          <a:bodyPr wrap="square">
            <a:spAutoFit/>
          </a:bodyPr>
          <a:lstStyle/>
          <a:p>
            <a:pPr algn="ctr"/>
            <a:r>
              <a:rPr lang="en-GB" sz="3400" dirty="0" smtClean="0"/>
              <a:t>Amy’s test </a:t>
            </a:r>
            <a:r>
              <a:rPr lang="en-GB" sz="3400" dirty="0" smtClean="0"/>
              <a:t>model of Parthenon out of </a:t>
            </a:r>
            <a:r>
              <a:rPr lang="en-GB" sz="3400" dirty="0" err="1" smtClean="0"/>
              <a:t>lego</a:t>
            </a:r>
            <a:r>
              <a:rPr lang="en-GB" sz="3400" dirty="0" smtClean="0"/>
              <a:t>, which has an </a:t>
            </a:r>
            <a:r>
              <a:rPr lang="en-GB" sz="3400" dirty="0" smtClean="0"/>
              <a:t>inner door </a:t>
            </a:r>
            <a:r>
              <a:rPr lang="en-GB" sz="3400" dirty="0" smtClean="0"/>
              <a:t>that </a:t>
            </a:r>
            <a:r>
              <a:rPr lang="en-GB" sz="3400" dirty="0" smtClean="0"/>
              <a:t>leads to the inner </a:t>
            </a:r>
            <a:r>
              <a:rPr lang="en-GB" sz="3400" dirty="0" smtClean="0"/>
              <a:t>chamber. This contains </a:t>
            </a:r>
            <a:r>
              <a:rPr lang="en-GB" sz="3400" dirty="0" smtClean="0"/>
              <a:t>a half ivory half gold statue of </a:t>
            </a:r>
            <a:r>
              <a:rPr lang="en-GB" sz="3400" dirty="0" smtClean="0"/>
              <a:t>Athena.</a:t>
            </a:r>
            <a:endParaRPr lang="en-GB" sz="3400" dirty="0"/>
          </a:p>
        </p:txBody>
      </p:sp>
    </p:spTree>
    <p:extLst>
      <p:ext uri="{BB962C8B-B14F-4D97-AF65-F5344CB8AC3E}">
        <p14:creationId xmlns:p14="http://schemas.microsoft.com/office/powerpoint/2010/main" xmlns="" val="443056007"/>
      </p:ext>
    </p:extLst>
  </p:cSld>
  <p:clrMapOvr>
    <a:masterClrMapping/>
  </p:clrMapOvr>
  <p:transition advClick="0" advTm="6443">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0" y="0"/>
            <a:ext cx="2123728"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195736" y="0"/>
            <a:ext cx="2454708" cy="6858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81550" y="0"/>
            <a:ext cx="4362450" cy="51054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788024" y="5201503"/>
            <a:ext cx="4355976" cy="1656497"/>
          </a:xfrm>
          <a:prstGeom prst="rect">
            <a:avLst/>
          </a:prstGeom>
          <a:noFill/>
          <a:ln w="9525">
            <a:noFill/>
            <a:miter lim="800000"/>
            <a:headEnd/>
            <a:tailEnd/>
          </a:ln>
        </p:spPr>
      </p:pic>
      <p:sp>
        <p:nvSpPr>
          <p:cNvPr id="9" name="Rectangle 8"/>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 today?</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0" name="Rectangle 9"/>
          <p:cNvSpPr/>
          <p:nvPr/>
        </p:nvSpPr>
        <p:spPr>
          <a:xfrm>
            <a:off x="0" y="6165503"/>
            <a:ext cx="4603948" cy="692497"/>
          </a:xfrm>
          <a:prstGeom prst="rect">
            <a:avLst/>
          </a:prstGeom>
          <a:solidFill>
            <a:srgbClr val="92D050"/>
          </a:solidFill>
          <a:ln w="76200">
            <a:solidFill>
              <a:schemeClr val="tx1"/>
            </a:solidFill>
          </a:ln>
        </p:spPr>
        <p:txBody>
          <a:bodyPr wrap="square">
            <a:spAutoFit/>
          </a:bodyPr>
          <a:lstStyle/>
          <a:p>
            <a:pPr algn="ctr"/>
            <a:r>
              <a:rPr lang="en-GB" sz="3900" dirty="0" smtClean="0">
                <a:latin typeface="Comic Sans MS" pitchFamily="66" charset="0"/>
              </a:rPr>
              <a:t>Me too!</a:t>
            </a:r>
            <a:endParaRPr lang="en-GB" sz="3900" dirty="0">
              <a:latin typeface="Comic Sans MS" pitchFamily="66" charset="0"/>
            </a:endParaRPr>
          </a:p>
        </p:txBody>
      </p:sp>
    </p:spTree>
    <p:extLst>
      <p:ext uri="{BB962C8B-B14F-4D97-AF65-F5344CB8AC3E}">
        <p14:creationId xmlns:p14="http://schemas.microsoft.com/office/powerpoint/2010/main" xmlns="" val="443056007"/>
      </p:ext>
    </p:extLst>
  </p:cSld>
  <p:clrMapOvr>
    <a:masterClrMapping/>
  </p:clrMapOvr>
  <p:transition advClick="0" advTm="6443">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 today?</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4" y="676949"/>
            <a:ext cx="5283696" cy="4830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659810"/>
            <a:ext cx="3737248" cy="4847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0060" y="5558240"/>
            <a:ext cx="9135616" cy="1292662"/>
          </a:xfrm>
          <a:prstGeom prst="rect">
            <a:avLst/>
          </a:prstGeom>
          <a:solidFill>
            <a:srgbClr val="92D050"/>
          </a:solidFill>
          <a:ln w="76200">
            <a:solidFill>
              <a:schemeClr val="tx1"/>
            </a:solidFill>
          </a:ln>
        </p:spPr>
        <p:txBody>
          <a:bodyPr wrap="square">
            <a:spAutoFit/>
          </a:bodyPr>
          <a:lstStyle/>
          <a:p>
            <a:pPr algn="ctr"/>
            <a:r>
              <a:rPr lang="en-GB" sz="3900" dirty="0" smtClean="0">
                <a:latin typeface="Comic Sans MS" pitchFamily="66" charset="0"/>
              </a:rPr>
              <a:t>I went for a lovely paddle this afternoon!</a:t>
            </a:r>
            <a:endParaRPr lang="en-GB" sz="3900" dirty="0">
              <a:latin typeface="Comic Sans MS" pitchFamily="66" charset="0"/>
            </a:endParaRPr>
          </a:p>
        </p:txBody>
      </p:sp>
    </p:spTree>
    <p:extLst>
      <p:ext uri="{BB962C8B-B14F-4D97-AF65-F5344CB8AC3E}">
        <p14:creationId xmlns:p14="http://schemas.microsoft.com/office/powerpoint/2010/main" xmlns="" val="443056007"/>
      </p:ext>
    </p:extLst>
  </p:cSld>
  <p:clrMapOvr>
    <a:masterClrMapping/>
  </p:clrMapOvr>
  <p:transition advClick="0" advTm="6443">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 today?</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4" y="673552"/>
            <a:ext cx="4638336" cy="6184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644810" y="738590"/>
            <a:ext cx="4499190" cy="3093154"/>
          </a:xfrm>
          <a:prstGeom prst="rect">
            <a:avLst/>
          </a:prstGeom>
          <a:solidFill>
            <a:srgbClr val="92D050"/>
          </a:solidFill>
          <a:ln w="76200">
            <a:solidFill>
              <a:schemeClr val="tx1"/>
            </a:solidFill>
          </a:ln>
        </p:spPr>
        <p:txBody>
          <a:bodyPr wrap="square">
            <a:spAutoFit/>
          </a:bodyPr>
          <a:lstStyle/>
          <a:p>
            <a:pPr algn="ctr"/>
            <a:r>
              <a:rPr lang="en-GB" sz="3900" dirty="0" smtClean="0">
                <a:latin typeface="Comic Sans MS" pitchFamily="66" charset="0"/>
              </a:rPr>
              <a:t>I’ve been having some morning exercise. Can you recognise where we are?</a:t>
            </a:r>
            <a:endParaRPr lang="en-GB" sz="3900" dirty="0">
              <a:latin typeface="Comic Sans MS" pitchFamily="66" charset="0"/>
            </a:endParaRPr>
          </a:p>
        </p:txBody>
      </p:sp>
    </p:spTree>
    <p:extLst>
      <p:ext uri="{BB962C8B-B14F-4D97-AF65-F5344CB8AC3E}">
        <p14:creationId xmlns:p14="http://schemas.microsoft.com/office/powerpoint/2010/main" xmlns="" val="443056007"/>
      </p:ext>
    </p:extLst>
  </p:cSld>
  <p:clrMapOvr>
    <a:masterClrMapping/>
  </p:clrMapOvr>
  <p:transition advClick="0" advTm="6443">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6858000" y="0"/>
            <a:ext cx="2286000" cy="507831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some more of the work at home that’s just been handed in…….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a little November catch up — Katie the Creative Lady"/>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extLst>
      <p:ext uri="{BB962C8B-B14F-4D97-AF65-F5344CB8AC3E}">
        <p14:creationId xmlns:p14="http://schemas.microsoft.com/office/powerpoint/2010/main" xmlns="" val="2518223339"/>
      </p:ext>
    </p:extLst>
  </p:cSld>
  <p:clrMapOvr>
    <a:masterClrMapping/>
  </p:clrMapOvr>
  <p:transition advClick="0" advTm="8283">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392792" y="264363"/>
            <a:ext cx="2335237" cy="3129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utoShape 4" descr="https://images.classdojo.com/dojophotos/9c5e7270a74d664934490ade/2020-05-21/29f51a9fd11ed4a0d9916e9e16ffec8fb284ee88_1a51545fdcd7/753837499abf.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415227" y="341362"/>
            <a:ext cx="2269433" cy="3041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6471641" y="341361"/>
            <a:ext cx="2269433" cy="3041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22057" y="2996957"/>
            <a:ext cx="9144000" cy="1261884"/>
          </a:xfrm>
          <a:prstGeom prst="rect">
            <a:avLst/>
          </a:prstGeom>
          <a:solidFill>
            <a:srgbClr val="92D050"/>
          </a:solidFill>
          <a:ln w="76200">
            <a:solidFill>
              <a:schemeClr val="tx1"/>
            </a:solidFill>
          </a:ln>
        </p:spPr>
        <p:txBody>
          <a:bodyPr wrap="square">
            <a:spAutoFit/>
          </a:bodyPr>
          <a:lstStyle/>
          <a:p>
            <a:pPr algn="ctr"/>
            <a:r>
              <a:rPr lang="en-GB" sz="3800" dirty="0" smtClean="0">
                <a:latin typeface="Comic Sans MS" pitchFamily="66" charset="0"/>
              </a:rPr>
              <a:t>Reuben has been catching up with his science from Tuesday</a:t>
            </a:r>
            <a:r>
              <a:rPr lang="en-GB" sz="2300" dirty="0" smtClean="0">
                <a:latin typeface="Comic Sans MS" pitchFamily="66" charset="0"/>
              </a:rPr>
              <a:t>.</a:t>
            </a:r>
            <a:endParaRPr lang="en-GB" sz="2300" dirty="0">
              <a:latin typeface="Comic Sans MS" pitchFamily="66" charset="0"/>
            </a:endParaRPr>
          </a:p>
        </p:txBody>
      </p:sp>
    </p:spTree>
    <p:extLst>
      <p:ext uri="{BB962C8B-B14F-4D97-AF65-F5344CB8AC3E}">
        <p14:creationId xmlns:p14="http://schemas.microsoft.com/office/powerpoint/2010/main" xmlns="" val="286747834"/>
      </p:ext>
    </p:extLst>
  </p:cSld>
  <p:clrMapOvr>
    <a:masterClrMapping/>
  </p:clrMapOvr>
  <p:transition advClick="0" advTm="8000">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 y="390615"/>
            <a:ext cx="9144000" cy="6093976"/>
          </a:xfrm>
          <a:prstGeom prst="rect">
            <a:avLst/>
          </a:prstGeom>
        </p:spPr>
        <p:txBody>
          <a:bodyPr wrap="square">
            <a:spAutoFit/>
          </a:bodyPr>
          <a:lstStyle/>
          <a:p>
            <a:r>
              <a:rPr lang="en-GB" sz="1000" b="1" u="sng" dirty="0"/>
              <a:t>Zeus</a:t>
            </a:r>
            <a:endParaRPr lang="en-GB" sz="1000" dirty="0"/>
          </a:p>
          <a:p>
            <a:r>
              <a:rPr lang="en-GB" sz="1000" dirty="0"/>
              <a:t>Zeus was the God of the Sky and the king of Mount Olympus. He was the most powerful of all the gods. Zeus had 5 children and they were called Ares, Athena, Apollo, Hermes and Artemis. </a:t>
            </a:r>
          </a:p>
          <a:p>
            <a:r>
              <a:rPr lang="en-GB" sz="1000" dirty="0"/>
              <a:t>His temper affected the weather, and when he was angry he threw thunderbolts.</a:t>
            </a:r>
          </a:p>
          <a:p>
            <a:r>
              <a:rPr lang="en-GB" sz="1000" dirty="0"/>
              <a:t>He was married to Hera, but he had many other lovers. Hera was the Queen of the gods.</a:t>
            </a:r>
          </a:p>
          <a:p>
            <a:r>
              <a:rPr lang="en-GB" sz="1000" dirty="0"/>
              <a:t>Zeus was seen as the most powerful god on Mount Olympus.</a:t>
            </a:r>
          </a:p>
          <a:p>
            <a:r>
              <a:rPr lang="en-GB" sz="1000" b="1" u="sng" dirty="0"/>
              <a:t>Did you know?</a:t>
            </a:r>
            <a:endParaRPr lang="en-GB" sz="1000" dirty="0"/>
          </a:p>
          <a:p>
            <a:r>
              <a:rPr lang="en-GB" sz="1000" dirty="0"/>
              <a:t>Zeus’ brothers were Poseidon and Hades. </a:t>
            </a:r>
          </a:p>
          <a:p>
            <a:r>
              <a:rPr lang="en-GB" sz="1000" dirty="0"/>
              <a:t> </a:t>
            </a:r>
          </a:p>
          <a:p>
            <a:r>
              <a:rPr lang="en-GB" sz="1000" b="1" u="sng" dirty="0"/>
              <a:t>Poseidon</a:t>
            </a:r>
            <a:endParaRPr lang="en-GB" sz="1000" dirty="0"/>
          </a:p>
          <a:p>
            <a:r>
              <a:rPr lang="en-GB" sz="1000" dirty="0"/>
              <a:t>Poseidon was the God of the sea.</a:t>
            </a:r>
          </a:p>
          <a:p>
            <a:r>
              <a:rPr lang="en-GB" sz="1000" dirty="0"/>
              <a:t>He was the most powerful god except for his brother, Zeus.</a:t>
            </a:r>
          </a:p>
          <a:p>
            <a:r>
              <a:rPr lang="en-GB" sz="1000" dirty="0"/>
              <a:t>He lived in a beautiful palace under the sea.</a:t>
            </a:r>
          </a:p>
          <a:p>
            <a:r>
              <a:rPr lang="en-GB" sz="1000" dirty="0"/>
              <a:t>When he was angry he caused earthquakes to happen.</a:t>
            </a:r>
          </a:p>
          <a:p>
            <a:r>
              <a:rPr lang="en-GB" sz="1000" dirty="0"/>
              <a:t> </a:t>
            </a:r>
          </a:p>
          <a:p>
            <a:r>
              <a:rPr lang="en-GB" sz="1000" b="1" u="sng" dirty="0"/>
              <a:t>Hades</a:t>
            </a:r>
            <a:endParaRPr lang="en-GB" sz="1000" dirty="0"/>
          </a:p>
          <a:p>
            <a:r>
              <a:rPr lang="en-GB" sz="1000" dirty="0"/>
              <a:t>Hades was the god of the Dead. He ruled the underworld were people went when they died.</a:t>
            </a:r>
          </a:p>
          <a:p>
            <a:r>
              <a:rPr lang="en-GB" sz="1000" dirty="0"/>
              <a:t>Ancient Greeks were afraid of him because he was a sign of death.</a:t>
            </a:r>
          </a:p>
          <a:p>
            <a:r>
              <a:rPr lang="en-GB" sz="1000" b="1" u="sng" dirty="0"/>
              <a:t>Did you know?</a:t>
            </a:r>
            <a:endParaRPr lang="en-GB" sz="1000" dirty="0"/>
          </a:p>
          <a:p>
            <a:r>
              <a:rPr lang="en-GB" sz="1000" dirty="0"/>
              <a:t>He was also the God of Wealth because of all the precious metals that were mined from the earth.</a:t>
            </a:r>
          </a:p>
          <a:p>
            <a:r>
              <a:rPr lang="en-GB" sz="1000" dirty="0"/>
              <a:t> </a:t>
            </a:r>
          </a:p>
          <a:p>
            <a:r>
              <a:rPr lang="en-GB" sz="1000" b="1" u="sng" dirty="0"/>
              <a:t>Ares</a:t>
            </a:r>
            <a:endParaRPr lang="en-GB" sz="1000" dirty="0"/>
          </a:p>
          <a:p>
            <a:r>
              <a:rPr lang="en-GB" sz="1000" dirty="0"/>
              <a:t>Ares was the God of War.</a:t>
            </a:r>
          </a:p>
          <a:p>
            <a:r>
              <a:rPr lang="en-GB" sz="1000" dirty="0"/>
              <a:t>He was the son of Zeus and Hera, but they did not like him.</a:t>
            </a:r>
          </a:p>
          <a:p>
            <a:r>
              <a:rPr lang="en-GB" sz="1000" dirty="0"/>
              <a:t>His symbols are his helmet and his spear.</a:t>
            </a:r>
          </a:p>
          <a:p>
            <a:r>
              <a:rPr lang="en-GB" sz="1000" b="1" u="sng" dirty="0"/>
              <a:t>Did you know?</a:t>
            </a:r>
            <a:endParaRPr lang="en-GB" sz="1000" dirty="0"/>
          </a:p>
          <a:p>
            <a:r>
              <a:rPr lang="en-GB" sz="1000" dirty="0"/>
              <a:t>His throne was upholstered in human skin.               </a:t>
            </a:r>
          </a:p>
          <a:p>
            <a:r>
              <a:rPr lang="en-GB" sz="1000" b="1" dirty="0"/>
              <a:t> </a:t>
            </a:r>
            <a:endParaRPr lang="en-GB" sz="1000" dirty="0"/>
          </a:p>
          <a:p>
            <a:r>
              <a:rPr lang="en-GB" sz="1000" b="1" u="sng" dirty="0"/>
              <a:t>Aphrodite</a:t>
            </a:r>
            <a:endParaRPr lang="en-GB" sz="1000" dirty="0"/>
          </a:p>
          <a:p>
            <a:r>
              <a:rPr lang="en-GB" sz="1000" dirty="0"/>
              <a:t>Aphrodite was the goddess of love, beauty and the protector of sailors.</a:t>
            </a:r>
          </a:p>
          <a:p>
            <a:r>
              <a:rPr lang="en-GB" sz="1000" dirty="0"/>
              <a:t>She was the daughter of Zeus.</a:t>
            </a:r>
          </a:p>
          <a:p>
            <a:r>
              <a:rPr lang="en-GB" sz="1000" b="1" u="sng" dirty="0"/>
              <a:t>Did you know?</a:t>
            </a:r>
            <a:endParaRPr lang="en-GB" sz="1000" dirty="0"/>
          </a:p>
          <a:p>
            <a:r>
              <a:rPr lang="en-GB" sz="1000" dirty="0"/>
              <a:t>Aphrodite changed a statue into a human so that one of her loyal followers could have the statue as his wife.</a:t>
            </a:r>
          </a:p>
          <a:p>
            <a:r>
              <a:rPr lang="en-GB" sz="1000" dirty="0"/>
              <a:t> </a:t>
            </a:r>
          </a:p>
          <a:p>
            <a:r>
              <a:rPr lang="en-GB" sz="1000" b="1" u="sng" dirty="0"/>
              <a:t>Hermes</a:t>
            </a:r>
            <a:endParaRPr lang="en-GB" sz="1000" dirty="0"/>
          </a:p>
          <a:p>
            <a:r>
              <a:rPr lang="en-GB" sz="1000" dirty="0"/>
              <a:t>Hermes was Zeus’s youngest son and was very fast on his feet and was also very clever.</a:t>
            </a:r>
          </a:p>
          <a:p>
            <a:r>
              <a:rPr lang="en-GB" sz="1000" dirty="0"/>
              <a:t>He wore some winged sandals and a cap which gave him super speed, he also carried a special staff called a Caduceus which had wings at the top.</a:t>
            </a:r>
          </a:p>
          <a:p>
            <a:r>
              <a:rPr lang="en-GB" sz="1000" b="1" u="sng" dirty="0"/>
              <a:t>Did you know?</a:t>
            </a:r>
            <a:endParaRPr lang="en-GB" sz="1000" dirty="0"/>
          </a:p>
          <a:p>
            <a:r>
              <a:rPr lang="en-GB" sz="1000" dirty="0"/>
              <a:t>Hermes invented the alphabet, boxing and gymnastics.</a:t>
            </a:r>
          </a:p>
        </p:txBody>
      </p:sp>
      <p:sp>
        <p:nvSpPr>
          <p:cNvPr id="3" name="Rectangle 2"/>
          <p:cNvSpPr/>
          <p:nvPr/>
        </p:nvSpPr>
        <p:spPr>
          <a:xfrm>
            <a:off x="6228184" y="980728"/>
            <a:ext cx="2911252" cy="2862322"/>
          </a:xfrm>
          <a:prstGeom prst="rect">
            <a:avLst/>
          </a:prstGeom>
          <a:solidFill>
            <a:srgbClr val="92D050"/>
          </a:solidFill>
          <a:ln w="76200">
            <a:solidFill>
              <a:schemeClr val="tx1"/>
            </a:solidFill>
          </a:ln>
        </p:spPr>
        <p:txBody>
          <a:bodyPr wrap="square">
            <a:spAutoFit/>
          </a:bodyPr>
          <a:lstStyle/>
          <a:p>
            <a:pPr algn="ctr"/>
            <a:r>
              <a:rPr lang="en-GB" sz="4500" dirty="0" smtClean="0">
                <a:latin typeface="Comic Sans MS" pitchFamily="66" charset="0"/>
              </a:rPr>
              <a:t>Sophie’s study of the Greek gods</a:t>
            </a:r>
            <a:endParaRPr lang="en-GB" sz="4500" dirty="0">
              <a:latin typeface="Comic Sans MS" pitchFamily="66" charset="0"/>
            </a:endParaRPr>
          </a:p>
        </p:txBody>
      </p:sp>
      <p:sp>
        <p:nvSpPr>
          <p:cNvPr id="4" name="Rectangle 3"/>
          <p:cNvSpPr/>
          <p:nvPr/>
        </p:nvSpPr>
        <p:spPr>
          <a:xfrm>
            <a:off x="0" y="0"/>
            <a:ext cx="9144000" cy="400110"/>
          </a:xfrm>
          <a:prstGeom prst="rect">
            <a:avLst/>
          </a:prstGeom>
          <a:solidFill>
            <a:srgbClr val="FFFF00"/>
          </a:solidFill>
          <a:ln w="12700">
            <a:solidFill>
              <a:schemeClr val="tx1"/>
            </a:solidFill>
          </a:ln>
        </p:spPr>
        <p:txBody>
          <a:bodyPr wrap="square" lIns="91440" tIns="45720" rIns="91440" bIns="45720">
            <a:spAutoFit/>
          </a:bodyPr>
          <a:lstStyle/>
          <a:p>
            <a:pPr algn="ctr"/>
            <a:r>
              <a:rPr lang="en-US" sz="20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a:t>
            </a:r>
            <a:endParaRPr lang="en-US" sz="20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848596402"/>
      </p:ext>
    </p:extLst>
  </p:cSld>
  <p:clrMapOvr>
    <a:masterClrMapping/>
  </p:clrMapOvr>
  <p:transition advClick="0" advTm="8000">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0" y="0"/>
            <a:ext cx="4843150" cy="6858000"/>
          </a:xfrm>
          <a:prstGeom prst="rect">
            <a:avLst/>
          </a:prstGeom>
          <a:noFill/>
          <a:ln w="9525">
            <a:noFill/>
            <a:miter lim="800000"/>
            <a:headEnd/>
            <a:tailEnd/>
          </a:ln>
        </p:spPr>
      </p:pic>
      <p:sp>
        <p:nvSpPr>
          <p:cNvPr id="3" name="Rectangle 2"/>
          <p:cNvSpPr/>
          <p:nvPr/>
        </p:nvSpPr>
        <p:spPr>
          <a:xfrm>
            <a:off x="0" y="0"/>
            <a:ext cx="9144000" cy="661720"/>
          </a:xfrm>
          <a:prstGeom prst="rect">
            <a:avLst/>
          </a:prstGeom>
          <a:solidFill>
            <a:srgbClr val="FFFF0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been doing at home?</a:t>
            </a:r>
            <a:endParaRPr lang="en-US" sz="37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4" name="Rectangle 3"/>
          <p:cNvSpPr/>
          <p:nvPr/>
        </p:nvSpPr>
        <p:spPr>
          <a:xfrm>
            <a:off x="4882089" y="692696"/>
            <a:ext cx="4261911" cy="3016210"/>
          </a:xfrm>
          <a:prstGeom prst="rect">
            <a:avLst/>
          </a:prstGeom>
          <a:solidFill>
            <a:srgbClr val="92D050"/>
          </a:solidFill>
          <a:ln w="76200">
            <a:solidFill>
              <a:schemeClr val="tx1"/>
            </a:solidFill>
          </a:ln>
        </p:spPr>
        <p:txBody>
          <a:bodyPr wrap="square">
            <a:spAutoFit/>
          </a:bodyPr>
          <a:lstStyle/>
          <a:p>
            <a:pPr algn="ctr"/>
            <a:r>
              <a:rPr lang="en-GB" sz="3800" dirty="0" smtClean="0">
                <a:latin typeface="Comic Sans MS" pitchFamily="66" charset="0"/>
              </a:rPr>
              <a:t>Nelly has produced an excellent piece of ‘Minotaur’ art work.</a:t>
            </a:r>
            <a:endParaRPr lang="en-GB" sz="2300" dirty="0">
              <a:latin typeface="Comic Sans MS" pitchFamily="66" charset="0"/>
            </a:endParaRPr>
          </a:p>
        </p:txBody>
      </p:sp>
    </p:spTree>
  </p:cSld>
  <p:clrMapOvr>
    <a:masterClrMapping/>
  </p:clrMapOvr>
  <p:transition advClick="0" advTm="8000">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English Lessons for Third Country Nationals from Aglantzia ..."/>
          <p:cNvPicPr>
            <a:picLocks noChangeAspect="1" noChangeArrowheads="1"/>
          </p:cNvPicPr>
          <p:nvPr/>
        </p:nvPicPr>
        <p:blipFill>
          <a:blip r:embed="rId2" cstate="print"/>
          <a:srcRect/>
          <a:stretch>
            <a:fillRect/>
          </a:stretch>
        </p:blipFill>
        <p:spPr bwMode="auto">
          <a:xfrm>
            <a:off x="0" y="0"/>
            <a:ext cx="1547664" cy="908720"/>
          </a:xfrm>
          <a:prstGeom prst="rect">
            <a:avLst/>
          </a:prstGeom>
          <a:noFill/>
        </p:spPr>
      </p:pic>
      <p:sp>
        <p:nvSpPr>
          <p:cNvPr id="5" name="Rectangle 4"/>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1824b7d2d1e3c7f99710f41ba687ae474589eaef_0eac2affcc53/8940768ae06e.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923330"/>
            <a:ext cx="4451003" cy="5934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4451002" y="935534"/>
            <a:ext cx="4692998" cy="5478423"/>
          </a:xfrm>
          <a:prstGeom prst="rect">
            <a:avLst/>
          </a:prstGeom>
          <a:solidFill>
            <a:srgbClr val="92D050"/>
          </a:solidFill>
          <a:ln w="76200">
            <a:solidFill>
              <a:schemeClr val="tx1"/>
            </a:solidFill>
          </a:ln>
        </p:spPr>
        <p:txBody>
          <a:bodyPr wrap="square">
            <a:spAutoFit/>
          </a:bodyPr>
          <a:lstStyle/>
          <a:p>
            <a:pPr algn="ctr"/>
            <a:r>
              <a:rPr lang="en-GB" sz="5000" dirty="0" smtClean="0">
                <a:latin typeface="Comic Sans MS" pitchFamily="66" charset="0"/>
              </a:rPr>
              <a:t>Henry continued his Greek myth until he reached a problem in the story</a:t>
            </a:r>
            <a:endParaRPr lang="en-GB" sz="5000" dirty="0">
              <a:latin typeface="Comic Sans MS" pitchFamily="66" charset="0"/>
            </a:endParaRPr>
          </a:p>
        </p:txBody>
      </p:sp>
    </p:spTree>
  </p:cSld>
  <p:clrMapOvr>
    <a:masterClrMapping/>
  </p:clrMapOvr>
  <p:transition advClick="0" advTm="6255">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English Lessons for Third Country Nationals from Aglantzia ..."/>
          <p:cNvPicPr>
            <a:picLocks noChangeAspect="1" noChangeArrowheads="1"/>
          </p:cNvPicPr>
          <p:nvPr/>
        </p:nvPicPr>
        <p:blipFill>
          <a:blip r:embed="rId2" cstate="print"/>
          <a:srcRect/>
          <a:stretch>
            <a:fillRect/>
          </a:stretch>
        </p:blipFill>
        <p:spPr bwMode="auto">
          <a:xfrm>
            <a:off x="0" y="0"/>
            <a:ext cx="1547664" cy="908720"/>
          </a:xfrm>
          <a:prstGeom prst="rect">
            <a:avLst/>
          </a:prstGeom>
          <a:noFill/>
        </p:spPr>
      </p:pic>
      <p:sp>
        <p:nvSpPr>
          <p:cNvPr id="5" name="Rectangle 4"/>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2010541" y="-1087214"/>
            <a:ext cx="5169967" cy="91910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2" y="5657671"/>
            <a:ext cx="9144000" cy="1200329"/>
          </a:xfrm>
          <a:prstGeom prst="rect">
            <a:avLst/>
          </a:prstGeom>
          <a:solidFill>
            <a:srgbClr val="92D050"/>
          </a:solidFill>
          <a:ln w="76200">
            <a:solidFill>
              <a:schemeClr val="tx1"/>
            </a:solidFill>
          </a:ln>
        </p:spPr>
        <p:txBody>
          <a:bodyPr wrap="square">
            <a:spAutoFit/>
          </a:bodyPr>
          <a:lstStyle/>
          <a:p>
            <a:pPr algn="ctr"/>
            <a:r>
              <a:rPr lang="en-GB" sz="3600" dirty="0" smtClean="0">
                <a:latin typeface="Comic Sans MS" pitchFamily="66" charset="0"/>
              </a:rPr>
              <a:t>Bethany has improved these sentences using better choices of synonyms.</a:t>
            </a:r>
            <a:endParaRPr lang="en-GB" sz="3600" dirty="0">
              <a:latin typeface="Comic Sans MS" pitchFamily="66" charset="0"/>
            </a:endParaRPr>
          </a:p>
        </p:txBody>
      </p:sp>
    </p:spTree>
  </p:cSld>
  <p:clrMapOvr>
    <a:masterClrMapping/>
  </p:clrMapOvr>
  <p:transition advClick="0" advTm="6255">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English Lessons for Third Country Nationals from Aglantzia ..."/>
          <p:cNvPicPr>
            <a:picLocks noChangeAspect="1" noChangeArrowheads="1"/>
          </p:cNvPicPr>
          <p:nvPr/>
        </p:nvPicPr>
        <p:blipFill>
          <a:blip r:embed="rId2" cstate="print"/>
          <a:srcRect/>
          <a:stretch>
            <a:fillRect/>
          </a:stretch>
        </p:blipFill>
        <p:spPr bwMode="auto">
          <a:xfrm>
            <a:off x="0" y="0"/>
            <a:ext cx="1547664" cy="908720"/>
          </a:xfrm>
          <a:prstGeom prst="rect">
            <a:avLst/>
          </a:prstGeom>
          <a:noFill/>
        </p:spPr>
      </p:pic>
      <p:sp>
        <p:nvSpPr>
          <p:cNvPr id="5" name="Rectangle 4"/>
          <p:cNvSpPr/>
          <p:nvPr/>
        </p:nvSpPr>
        <p:spPr>
          <a:xfrm>
            <a:off x="1547664" y="0"/>
            <a:ext cx="7596336"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115e6922e5253b7f14176924/2020-05-21/8f6e4681c1f0d0657c1debdb583aa1d8d6530fd8_7d2e91d64f67/51d2b354347d.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1" y="923330"/>
            <a:ext cx="4451003" cy="5934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4572000" y="1084912"/>
            <a:ext cx="4572000" cy="5078313"/>
          </a:xfrm>
          <a:prstGeom prst="rect">
            <a:avLst/>
          </a:prstGeom>
          <a:solidFill>
            <a:srgbClr val="92D050"/>
          </a:solidFill>
          <a:ln w="76200">
            <a:solidFill>
              <a:schemeClr val="tx1"/>
            </a:solidFill>
          </a:ln>
        </p:spPr>
        <p:txBody>
          <a:bodyPr wrap="square">
            <a:spAutoFit/>
          </a:bodyPr>
          <a:lstStyle/>
          <a:p>
            <a:pPr algn="ctr"/>
            <a:r>
              <a:rPr lang="en-GB" sz="5400" dirty="0" smtClean="0">
                <a:latin typeface="Comic Sans MS" pitchFamily="66" charset="0"/>
              </a:rPr>
              <a:t>I’ve been working on developing and continuing my Greek myth.</a:t>
            </a:r>
            <a:endParaRPr lang="en-GB" sz="5400" dirty="0">
              <a:latin typeface="Comic Sans MS" pitchFamily="66" charset="0"/>
            </a:endParaRPr>
          </a:p>
        </p:txBody>
      </p:sp>
    </p:spTree>
    <p:extLst>
      <p:ext uri="{BB962C8B-B14F-4D97-AF65-F5344CB8AC3E}">
        <p14:creationId xmlns:p14="http://schemas.microsoft.com/office/powerpoint/2010/main" xmlns="" val="608794654"/>
      </p:ext>
    </p:extLst>
  </p:cSld>
  <p:clrMapOvr>
    <a:masterClrMapping/>
  </p:clrMapOvr>
  <p:transition advClick="0" advTm="6255">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6626" name="Shape1"/>
          <p:cNvSpPr txBox="1">
            <a:spLocks noChangeArrowheads="1"/>
          </p:cNvSpPr>
          <p:nvPr/>
        </p:nvSpPr>
        <p:spPr bwMode="auto">
          <a:xfrm>
            <a:off x="85725" y="1724025"/>
            <a:ext cx="76200" cy="249238"/>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0" i="0" u="none" strike="noStrike" cap="none" normalizeH="0" baseline="0" smtClean="0">
                <a:ln>
                  <a:noFill/>
                </a:ln>
                <a:solidFill>
                  <a:schemeClr val="tx1"/>
                </a:solidFill>
                <a:effectLst/>
                <a:latin typeface="Liberation Serif"/>
                <a:ea typeface="NSimSun" pitchFamily="49" charset="-122"/>
                <a:cs typeface="Arial" pitchFamily="34" charset="0"/>
              </a:rPr>
              <a:t>1</a:t>
            </a:r>
            <a:endParaRPr kumimoji="0" lang="en-GB"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6625" name="Shape2"/>
          <p:cNvSpPr txBox="1">
            <a:spLocks noChangeArrowheads="1"/>
          </p:cNvSpPr>
          <p:nvPr/>
        </p:nvSpPr>
        <p:spPr bwMode="auto">
          <a:xfrm>
            <a:off x="55563" y="7813675"/>
            <a:ext cx="76200" cy="322263"/>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0" i="0" u="none" strike="noStrike" cap="none" normalizeH="0" baseline="0" smtClean="0">
                <a:ln>
                  <a:noFill/>
                </a:ln>
                <a:solidFill>
                  <a:schemeClr val="tx1"/>
                </a:solidFill>
                <a:effectLst/>
                <a:latin typeface="Liberation Serif"/>
                <a:ea typeface="NSimSun" pitchFamily="49" charset="-122"/>
                <a:cs typeface="Arial" pitchFamily="34" charset="0"/>
              </a:rPr>
              <a:t>2</a:t>
            </a:r>
            <a:endParaRPr kumimoji="0" lang="en-GB"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6628" name="Rectangle 4"/>
          <p:cNvSpPr>
            <a:spLocks noChangeArrowheads="1"/>
          </p:cNvSpPr>
          <p:nvPr/>
        </p:nvSpPr>
        <p:spPr bwMode="auto">
          <a:xfrm>
            <a:off x="0" y="811451"/>
            <a:ext cx="91440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itchFamily="18" charset="0"/>
                <a:cs typeface="Times New Roman" pitchFamily="18" charset="0"/>
              </a:rPr>
              <a:t>“GET THEEEEEEEEEMMMMMMMMMMMM!” It was a soldier. Either side of </a:t>
            </a:r>
            <a:r>
              <a:rPr kumimoji="0" lang="en-GB" sz="2200" b="0" i="0" u="none" strike="noStrike" cap="none" normalizeH="0" baseline="0" dirty="0" err="1" smtClean="0">
                <a:ln>
                  <a:noFill/>
                </a:ln>
                <a:solidFill>
                  <a:schemeClr val="tx1"/>
                </a:solidFill>
                <a:effectLst/>
                <a:latin typeface="Times New Roman" pitchFamily="18" charset="0"/>
                <a:cs typeface="Times New Roman" pitchFamily="18" charset="0"/>
              </a:rPr>
              <a:t>Perseus</a:t>
            </a:r>
            <a:r>
              <a:rPr kumimoji="0" lang="en-GB" sz="2200" b="0" i="0" u="none" strike="noStrike" cap="none" normalizeH="0" baseline="0" dirty="0" smtClean="0">
                <a:ln>
                  <a:noFill/>
                </a:ln>
                <a:solidFill>
                  <a:schemeClr val="tx1"/>
                </a:solidFill>
                <a:effectLst/>
                <a:latin typeface="Times New Roman" pitchFamily="18" charset="0"/>
                <a:cs typeface="Times New Roman" pitchFamily="18" charset="0"/>
              </a:rPr>
              <a:t> stood an army. They began charging at each other at full speed. That was quite fast considering they were in full armour and were carrying a sword and shield each.</a:t>
            </a:r>
          </a:p>
          <a:p>
            <a:pPr marL="0" marR="0" lvl="0" indent="0" algn="l" defTabSz="914400" rtl="0" eaLnBrk="0" fontAlgn="base" latinLnBrk="0" hangingPunct="0">
              <a:lnSpc>
                <a:spcPct val="100000"/>
              </a:lnSpc>
              <a:spcBef>
                <a:spcPct val="0"/>
              </a:spcBef>
              <a:spcAft>
                <a:spcPct val="0"/>
              </a:spcAft>
              <a:buClrTx/>
              <a:buSzTx/>
              <a:buFontTx/>
              <a:buNone/>
              <a:tabLst/>
            </a:pPr>
            <a:endParaRPr lang="en-GB" sz="2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200" b="0" i="0" u="none" strike="noStrike" cap="none" normalizeH="0" baseline="0" dirty="0" smtClean="0">
              <a:ln>
                <a:noFill/>
              </a:ln>
              <a:solidFill>
                <a:schemeClr val="tx1"/>
              </a:solidFill>
              <a:effectLst/>
              <a:latin typeface="Times New Roman" pitchFamily="18" charset="0"/>
              <a:ea typeface="NSimSun"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200" b="0" i="0" u="none" strike="noStrike" cap="none" normalizeH="0" baseline="0" dirty="0" smtClean="0">
                <a:ln>
                  <a:noFill/>
                </a:ln>
                <a:solidFill>
                  <a:schemeClr val="tx1"/>
                </a:solidFill>
                <a:effectLst/>
                <a:latin typeface="Times New Roman" pitchFamily="18" charset="0"/>
                <a:ea typeface="NSimSun" pitchFamily="49" charset="-122"/>
                <a:cs typeface="Times New Roman" pitchFamily="18" charset="0"/>
              </a:rPr>
              <a:t>“NOOOOOOOOOOOOOOOOOO!”screamed </a:t>
            </a:r>
            <a:r>
              <a:rPr kumimoji="0" lang="en-GB" altLang="zh-CN" sz="2200" b="0" i="0" u="none" strike="noStrike" cap="none" normalizeH="0" baseline="0" dirty="0" err="1" smtClean="0">
                <a:ln>
                  <a:noFill/>
                </a:ln>
                <a:solidFill>
                  <a:schemeClr val="tx1"/>
                </a:solidFill>
                <a:effectLst/>
                <a:latin typeface="Times New Roman" pitchFamily="18" charset="0"/>
                <a:ea typeface="NSimSun" pitchFamily="49" charset="-122"/>
                <a:cs typeface="Times New Roman" pitchFamily="18" charset="0"/>
              </a:rPr>
              <a:t>Perseus</a:t>
            </a:r>
            <a:r>
              <a:rPr kumimoji="0" lang="en-GB" altLang="zh-CN" sz="2200" b="0" i="0" u="none" strike="noStrike" cap="none" normalizeH="0" baseline="0" dirty="0" smtClean="0">
                <a:ln>
                  <a:noFill/>
                </a:ln>
                <a:solidFill>
                  <a:schemeClr val="tx1"/>
                </a:solidFill>
                <a:effectLst/>
                <a:latin typeface="Times New Roman" pitchFamily="18" charset="0"/>
                <a:ea typeface="NSimSun" pitchFamily="49" charset="-122"/>
                <a:cs typeface="Times New Roman" pitchFamily="18" charset="0"/>
              </a:rPr>
              <a:t>. He could NOT get stuck in the middle of a fight.</a:t>
            </a:r>
            <a:endParaRPr kumimoji="0" lang="en-GB" altLang="zh-CN"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200" b="0" i="0" u="none" strike="noStrike" cap="none" normalizeH="0" baseline="0" dirty="0" smtClean="0">
                <a:ln>
                  <a:noFill/>
                </a:ln>
                <a:solidFill>
                  <a:schemeClr val="tx1"/>
                </a:solidFill>
                <a:effectLst/>
                <a:latin typeface="Times New Roman" pitchFamily="18" charset="0"/>
                <a:ea typeface="NSimSun" pitchFamily="49" charset="-122"/>
                <a:cs typeface="Times New Roman" pitchFamily="18" charset="0"/>
              </a:rPr>
              <a:t>“God of war, Ares please stop this war for me to get out. I have a journey to get through.” Suddenly the war stopped.</a:t>
            </a:r>
            <a:endParaRPr kumimoji="0" lang="en-GB" altLang="zh-CN"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5134451"/>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GB" sz="2200" b="0" i="0" u="none" strike="noStrike" cap="none" normalizeH="0" baseline="0" dirty="0" smtClean="0">
                <a:ln>
                  <a:noFill/>
                </a:ln>
                <a:solidFill>
                  <a:schemeClr val="tx1"/>
                </a:solidFill>
                <a:effectLst/>
                <a:latin typeface="Times New Roman" pitchFamily="18" charset="0"/>
                <a:cs typeface="Times New Roman" pitchFamily="18" charset="0"/>
              </a:rPr>
              <a:t>I thank you Ares,” said </a:t>
            </a:r>
            <a:r>
              <a:rPr kumimoji="0" lang="en-GB" sz="2200" b="0" i="0" u="none" strike="noStrike" cap="none" normalizeH="0" baseline="0" dirty="0" err="1" smtClean="0">
                <a:ln>
                  <a:noFill/>
                </a:ln>
                <a:solidFill>
                  <a:schemeClr val="tx1"/>
                </a:solidFill>
                <a:effectLst/>
                <a:latin typeface="Times New Roman" pitchFamily="18" charset="0"/>
                <a:cs typeface="Times New Roman" pitchFamily="18" charset="0"/>
              </a:rPr>
              <a:t>Perseus</a:t>
            </a:r>
            <a:r>
              <a:rPr kumimoji="0" lang="en-GB" sz="2200" b="0" i="0" u="none" strike="noStrike" cap="none" normalizeH="0" baseline="0" dirty="0" smtClean="0">
                <a:ln>
                  <a:noFill/>
                </a:ln>
                <a:solidFill>
                  <a:schemeClr val="tx1"/>
                </a:solidFill>
                <a:effectLst/>
                <a:latin typeface="Times New Roman" pitchFamily="18" charset="0"/>
                <a:cs typeface="Times New Roman" pitchFamily="18" charset="0"/>
              </a:rPr>
              <a:t>. He then started to climb the mountain which took him another half an hour. Then he had to climb down the other side. He did not moan or groan but carried on. As he clambered down the other side of the hill he praised all the gods, hoping they’d keep him safe. As he got to the bottom of the mountain he spotted a large monster. A three headed monster.</a:t>
            </a:r>
            <a:endParaRPr kumimoji="0" lang="en-GB"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0" y="2492896"/>
            <a:ext cx="91440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200" b="0" i="0" u="none" strike="noStrike" cap="none" normalizeH="0" baseline="0" dirty="0" smtClean="0">
                <a:ln>
                  <a:noFill/>
                </a:ln>
                <a:solidFill>
                  <a:schemeClr val="tx1"/>
                </a:solidFill>
                <a:effectLst/>
                <a:latin typeface="Times New Roman" pitchFamily="18" charset="0"/>
                <a:ea typeface="NSimSun" pitchFamily="49" charset="-122"/>
                <a:cs typeface="Times New Roman" pitchFamily="18" charset="0"/>
              </a:rPr>
              <a:t>“This...is...so...tiring!” </a:t>
            </a:r>
            <a:r>
              <a:rPr kumimoji="0" lang="en-GB" altLang="zh-CN" sz="2200" b="0" i="0" u="none" strike="noStrike" cap="none" normalizeH="0" baseline="0" dirty="0" err="1" smtClean="0">
                <a:ln>
                  <a:noFill/>
                </a:ln>
                <a:solidFill>
                  <a:schemeClr val="tx1"/>
                </a:solidFill>
                <a:effectLst/>
                <a:latin typeface="Times New Roman" pitchFamily="18" charset="0"/>
                <a:ea typeface="NSimSun" pitchFamily="49" charset="-122"/>
                <a:cs typeface="Times New Roman" pitchFamily="18" charset="0"/>
              </a:rPr>
              <a:t>Perseus</a:t>
            </a:r>
            <a:r>
              <a:rPr kumimoji="0" lang="en-GB" altLang="zh-CN" sz="2200" b="0" i="0" u="none" strike="noStrike" cap="none" normalizeH="0" baseline="0" dirty="0" smtClean="0">
                <a:ln>
                  <a:noFill/>
                </a:ln>
                <a:solidFill>
                  <a:schemeClr val="tx1"/>
                </a:solidFill>
                <a:effectLst/>
                <a:latin typeface="Times New Roman" pitchFamily="18" charset="0"/>
                <a:ea typeface="NSimSun" pitchFamily="49" charset="-122"/>
                <a:cs typeface="Times New Roman" pitchFamily="18" charset="0"/>
              </a:rPr>
              <a:t> was by now halfway up the mountain. There was 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200" b="0" i="0" u="none" strike="noStrike" cap="none" normalizeH="0" baseline="0" dirty="0" smtClean="0">
                <a:ln>
                  <a:noFill/>
                </a:ln>
                <a:solidFill>
                  <a:schemeClr val="tx1"/>
                </a:solidFill>
                <a:effectLst/>
                <a:latin typeface="Times New Roman" pitchFamily="18" charset="0"/>
                <a:ea typeface="NSimSun" pitchFamily="49" charset="-122"/>
                <a:cs typeface="Times New Roman" pitchFamily="18" charset="0"/>
              </a:rPr>
              <a:t>huge ledge that he stopped on to rest. Suddenly there was a deafening call,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0" y="46970"/>
            <a:ext cx="9121775" cy="677108"/>
          </a:xfrm>
          <a:prstGeom prst="rect">
            <a:avLst/>
          </a:prstGeom>
          <a:solidFill>
            <a:srgbClr val="92D050"/>
          </a:solidFill>
          <a:ln w="76200">
            <a:solidFill>
              <a:schemeClr val="tx1"/>
            </a:solidFill>
          </a:ln>
        </p:spPr>
        <p:txBody>
          <a:bodyPr wrap="square">
            <a:spAutoFit/>
          </a:bodyPr>
          <a:lstStyle/>
          <a:p>
            <a:pPr algn="ctr"/>
            <a:r>
              <a:rPr lang="en-GB" sz="3800" dirty="0" smtClean="0">
                <a:latin typeface="Comic Sans MS" pitchFamily="66" charset="0"/>
              </a:rPr>
              <a:t>A continuation of Bethany’s myth</a:t>
            </a:r>
            <a:endParaRPr lang="en-GB" sz="3800" dirty="0">
              <a:latin typeface="Comic Sans MS" pitchFamily="66" charset="0"/>
            </a:endParaRPr>
          </a:p>
        </p:txBody>
      </p:sp>
    </p:spTree>
    <p:extLst>
      <p:ext uri="{BB962C8B-B14F-4D97-AF65-F5344CB8AC3E}">
        <p14:creationId xmlns:p14="http://schemas.microsoft.com/office/powerpoint/2010/main" xmlns="" val="608794654"/>
      </p:ext>
    </p:extLst>
  </p:cSld>
  <p:clrMapOvr>
    <a:masterClrMapping/>
  </p:clrMapOvr>
  <p:transition advClick="0" advTm="6255">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225" y="453866"/>
            <a:ext cx="9144000" cy="6370975"/>
          </a:xfrm>
          <a:prstGeom prst="rect">
            <a:avLst/>
          </a:prstGeom>
        </p:spPr>
        <p:txBody>
          <a:bodyPr wrap="square">
            <a:spAutoFit/>
          </a:bodyPr>
          <a:lstStyle/>
          <a:p>
            <a:pPr lvl="0" eaLnBrk="0" fontAlgn="base" hangingPunct="0">
              <a:spcBef>
                <a:spcPct val="0"/>
              </a:spcBef>
              <a:spcAft>
                <a:spcPct val="0"/>
              </a:spcAft>
              <a:defRPr/>
            </a:pPr>
            <a:r>
              <a:rPr lang="en-US" sz="4000" b="1" i="1" u="sng" dirty="0">
                <a:effectLst>
                  <a:outerShdw blurRad="38100" dist="38100" dir="2700000" algn="tl">
                    <a:srgbClr val="000000">
                      <a:alpha val="43137"/>
                    </a:srgbClr>
                  </a:outerShdw>
                </a:effectLst>
                <a:latin typeface="Garamond"/>
              </a:rPr>
              <a:t>Hades underworld game </a:t>
            </a:r>
            <a:endParaRPr lang="en-US" sz="4000" dirty="0">
              <a:latin typeface="Caliba16"/>
              <a:cs typeface="Calibri Light" pitchFamily="34" charset="0"/>
            </a:endParaRPr>
          </a:p>
          <a:p>
            <a:pPr lvl="0" eaLnBrk="0" fontAlgn="base" hangingPunct="0">
              <a:spcBef>
                <a:spcPct val="0"/>
              </a:spcBef>
              <a:spcAft>
                <a:spcPct val="0"/>
              </a:spcAft>
              <a:defRPr/>
            </a:pPr>
            <a:r>
              <a:rPr lang="en-US" sz="1600" dirty="0" smtClean="0">
                <a:latin typeface="Arial Narrow" pitchFamily="34" charset="0"/>
                <a:cs typeface="Calibri Light" pitchFamily="34" charset="0"/>
              </a:rPr>
              <a:t>In </a:t>
            </a:r>
            <a:r>
              <a:rPr lang="en-US" sz="1600" dirty="0">
                <a:latin typeface="Arial Narrow" pitchFamily="34" charset="0"/>
                <a:cs typeface="Calibri Light" pitchFamily="34" charset="0"/>
              </a:rPr>
              <a:t>the murky, evil underworld the sinister God Hades was plotting yet another destructive plan to get rid of Zeus so he could rule Mount Olympus. In his dark castle sitting on a throne he stroked his triple headed dog Cerebus before the God of evil had a light bulb moment, “I know,” he said his voice echoing around the room “ I will challenge Zeus to a game to see who deserves the right to rule Olympus”. </a:t>
            </a:r>
          </a:p>
          <a:p>
            <a:pPr lvl="0" eaLnBrk="0" fontAlgn="base" hangingPunct="0">
              <a:spcBef>
                <a:spcPct val="0"/>
              </a:spcBef>
              <a:spcAft>
                <a:spcPct val="0"/>
              </a:spcAft>
              <a:defRPr/>
            </a:pPr>
            <a:endParaRPr lang="en-US" sz="1600" dirty="0">
              <a:latin typeface="Arial Narrow" pitchFamily="34" charset="0"/>
              <a:cs typeface="Calibri Light" pitchFamily="34" charset="0"/>
            </a:endParaRPr>
          </a:p>
          <a:p>
            <a:pPr lvl="0" eaLnBrk="0" fontAlgn="base" hangingPunct="0">
              <a:spcBef>
                <a:spcPct val="0"/>
              </a:spcBef>
              <a:spcAft>
                <a:spcPct val="0"/>
              </a:spcAft>
              <a:defRPr/>
            </a:pPr>
            <a:r>
              <a:rPr lang="en-US" sz="1600" dirty="0">
                <a:latin typeface="Arial Narrow" pitchFamily="34" charset="0"/>
                <a:cs typeface="Calibri Light" pitchFamily="34" charset="0"/>
              </a:rPr>
              <a:t>That night Hades travelled to the world of the living. There he went to nine different forests and in each one Hades captured a single snake and chopped the head off. After he completed this task the God of the Underworld combined all of the furious reptiles to make a replica of the terrifying, great mutant, The Hydra. Hades then wrote a letter. </a:t>
            </a:r>
            <a:r>
              <a:rPr lang="en-US" sz="1600" dirty="0">
                <a:latin typeface="Forte" pitchFamily="66" charset="0"/>
                <a:cs typeface="Calibri Light" pitchFamily="34" charset="0"/>
              </a:rPr>
              <a:t>Dear Zeus I am writing to ask you to prove how powerful you really are, so I am challenging you to face me in a new shadow game I have created.  Pick your strongest mortal hero and you will guide him or her and help them to beat one of my monsters in the Amazonian rain forest.  Hope you lose,  Hades (the very best god).</a:t>
            </a:r>
            <a:endParaRPr lang="en-US" sz="1600" dirty="0">
              <a:latin typeface="Franklin Gothic Book" pitchFamily="34" charset="0"/>
              <a:cs typeface="Calibri Light" pitchFamily="34" charset="0"/>
            </a:endParaRPr>
          </a:p>
          <a:p>
            <a:pPr lvl="0" eaLnBrk="0" fontAlgn="base" hangingPunct="0">
              <a:spcBef>
                <a:spcPct val="0"/>
              </a:spcBef>
              <a:spcAft>
                <a:spcPct val="0"/>
              </a:spcAft>
              <a:defRPr/>
            </a:pPr>
            <a:endParaRPr lang="en-US" sz="1600" dirty="0">
              <a:latin typeface="Franklin Gothic Book" pitchFamily="34" charset="0"/>
              <a:cs typeface="Calibri Light" pitchFamily="34" charset="0"/>
            </a:endParaRPr>
          </a:p>
          <a:p>
            <a:pPr lvl="0" eaLnBrk="0" fontAlgn="base" hangingPunct="0">
              <a:spcBef>
                <a:spcPct val="0"/>
              </a:spcBef>
              <a:spcAft>
                <a:spcPct val="0"/>
              </a:spcAft>
              <a:defRPr/>
            </a:pPr>
            <a:r>
              <a:rPr lang="en-US" sz="1600" dirty="0">
                <a:latin typeface="Arial Narrow" pitchFamily="34" charset="0"/>
                <a:cs typeface="Calibri Light" pitchFamily="34" charset="0"/>
              </a:rPr>
              <a:t>It was now the next day in Zeus’s great palace. “So what do you have for me today Hermes?” boomed the strongest God, Zeus. “ Today you have a letter from Hades and a parcel from Apollo” replied Hermes cheerily. “ What has my brother got to say today, probably challenging me to another game I’m going to win” bellowed Zeus tearing the letter open. “ Ho </a:t>
            </a:r>
            <a:r>
              <a:rPr lang="en-US" sz="1600" dirty="0" err="1">
                <a:latin typeface="Arial Narrow" pitchFamily="34" charset="0"/>
                <a:cs typeface="Calibri Light" pitchFamily="34" charset="0"/>
              </a:rPr>
              <a:t>ho</a:t>
            </a:r>
            <a:r>
              <a:rPr lang="en-US" sz="1600" dirty="0">
                <a:latin typeface="Arial Narrow" pitchFamily="34" charset="0"/>
                <a:cs typeface="Calibri Light" pitchFamily="34" charset="0"/>
              </a:rPr>
              <a:t>” chuckled the god looking at the letter “I am actually right” </a:t>
            </a:r>
          </a:p>
          <a:p>
            <a:pPr lvl="0" eaLnBrk="0" fontAlgn="base" hangingPunct="0">
              <a:spcBef>
                <a:spcPct val="0"/>
              </a:spcBef>
              <a:spcAft>
                <a:spcPct val="0"/>
              </a:spcAft>
              <a:defRPr/>
            </a:pPr>
            <a:r>
              <a:rPr lang="en-US" sz="1600" dirty="0">
                <a:latin typeface="Arial Narrow" pitchFamily="34" charset="0"/>
                <a:cs typeface="Calibri Light" pitchFamily="34" charset="0"/>
              </a:rPr>
              <a:t>“ When are you  ever wrong ?” asked Hermes sarcastically. </a:t>
            </a:r>
          </a:p>
          <a:p>
            <a:pPr lvl="0" eaLnBrk="0" fontAlgn="base" hangingPunct="0">
              <a:spcBef>
                <a:spcPct val="0"/>
              </a:spcBef>
              <a:spcAft>
                <a:spcPct val="0"/>
              </a:spcAft>
              <a:defRPr/>
            </a:pPr>
            <a:r>
              <a:rPr lang="en-US" sz="1600" dirty="0">
                <a:latin typeface="Arial Narrow" pitchFamily="34" charset="0"/>
                <a:cs typeface="Calibri Light" pitchFamily="34" charset="0"/>
              </a:rPr>
              <a:t>“Tell Hades that I’ll do his game” demanded Zeus to Hermes sitting on his golden throne.   </a:t>
            </a:r>
          </a:p>
          <a:p>
            <a:pPr lvl="0" eaLnBrk="0" fontAlgn="base" hangingPunct="0">
              <a:spcBef>
                <a:spcPct val="0"/>
              </a:spcBef>
              <a:spcAft>
                <a:spcPct val="0"/>
              </a:spcAft>
              <a:defRPr/>
            </a:pPr>
            <a:endParaRPr lang="en-US" sz="1600" dirty="0">
              <a:latin typeface="Arial Narrow" pitchFamily="34" charset="0"/>
              <a:cs typeface="Calibri Light" pitchFamily="34" charset="0"/>
            </a:endParaRPr>
          </a:p>
          <a:p>
            <a:pPr lvl="0" eaLnBrk="0" fontAlgn="base" hangingPunct="0">
              <a:spcBef>
                <a:spcPct val="0"/>
              </a:spcBef>
              <a:spcAft>
                <a:spcPct val="0"/>
              </a:spcAft>
              <a:defRPr/>
            </a:pPr>
            <a:r>
              <a:rPr lang="en-US" sz="1600" dirty="0">
                <a:latin typeface="Arial Narrow" pitchFamily="34" charset="0"/>
                <a:cs typeface="Calibri Light" pitchFamily="34" charset="0"/>
              </a:rPr>
              <a:t>When Hermes delivered the answer Hades laughed with joy “ finally I can beat Zeus at his own game”. </a:t>
            </a:r>
          </a:p>
          <a:p>
            <a:pPr lvl="0" eaLnBrk="0" fontAlgn="base" hangingPunct="0">
              <a:spcBef>
                <a:spcPct val="0"/>
              </a:spcBef>
              <a:spcAft>
                <a:spcPct val="0"/>
              </a:spcAft>
              <a:defRPr/>
            </a:pPr>
            <a:r>
              <a:rPr lang="en-US" sz="1600" dirty="0">
                <a:latin typeface="Arial Narrow" pitchFamily="34" charset="0"/>
                <a:cs typeface="Calibri Light" pitchFamily="34" charset="0"/>
              </a:rPr>
              <a:t>Zeus was discussing which hero to chose with Ares (the god of war) finally, they came to a decision. Zeus made a dice it had their best mortal hero’s on it and the dice would decide on their strength and power. </a:t>
            </a:r>
          </a:p>
        </p:txBody>
      </p:sp>
      <p:sp>
        <p:nvSpPr>
          <p:cNvPr id="3" name="Rectangle 2"/>
          <p:cNvSpPr/>
          <p:nvPr/>
        </p:nvSpPr>
        <p:spPr>
          <a:xfrm>
            <a:off x="0" y="46970"/>
            <a:ext cx="9121775" cy="400110"/>
          </a:xfrm>
          <a:prstGeom prst="rect">
            <a:avLst/>
          </a:prstGeom>
          <a:solidFill>
            <a:srgbClr val="92D050"/>
          </a:solidFill>
          <a:ln w="76200">
            <a:solidFill>
              <a:schemeClr val="tx1"/>
            </a:solidFill>
          </a:ln>
        </p:spPr>
        <p:txBody>
          <a:bodyPr wrap="square">
            <a:spAutoFit/>
          </a:bodyPr>
          <a:lstStyle/>
          <a:p>
            <a:pPr algn="ctr"/>
            <a:r>
              <a:rPr lang="en-GB" sz="2000" dirty="0" smtClean="0">
                <a:latin typeface="Comic Sans MS" pitchFamily="66" charset="0"/>
              </a:rPr>
              <a:t>Cameron’s myth so far</a:t>
            </a:r>
            <a:endParaRPr lang="en-GB" sz="2000" dirty="0">
              <a:latin typeface="Comic Sans MS" pitchFamily="66" charset="0"/>
            </a:endParaRPr>
          </a:p>
        </p:txBody>
      </p:sp>
    </p:spTree>
    <p:extLst>
      <p:ext uri="{BB962C8B-B14F-4D97-AF65-F5344CB8AC3E}">
        <p14:creationId xmlns:p14="http://schemas.microsoft.com/office/powerpoint/2010/main" xmlns="" val="423446290"/>
      </p:ext>
    </p:extLst>
  </p:cSld>
  <p:clrMapOvr>
    <a:masterClrMapping/>
  </p:clrMapOvr>
  <p:transition advClick="0" advTm="8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5" y="620688"/>
            <a:ext cx="9144000" cy="5693866"/>
          </a:xfrm>
          <a:prstGeom prst="rect">
            <a:avLst/>
          </a:prstGeom>
        </p:spPr>
        <p:txBody>
          <a:bodyPr wrap="square">
            <a:spAutoFit/>
          </a:bodyPr>
          <a:lstStyle/>
          <a:p>
            <a:pPr lvl="0" eaLnBrk="0" fontAlgn="base" hangingPunct="0">
              <a:spcBef>
                <a:spcPct val="0"/>
              </a:spcBef>
              <a:spcAft>
                <a:spcPct val="0"/>
              </a:spcAft>
              <a:defRPr/>
            </a:pPr>
            <a:r>
              <a:rPr lang="en-US" sz="1300" dirty="0">
                <a:latin typeface="Arial Narrow" pitchFamily="34" charset="0"/>
                <a:cs typeface="Calibri Light" pitchFamily="34" charset="0"/>
              </a:rPr>
              <a:t>Ares rolled the dice, it turned and hummed, before landing on the hero Achilles. </a:t>
            </a:r>
          </a:p>
          <a:p>
            <a:pPr lvl="0" eaLnBrk="0" fontAlgn="base" hangingPunct="0">
              <a:spcBef>
                <a:spcPct val="0"/>
              </a:spcBef>
              <a:spcAft>
                <a:spcPct val="0"/>
              </a:spcAft>
              <a:defRPr/>
            </a:pPr>
            <a:r>
              <a:rPr lang="en-US" sz="1300" dirty="0">
                <a:latin typeface="Arial Narrow" pitchFamily="34" charset="0"/>
                <a:cs typeface="Calibri Light" pitchFamily="34" charset="0"/>
              </a:rPr>
              <a:t>“So Achilles is to go inside the forest” grumbled Zeus with a sound of disappointment in his voice, </a:t>
            </a:r>
          </a:p>
          <a:p>
            <a:pPr lvl="0" eaLnBrk="0" fontAlgn="base" hangingPunct="0">
              <a:spcBef>
                <a:spcPct val="0"/>
              </a:spcBef>
              <a:spcAft>
                <a:spcPct val="0"/>
              </a:spcAft>
              <a:defRPr/>
            </a:pPr>
            <a:r>
              <a:rPr lang="en-US" sz="1300" dirty="0">
                <a:latin typeface="Arial Narrow" pitchFamily="34" charset="0"/>
                <a:cs typeface="Calibri Light" pitchFamily="34" charset="0"/>
              </a:rPr>
              <a:t>“ yes” replied Ares “ not who I was hoping to represent the great gods”.</a:t>
            </a:r>
          </a:p>
          <a:p>
            <a:pPr lvl="0" eaLnBrk="0" fontAlgn="base" hangingPunct="0">
              <a:spcBef>
                <a:spcPct val="0"/>
              </a:spcBef>
              <a:spcAft>
                <a:spcPct val="0"/>
              </a:spcAft>
              <a:defRPr/>
            </a:pPr>
            <a:endParaRPr lang="en-US" sz="1300" dirty="0">
              <a:latin typeface="Arial Narrow" pitchFamily="34" charset="0"/>
              <a:cs typeface="Calibri Light" pitchFamily="34" charset="0"/>
            </a:endParaRPr>
          </a:p>
          <a:p>
            <a:pPr lvl="0" eaLnBrk="0" fontAlgn="base" hangingPunct="0">
              <a:spcBef>
                <a:spcPct val="0"/>
              </a:spcBef>
              <a:spcAft>
                <a:spcPct val="0"/>
              </a:spcAft>
              <a:defRPr/>
            </a:pPr>
            <a:r>
              <a:rPr lang="en-US" sz="1300" dirty="0">
                <a:latin typeface="Arial Narrow" pitchFamily="34" charset="0"/>
                <a:cs typeface="Calibri Light" pitchFamily="34" charset="0"/>
              </a:rPr>
              <a:t>The very next day Zeus went to Achilles in the form of a lightning bolt. “ </a:t>
            </a:r>
            <a:r>
              <a:rPr lang="en-US" sz="1300" dirty="0" err="1">
                <a:latin typeface="Arial Narrow" pitchFamily="34" charset="0"/>
                <a:cs typeface="Calibri Light" pitchFamily="34" charset="0"/>
              </a:rPr>
              <a:t>Arghhhha</a:t>
            </a:r>
            <a:r>
              <a:rPr lang="en-US" sz="1300" dirty="0">
                <a:latin typeface="Arial Narrow" pitchFamily="34" charset="0"/>
                <a:cs typeface="Calibri Light" pitchFamily="34" charset="0"/>
              </a:rPr>
              <a:t>” screamed Achilles as the lightning rod smashed onto the patch of field beside him, the long dry grass caught fire. The fire took the image of Zeus and burned the </a:t>
            </a:r>
            <a:r>
              <a:rPr lang="en-US" sz="1300" dirty="0" err="1">
                <a:latin typeface="Arial Narrow" pitchFamily="34" charset="0"/>
                <a:cs typeface="Calibri Light" pitchFamily="34" charset="0"/>
              </a:rPr>
              <a:t>colour</a:t>
            </a:r>
            <a:r>
              <a:rPr lang="en-US" sz="1300" dirty="0">
                <a:latin typeface="Arial Narrow" pitchFamily="34" charset="0"/>
                <a:cs typeface="Calibri Light" pitchFamily="34" charset="0"/>
              </a:rPr>
              <a:t> of velvet. </a:t>
            </a:r>
          </a:p>
          <a:p>
            <a:pPr lvl="0" eaLnBrk="0" fontAlgn="base" hangingPunct="0">
              <a:spcBef>
                <a:spcPct val="0"/>
              </a:spcBef>
              <a:spcAft>
                <a:spcPct val="0"/>
              </a:spcAft>
              <a:defRPr/>
            </a:pPr>
            <a:r>
              <a:rPr lang="en-US" sz="1300" dirty="0">
                <a:latin typeface="Arial Narrow" pitchFamily="34" charset="0"/>
                <a:cs typeface="Calibri Light" pitchFamily="34" charset="0"/>
              </a:rPr>
              <a:t>“Achilles” boomed the God of lightning mysteriously.</a:t>
            </a:r>
          </a:p>
          <a:p>
            <a:pPr lvl="0" eaLnBrk="0" fontAlgn="base" hangingPunct="0">
              <a:spcBef>
                <a:spcPct val="0"/>
              </a:spcBef>
              <a:spcAft>
                <a:spcPct val="0"/>
              </a:spcAft>
              <a:defRPr/>
            </a:pPr>
            <a:r>
              <a:rPr lang="en-US" sz="1300" dirty="0">
                <a:latin typeface="Arial Narrow" pitchFamily="34" charset="0"/>
                <a:cs typeface="Calibri Light" pitchFamily="34" charset="0"/>
              </a:rPr>
              <a:t>“Y-y-yes” replied the terrified Achilles </a:t>
            </a:r>
          </a:p>
          <a:p>
            <a:pPr lvl="0" eaLnBrk="0" fontAlgn="base" hangingPunct="0">
              <a:spcBef>
                <a:spcPct val="0"/>
              </a:spcBef>
              <a:spcAft>
                <a:spcPct val="0"/>
              </a:spcAft>
              <a:defRPr/>
            </a:pPr>
            <a:r>
              <a:rPr lang="en-US" sz="1300" dirty="0">
                <a:latin typeface="Arial Narrow" pitchFamily="34" charset="0"/>
                <a:cs typeface="Calibri Light" pitchFamily="34" charset="0"/>
              </a:rPr>
              <a:t>“You may be the best of all of the mortal hero's but how will I know if you don’t prove it, you are going to face Hades in a shadow game, meet me in the Amazon forest in a weeks time” bellowed Zeus</a:t>
            </a:r>
          </a:p>
          <a:p>
            <a:pPr lvl="0" eaLnBrk="0" fontAlgn="base" hangingPunct="0">
              <a:spcBef>
                <a:spcPct val="0"/>
              </a:spcBef>
              <a:spcAft>
                <a:spcPct val="0"/>
              </a:spcAft>
              <a:defRPr/>
            </a:pPr>
            <a:r>
              <a:rPr lang="en-US" sz="1300" dirty="0">
                <a:latin typeface="Arial Narrow" pitchFamily="34" charset="0"/>
                <a:cs typeface="Calibri Light" pitchFamily="34" charset="0"/>
              </a:rPr>
              <a:t>“if you do this I will reward you with riches beyond your wildest dreams” he finished. Lost for words Achilles opened his mouth but no sound came out.</a:t>
            </a:r>
          </a:p>
          <a:p>
            <a:pPr lvl="0" eaLnBrk="0" fontAlgn="base" hangingPunct="0">
              <a:spcBef>
                <a:spcPct val="0"/>
              </a:spcBef>
              <a:spcAft>
                <a:spcPct val="0"/>
              </a:spcAft>
              <a:defRPr/>
            </a:pPr>
            <a:r>
              <a:rPr lang="en-US" sz="1300" dirty="0">
                <a:latin typeface="Arial Narrow" pitchFamily="34" charset="0"/>
                <a:cs typeface="Calibri Light" pitchFamily="34" charset="0"/>
              </a:rPr>
              <a:t>“Is that a yes or a no?” asked Zeus looking confused </a:t>
            </a:r>
          </a:p>
          <a:p>
            <a:pPr lvl="0" eaLnBrk="0" fontAlgn="base" hangingPunct="0">
              <a:spcBef>
                <a:spcPct val="0"/>
              </a:spcBef>
              <a:spcAft>
                <a:spcPct val="0"/>
              </a:spcAft>
              <a:defRPr/>
            </a:pPr>
            <a:r>
              <a:rPr lang="en-US" sz="1300" dirty="0">
                <a:latin typeface="Arial Narrow" pitchFamily="34" charset="0"/>
                <a:cs typeface="Calibri Light" pitchFamily="34" charset="0"/>
              </a:rPr>
              <a:t>“yes sorry” replied Achilles.</a:t>
            </a:r>
          </a:p>
          <a:p>
            <a:pPr lvl="0" eaLnBrk="0" fontAlgn="base" hangingPunct="0">
              <a:spcBef>
                <a:spcPct val="0"/>
              </a:spcBef>
              <a:spcAft>
                <a:spcPct val="0"/>
              </a:spcAft>
              <a:defRPr/>
            </a:pPr>
            <a:endParaRPr lang="en-US" sz="1300" dirty="0">
              <a:latin typeface="Arial Narrow" pitchFamily="34" charset="0"/>
              <a:cs typeface="Calibri Light" pitchFamily="34" charset="0"/>
            </a:endParaRPr>
          </a:p>
          <a:p>
            <a:pPr lvl="0" eaLnBrk="0" fontAlgn="base" hangingPunct="0">
              <a:spcBef>
                <a:spcPct val="0"/>
              </a:spcBef>
              <a:spcAft>
                <a:spcPct val="0"/>
              </a:spcAft>
              <a:defRPr/>
            </a:pPr>
            <a:r>
              <a:rPr lang="en-US" sz="1300" dirty="0">
                <a:latin typeface="Arial Narrow" pitchFamily="34" charset="0"/>
                <a:cs typeface="Calibri Light" pitchFamily="34" charset="0"/>
              </a:rPr>
              <a:t>As soon as Achilles reached his cramped cottage he packed a small bag and started walking towards the forest. For seven days and seven nights he walked and walked. A week went by and Zeus was standing in front of the Amazon rainforest  waiting for Achilles and Hades. After what felt like an age the leader of gods finally saw Achilles approaching him wearing a tattered old T-shirt and ripped shorts. </a:t>
            </a:r>
          </a:p>
          <a:p>
            <a:pPr lvl="0" eaLnBrk="0" fontAlgn="base" hangingPunct="0">
              <a:spcBef>
                <a:spcPct val="0"/>
              </a:spcBef>
              <a:spcAft>
                <a:spcPct val="0"/>
              </a:spcAft>
              <a:defRPr/>
            </a:pPr>
            <a:r>
              <a:rPr lang="en-US" sz="1300" dirty="0">
                <a:latin typeface="Arial Narrow" pitchFamily="34" charset="0"/>
                <a:cs typeface="Calibri Light" pitchFamily="34" charset="0"/>
              </a:rPr>
              <a:t>“Why haven’t you come wearing something a bit more suitable for battle?” questioned Zeus looking displeased. Achilles shot him an angry look, the mighty god corrected himself “well lets get you armored up then shall we”. Zeus picked up a stone and it magically transformed into a solid piece of armor. Achilles was stunned, the mighty god then picked up two sticks and rubbed them together to make fire, he then put this flame on a small rock, this combination made a fire sword. The god gave Achilles these pieces of equipment.</a:t>
            </a:r>
          </a:p>
          <a:p>
            <a:pPr lvl="0" eaLnBrk="0" fontAlgn="base" hangingPunct="0">
              <a:spcBef>
                <a:spcPct val="0"/>
              </a:spcBef>
              <a:spcAft>
                <a:spcPct val="0"/>
              </a:spcAft>
              <a:defRPr/>
            </a:pPr>
            <a:r>
              <a:rPr lang="en-US" sz="1300" dirty="0">
                <a:latin typeface="Arial Narrow" pitchFamily="34" charset="0"/>
                <a:cs typeface="Calibri Light" pitchFamily="34" charset="0"/>
              </a:rPr>
              <a:t>“Wow thanks” replied  Achilles. Zeus and Achilles suddenly felt a cold breeze, then darkness surrounded the usually bright green forest.</a:t>
            </a:r>
          </a:p>
          <a:p>
            <a:pPr lvl="0" eaLnBrk="0" fontAlgn="base" hangingPunct="0">
              <a:spcBef>
                <a:spcPct val="0"/>
              </a:spcBef>
              <a:spcAft>
                <a:spcPct val="0"/>
              </a:spcAft>
              <a:defRPr/>
            </a:pPr>
            <a:r>
              <a:rPr lang="en-US" sz="1300" dirty="0">
                <a:latin typeface="Arial Narrow" pitchFamily="34" charset="0"/>
                <a:cs typeface="Calibri Light" pitchFamily="34" charset="0"/>
              </a:rPr>
              <a:t>“That would be my brother” boomed Zeus. Sure enough Hades was leaning on a tree, it immediately withered and died, slowly the rest of the trees started dying as well. </a:t>
            </a:r>
          </a:p>
          <a:p>
            <a:pPr lvl="0" eaLnBrk="0" fontAlgn="base" hangingPunct="0">
              <a:spcBef>
                <a:spcPct val="0"/>
              </a:spcBef>
              <a:spcAft>
                <a:spcPct val="0"/>
              </a:spcAft>
              <a:defRPr/>
            </a:pPr>
            <a:r>
              <a:rPr lang="en-US" sz="1300" dirty="0">
                <a:latin typeface="Arial Narrow" pitchFamily="34" charset="0"/>
                <a:cs typeface="Calibri Light" pitchFamily="34" charset="0"/>
              </a:rPr>
              <a:t>“Come on I haven’t got all day” shouted Hades angrily</a:t>
            </a:r>
          </a:p>
          <a:p>
            <a:pPr lvl="0" eaLnBrk="0" fontAlgn="base" hangingPunct="0">
              <a:spcBef>
                <a:spcPct val="0"/>
              </a:spcBef>
              <a:spcAft>
                <a:spcPct val="0"/>
              </a:spcAft>
              <a:defRPr/>
            </a:pPr>
            <a:r>
              <a:rPr lang="en-US" sz="1300" dirty="0">
                <a:latin typeface="Arial Narrow" pitchFamily="34" charset="0"/>
                <a:cs typeface="Calibri Light" pitchFamily="34" charset="0"/>
              </a:rPr>
              <a:t>“go in the forest and slay the Hydra before he gets angry” grumbled Zeus wearily.</a:t>
            </a:r>
          </a:p>
          <a:p>
            <a:pPr lvl="0" eaLnBrk="0" fontAlgn="base" hangingPunct="0">
              <a:spcBef>
                <a:spcPct val="0"/>
              </a:spcBef>
              <a:spcAft>
                <a:spcPct val="0"/>
              </a:spcAft>
              <a:defRPr/>
            </a:pPr>
            <a:r>
              <a:rPr lang="en-US" sz="1300" dirty="0">
                <a:latin typeface="Arial Narrow" pitchFamily="34" charset="0"/>
                <a:cs typeface="Calibri Light" pitchFamily="34" charset="0"/>
              </a:rPr>
              <a:t>As Achilles (wearing his armor and carrying his fire sword) walked into the forest </a:t>
            </a:r>
          </a:p>
          <a:p>
            <a:pPr lvl="0" eaLnBrk="0" fontAlgn="base" hangingPunct="0">
              <a:spcBef>
                <a:spcPct val="0"/>
              </a:spcBef>
              <a:spcAft>
                <a:spcPct val="0"/>
              </a:spcAft>
              <a:defRPr/>
            </a:pPr>
            <a:r>
              <a:rPr lang="en-US" sz="1300" dirty="0">
                <a:latin typeface="Arial Narrow" pitchFamily="34" charset="0"/>
                <a:cs typeface="Calibri Light" pitchFamily="34" charset="0"/>
              </a:rPr>
              <a:t>Zeus called “the end is closer if you slay the heart the end is further if you slay the head” that was odd thought Achilles as he entered the forest.          </a:t>
            </a:r>
          </a:p>
        </p:txBody>
      </p:sp>
      <p:sp>
        <p:nvSpPr>
          <p:cNvPr id="3" name="Rectangle 2"/>
          <p:cNvSpPr/>
          <p:nvPr/>
        </p:nvSpPr>
        <p:spPr>
          <a:xfrm>
            <a:off x="0" y="46970"/>
            <a:ext cx="9121775" cy="400110"/>
          </a:xfrm>
          <a:prstGeom prst="rect">
            <a:avLst/>
          </a:prstGeom>
          <a:solidFill>
            <a:srgbClr val="92D050"/>
          </a:solidFill>
          <a:ln w="76200">
            <a:solidFill>
              <a:schemeClr val="tx1"/>
            </a:solidFill>
          </a:ln>
        </p:spPr>
        <p:txBody>
          <a:bodyPr wrap="square">
            <a:spAutoFit/>
          </a:bodyPr>
          <a:lstStyle/>
          <a:p>
            <a:pPr algn="ctr"/>
            <a:r>
              <a:rPr lang="en-GB" sz="2000" dirty="0" smtClean="0">
                <a:latin typeface="Comic Sans MS" pitchFamily="66" charset="0"/>
              </a:rPr>
              <a:t>Cameron’s myth so far</a:t>
            </a:r>
            <a:endParaRPr lang="en-GB" sz="2000" dirty="0">
              <a:latin typeface="Comic Sans MS" pitchFamily="66" charset="0"/>
            </a:endParaRPr>
          </a:p>
        </p:txBody>
      </p:sp>
    </p:spTree>
    <p:extLst>
      <p:ext uri="{BB962C8B-B14F-4D97-AF65-F5344CB8AC3E}">
        <p14:creationId xmlns:p14="http://schemas.microsoft.com/office/powerpoint/2010/main" xmlns="" val="842290799"/>
      </p:ext>
    </p:extLst>
  </p:cSld>
  <p:clrMapOvr>
    <a:masterClrMapping/>
  </p:clrMapOvr>
  <p:transition advClick="0" advTm="8000">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3160</Words>
  <Application>Microsoft Office PowerPoint</Application>
  <PresentationFormat>On-screen Show (4:3)</PresentationFormat>
  <Paragraphs>211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62</cp:revision>
  <dcterms:created xsi:type="dcterms:W3CDTF">2020-04-20T08:59:27Z</dcterms:created>
  <dcterms:modified xsi:type="dcterms:W3CDTF">2020-05-21T16:40:08Z</dcterms:modified>
</cp:coreProperties>
</file>