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sldIdLst>
    <p:sldId id="257" r:id="rId2"/>
    <p:sldId id="265" r:id="rId3"/>
    <p:sldId id="279" r:id="rId4"/>
    <p:sldId id="315" r:id="rId5"/>
    <p:sldId id="357" r:id="rId6"/>
    <p:sldId id="358" r:id="rId7"/>
    <p:sldId id="319" r:id="rId8"/>
    <p:sldId id="316" r:id="rId9"/>
    <p:sldId id="317" r:id="rId10"/>
    <p:sldId id="359" r:id="rId11"/>
    <p:sldId id="318" r:id="rId12"/>
    <p:sldId id="321" r:id="rId13"/>
    <p:sldId id="320" r:id="rId14"/>
    <p:sldId id="322" r:id="rId15"/>
    <p:sldId id="323" r:id="rId16"/>
    <p:sldId id="356" r:id="rId17"/>
    <p:sldId id="337" r:id="rId18"/>
    <p:sldId id="339" r:id="rId19"/>
    <p:sldId id="361" r:id="rId20"/>
    <p:sldId id="273" r:id="rId21"/>
    <p:sldId id="291" r:id="rId22"/>
    <p:sldId id="330" r:id="rId23"/>
    <p:sldId id="331" r:id="rId24"/>
    <p:sldId id="332" r:id="rId25"/>
    <p:sldId id="329" r:id="rId26"/>
    <p:sldId id="333" r:id="rId27"/>
    <p:sldId id="334" r:id="rId28"/>
    <p:sldId id="335" r:id="rId29"/>
    <p:sldId id="340" r:id="rId30"/>
    <p:sldId id="341" r:id="rId31"/>
    <p:sldId id="342" r:id="rId32"/>
    <p:sldId id="343" r:id="rId33"/>
    <p:sldId id="344" r:id="rId34"/>
    <p:sldId id="369" r:id="rId35"/>
    <p:sldId id="277" r:id="rId36"/>
    <p:sldId id="308" r:id="rId37"/>
    <p:sldId id="324" r:id="rId38"/>
    <p:sldId id="325" r:id="rId39"/>
    <p:sldId id="326" r:id="rId40"/>
    <p:sldId id="327" r:id="rId41"/>
    <p:sldId id="345" r:id="rId42"/>
    <p:sldId id="328" r:id="rId43"/>
    <p:sldId id="347" r:id="rId44"/>
    <p:sldId id="346" r:id="rId45"/>
    <p:sldId id="348" r:id="rId46"/>
    <p:sldId id="365" r:id="rId47"/>
    <p:sldId id="278" r:id="rId48"/>
    <p:sldId id="309" r:id="rId49"/>
    <p:sldId id="310" r:id="rId50"/>
    <p:sldId id="311" r:id="rId51"/>
    <p:sldId id="312" r:id="rId52"/>
    <p:sldId id="313" r:id="rId53"/>
    <p:sldId id="314" r:id="rId54"/>
    <p:sldId id="336" r:id="rId55"/>
    <p:sldId id="349" r:id="rId56"/>
    <p:sldId id="350" r:id="rId57"/>
    <p:sldId id="351" r:id="rId58"/>
    <p:sldId id="352" r:id="rId59"/>
    <p:sldId id="353" r:id="rId60"/>
    <p:sldId id="354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12" autoAdjust="0"/>
    <p:restoredTop sz="94660"/>
  </p:normalViewPr>
  <p:slideViewPr>
    <p:cSldViewPr>
      <p:cViewPr varScale="1">
        <p:scale>
          <a:sx n="68" d="100"/>
          <a:sy n="68" d="100"/>
        </p:scale>
        <p:origin x="-18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04/05/2020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04/05/2020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04/05/2020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D0F38-821F-45B2-8B8A-BF61878DD859}" type="datetimeFigureOut">
              <a:rPr lang="en-GB" smtClean="0"/>
              <a:pPr/>
              <a:t>04/05/2020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Y5&amp;6 TOP SPELLERS TODAY</a:t>
            </a:r>
            <a:endParaRPr lang="en-US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Spelling Shed by The Spelling Shed Lt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65626" cy="60212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0" y="2132856"/>
            <a:ext cx="9144000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= Nelly </a:t>
            </a:r>
            <a:r>
              <a:rPr lang="en-GB" dirty="0" smtClean="0"/>
              <a:t>69</a:t>
            </a:r>
            <a:r>
              <a:rPr lang="en-GB" dirty="0" smtClean="0"/>
              <a:t> </a:t>
            </a:r>
            <a:r>
              <a:rPr lang="en-GB" dirty="0" smtClean="0"/>
              <a:t>points</a:t>
            </a:r>
          </a:p>
          <a:p>
            <a:endParaRPr lang="en-GB" dirty="0" smtClean="0"/>
          </a:p>
          <a:p>
            <a:r>
              <a:rPr lang="en-GB" dirty="0" smtClean="0"/>
              <a:t>2nd = Cameron 31 points</a:t>
            </a:r>
          </a:p>
          <a:p>
            <a:endParaRPr lang="en-GB" dirty="0" smtClean="0"/>
          </a:p>
          <a:p>
            <a:r>
              <a:rPr lang="en-GB" dirty="0" smtClean="0"/>
              <a:t>3rd = Ruby 28 points</a:t>
            </a:r>
          </a:p>
          <a:p>
            <a:endParaRPr lang="en-GB" dirty="0" smtClean="0"/>
          </a:p>
          <a:p>
            <a:r>
              <a:rPr lang="en-GB" dirty="0" smtClean="0"/>
              <a:t>4th = Heidi 17 points</a:t>
            </a:r>
          </a:p>
          <a:p>
            <a:endParaRPr lang="en-GB" dirty="0" smtClean="0"/>
          </a:p>
          <a:p>
            <a:r>
              <a:rPr lang="en-GB" dirty="0" smtClean="0"/>
              <a:t>5th=  Henry 14 points</a:t>
            </a:r>
          </a:p>
          <a:p>
            <a:endParaRPr lang="en-GB" dirty="0" smtClean="0"/>
          </a:p>
          <a:p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dirty="0" smtClean="0"/>
              <a:t> = Jack 10 points</a:t>
            </a:r>
          </a:p>
          <a:p>
            <a:endParaRPr lang="en-GB" dirty="0" smtClean="0"/>
          </a:p>
          <a:p>
            <a:r>
              <a:rPr lang="en-GB" dirty="0" smtClean="0"/>
              <a:t>7</a:t>
            </a:r>
            <a:r>
              <a:rPr lang="en-GB" baseline="30000" dirty="0" smtClean="0"/>
              <a:t>th</a:t>
            </a:r>
            <a:r>
              <a:rPr lang="en-GB" dirty="0" smtClean="0"/>
              <a:t> =  Chloe and Bethany 8 points</a:t>
            </a:r>
          </a:p>
          <a:p>
            <a:endParaRPr lang="en-GB" dirty="0" smtClean="0"/>
          </a:p>
          <a:p>
            <a:r>
              <a:rPr lang="en-GB" dirty="0" smtClean="0"/>
              <a:t>8th = Reuben 7 points</a:t>
            </a:r>
          </a:p>
          <a:p>
            <a:endParaRPr lang="en-GB" dirty="0" smtClean="0"/>
          </a:p>
          <a:p>
            <a:r>
              <a:rPr lang="en-GB" dirty="0" smtClean="0"/>
              <a:t>9</a:t>
            </a:r>
            <a:r>
              <a:rPr lang="en-GB" baseline="30000" dirty="0" smtClean="0"/>
              <a:t>th</a:t>
            </a:r>
            <a:r>
              <a:rPr lang="en-GB" dirty="0" smtClean="0"/>
              <a:t> = Zoe and Daniel 6 points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36096" y="5373216"/>
            <a:ext cx="3707904" cy="133882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700" dirty="0" smtClean="0"/>
              <a:t>Everybody else earns 1 dojo for practising their spellings today!</a:t>
            </a:r>
            <a:endParaRPr lang="en-GB" sz="2700" dirty="0"/>
          </a:p>
        </p:txBody>
      </p:sp>
      <p:pic>
        <p:nvPicPr>
          <p:cNvPr id="3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32048" cy="432048"/>
          </a:xfrm>
          <a:prstGeom prst="rect">
            <a:avLst/>
          </a:prstGeom>
          <a:noFill/>
        </p:spPr>
      </p:pic>
      <p:pic>
        <p:nvPicPr>
          <p:cNvPr id="4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32048" cy="432048"/>
          </a:xfrm>
          <a:prstGeom prst="rect">
            <a:avLst/>
          </a:prstGeom>
          <a:noFill/>
        </p:spPr>
      </p:pic>
      <p:pic>
        <p:nvPicPr>
          <p:cNvPr id="4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432048" cy="432048"/>
          </a:xfrm>
          <a:prstGeom prst="rect">
            <a:avLst/>
          </a:prstGeom>
          <a:noFill/>
        </p:spPr>
      </p:pic>
      <p:pic>
        <p:nvPicPr>
          <p:cNvPr id="4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6"/>
            <a:ext cx="432048" cy="432048"/>
          </a:xfrm>
          <a:prstGeom prst="rect">
            <a:avLst/>
          </a:prstGeom>
          <a:noFill/>
        </p:spPr>
      </p:pic>
      <p:pic>
        <p:nvPicPr>
          <p:cNvPr id="4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132856"/>
            <a:ext cx="432048" cy="432048"/>
          </a:xfrm>
          <a:prstGeom prst="rect">
            <a:avLst/>
          </a:prstGeom>
          <a:noFill/>
        </p:spPr>
      </p:pic>
      <p:pic>
        <p:nvPicPr>
          <p:cNvPr id="4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36912"/>
            <a:ext cx="432048" cy="432048"/>
          </a:xfrm>
          <a:prstGeom prst="rect">
            <a:avLst/>
          </a:prstGeom>
          <a:noFill/>
        </p:spPr>
      </p:pic>
      <p:pic>
        <p:nvPicPr>
          <p:cNvPr id="4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432048" cy="432048"/>
          </a:xfrm>
          <a:prstGeom prst="rect">
            <a:avLst/>
          </a:prstGeom>
          <a:noFill/>
        </p:spPr>
      </p:pic>
      <p:pic>
        <p:nvPicPr>
          <p:cNvPr id="4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36912"/>
            <a:ext cx="432048" cy="432048"/>
          </a:xfrm>
          <a:prstGeom prst="rect">
            <a:avLst/>
          </a:prstGeom>
          <a:noFill/>
        </p:spPr>
      </p:pic>
      <p:pic>
        <p:nvPicPr>
          <p:cNvPr id="4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36912"/>
            <a:ext cx="432048" cy="432048"/>
          </a:xfrm>
          <a:prstGeom prst="rect">
            <a:avLst/>
          </a:prstGeom>
          <a:noFill/>
        </p:spPr>
      </p:pic>
      <p:pic>
        <p:nvPicPr>
          <p:cNvPr id="4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36912"/>
            <a:ext cx="432048" cy="432048"/>
          </a:xfrm>
          <a:prstGeom prst="rect">
            <a:avLst/>
          </a:prstGeom>
          <a:noFill/>
        </p:spPr>
      </p:pic>
      <p:pic>
        <p:nvPicPr>
          <p:cNvPr id="4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140968"/>
            <a:ext cx="432048" cy="432048"/>
          </a:xfrm>
          <a:prstGeom prst="rect">
            <a:avLst/>
          </a:prstGeom>
          <a:noFill/>
        </p:spPr>
      </p:pic>
      <p:pic>
        <p:nvPicPr>
          <p:cNvPr id="5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40968"/>
            <a:ext cx="432048" cy="432048"/>
          </a:xfrm>
          <a:prstGeom prst="rect">
            <a:avLst/>
          </a:prstGeom>
          <a:noFill/>
        </p:spPr>
      </p:pic>
      <p:pic>
        <p:nvPicPr>
          <p:cNvPr id="5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140968"/>
            <a:ext cx="432048" cy="432048"/>
          </a:xfrm>
          <a:prstGeom prst="rect">
            <a:avLst/>
          </a:prstGeom>
          <a:noFill/>
        </p:spPr>
      </p:pic>
      <p:pic>
        <p:nvPicPr>
          <p:cNvPr id="5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40968"/>
            <a:ext cx="432048" cy="432048"/>
          </a:xfrm>
          <a:prstGeom prst="rect">
            <a:avLst/>
          </a:prstGeom>
          <a:noFill/>
        </p:spPr>
      </p:pic>
      <p:pic>
        <p:nvPicPr>
          <p:cNvPr id="5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17032"/>
            <a:ext cx="432048" cy="432048"/>
          </a:xfrm>
          <a:prstGeom prst="rect">
            <a:avLst/>
          </a:prstGeom>
          <a:noFill/>
        </p:spPr>
      </p:pic>
      <p:pic>
        <p:nvPicPr>
          <p:cNvPr id="5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32048" cy="432048"/>
          </a:xfrm>
          <a:prstGeom prst="rect">
            <a:avLst/>
          </a:prstGeom>
          <a:noFill/>
        </p:spPr>
      </p:pic>
      <p:pic>
        <p:nvPicPr>
          <p:cNvPr id="5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432048" cy="432048"/>
          </a:xfrm>
          <a:prstGeom prst="rect">
            <a:avLst/>
          </a:prstGeom>
          <a:noFill/>
        </p:spPr>
      </p:pic>
      <p:pic>
        <p:nvPicPr>
          <p:cNvPr id="5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17032"/>
            <a:ext cx="432048" cy="432048"/>
          </a:xfrm>
          <a:prstGeom prst="rect">
            <a:avLst/>
          </a:prstGeom>
          <a:noFill/>
        </p:spPr>
      </p:pic>
      <p:pic>
        <p:nvPicPr>
          <p:cNvPr id="5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293096"/>
            <a:ext cx="432048" cy="432048"/>
          </a:xfrm>
          <a:prstGeom prst="rect">
            <a:avLst/>
          </a:prstGeom>
          <a:noFill/>
        </p:spPr>
      </p:pic>
      <p:pic>
        <p:nvPicPr>
          <p:cNvPr id="5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293096"/>
            <a:ext cx="432048" cy="432048"/>
          </a:xfrm>
          <a:prstGeom prst="rect">
            <a:avLst/>
          </a:prstGeom>
          <a:noFill/>
        </p:spPr>
      </p:pic>
      <p:pic>
        <p:nvPicPr>
          <p:cNvPr id="5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93096"/>
            <a:ext cx="432048" cy="432048"/>
          </a:xfrm>
          <a:prstGeom prst="rect">
            <a:avLst/>
          </a:prstGeom>
          <a:noFill/>
        </p:spPr>
      </p:pic>
      <p:pic>
        <p:nvPicPr>
          <p:cNvPr id="6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797152"/>
            <a:ext cx="432048" cy="432048"/>
          </a:xfrm>
          <a:prstGeom prst="rect">
            <a:avLst/>
          </a:prstGeom>
          <a:noFill/>
        </p:spPr>
      </p:pic>
      <p:pic>
        <p:nvPicPr>
          <p:cNvPr id="6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97152"/>
            <a:ext cx="432048" cy="432048"/>
          </a:xfrm>
          <a:prstGeom prst="rect">
            <a:avLst/>
          </a:prstGeom>
          <a:noFill/>
        </p:spPr>
      </p:pic>
      <p:pic>
        <p:nvPicPr>
          <p:cNvPr id="6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97152"/>
            <a:ext cx="432048" cy="432048"/>
          </a:xfrm>
          <a:prstGeom prst="rect">
            <a:avLst/>
          </a:prstGeom>
          <a:noFill/>
        </p:spPr>
      </p:pic>
      <p:pic>
        <p:nvPicPr>
          <p:cNvPr id="6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301208"/>
            <a:ext cx="432048" cy="432048"/>
          </a:xfrm>
          <a:prstGeom prst="rect">
            <a:avLst/>
          </a:prstGeom>
          <a:noFill/>
        </p:spPr>
      </p:pic>
      <p:pic>
        <p:nvPicPr>
          <p:cNvPr id="6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301208"/>
            <a:ext cx="432048" cy="432048"/>
          </a:xfrm>
          <a:prstGeom prst="rect">
            <a:avLst/>
          </a:prstGeom>
          <a:noFill/>
        </p:spPr>
      </p:pic>
      <p:pic>
        <p:nvPicPr>
          <p:cNvPr id="6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877272"/>
            <a:ext cx="432048" cy="432048"/>
          </a:xfrm>
          <a:prstGeom prst="rect">
            <a:avLst/>
          </a:prstGeom>
          <a:noFill/>
        </p:spPr>
      </p:pic>
      <p:pic>
        <p:nvPicPr>
          <p:cNvPr id="6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877272"/>
            <a:ext cx="432048" cy="432048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6516216" y="2348880"/>
            <a:ext cx="2448272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/>
              <a:t>These are the amount of </a:t>
            </a:r>
            <a:r>
              <a:rPr lang="en-GB" sz="3000" dirty="0" err="1" smtClean="0"/>
              <a:t>dojos</a:t>
            </a:r>
            <a:r>
              <a:rPr lang="en-GB" sz="3000" dirty="0" smtClean="0"/>
              <a:t> you have received for your efforts today!</a:t>
            </a:r>
            <a:endParaRPr lang="en-GB" sz="3000" dirty="0"/>
          </a:p>
        </p:txBody>
      </p:sp>
      <p:pic>
        <p:nvPicPr>
          <p:cNvPr id="6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6425952"/>
            <a:ext cx="432048" cy="432048"/>
          </a:xfrm>
          <a:prstGeom prst="rect">
            <a:avLst/>
          </a:prstGeom>
          <a:noFill/>
        </p:spPr>
      </p:pic>
      <p:pic>
        <p:nvPicPr>
          <p:cNvPr id="6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425952"/>
            <a:ext cx="432048" cy="432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912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736"/>
            <a:ext cx="9144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sz="1600" dirty="0" smtClean="0">
                <a:latin typeface="Comic Sans MS" pitchFamily="66" charset="0"/>
              </a:rPr>
              <a:t>Read page 1. What evidence is there that everybody was frightened of the power of King Minos of Crete?  </a:t>
            </a:r>
            <a:r>
              <a:rPr lang="en-GB" sz="1600" dirty="0" smtClean="0">
                <a:solidFill>
                  <a:srgbClr val="FF0000"/>
                </a:solidFill>
                <a:latin typeface="Comic Sans MS" pitchFamily="66" charset="0"/>
              </a:rPr>
              <a:t>He was a powerful man, they felt they had to agree with him he demanded tributes to honour him. </a:t>
            </a:r>
          </a:p>
          <a:p>
            <a:pPr marL="342900" indent="-342900">
              <a:buAutoNum type="arabicParenR"/>
            </a:pPr>
            <a:endParaRPr lang="en-GB" sz="1600" dirty="0" smtClean="0">
              <a:latin typeface="Comic Sans MS" pitchFamily="66" charset="0"/>
            </a:endParaRPr>
          </a:p>
          <a:p>
            <a:pPr marL="342900" indent="-342900">
              <a:buAutoNum type="arabicParenR"/>
            </a:pPr>
            <a:r>
              <a:rPr lang="en-GB" sz="1600" dirty="0" smtClean="0">
                <a:latin typeface="Comic Sans MS" pitchFamily="66" charset="0"/>
              </a:rPr>
              <a:t>On page 3, which </a:t>
            </a:r>
            <a:r>
              <a:rPr lang="en-GB" sz="1600" b="1" dirty="0" smtClean="0">
                <a:latin typeface="Comic Sans MS" pitchFamily="66" charset="0"/>
              </a:rPr>
              <a:t>two adjectives </a:t>
            </a:r>
            <a:r>
              <a:rPr lang="en-GB" sz="1600" dirty="0" smtClean="0">
                <a:latin typeface="Comic Sans MS" pitchFamily="66" charset="0"/>
              </a:rPr>
              <a:t>have been used to describe the creature? </a:t>
            </a:r>
            <a:r>
              <a:rPr lang="en-GB" sz="1600" dirty="0" smtClean="0">
                <a:solidFill>
                  <a:srgbClr val="FF0000"/>
                </a:solidFill>
                <a:latin typeface="Comic Sans MS" pitchFamily="66" charset="0"/>
              </a:rPr>
              <a:t>Powerful and savage.  </a:t>
            </a:r>
            <a:endParaRPr lang="en-GB" sz="1600" dirty="0" smtClean="0">
              <a:latin typeface="Comic Sans MS" pitchFamily="66" charset="0"/>
            </a:endParaRPr>
          </a:p>
          <a:p>
            <a:pPr marL="342900" indent="-342900">
              <a:buAutoNum type="arabicParenR"/>
            </a:pPr>
            <a:endParaRPr lang="en-GB" sz="1600" dirty="0" smtClean="0">
              <a:latin typeface="Comic Sans MS" pitchFamily="66" charset="0"/>
            </a:endParaRPr>
          </a:p>
          <a:p>
            <a:pPr marL="342900" indent="-342900">
              <a:buAutoNum type="arabicParenR"/>
            </a:pPr>
            <a:r>
              <a:rPr lang="en-GB" sz="1600" dirty="0" smtClean="0">
                <a:latin typeface="Comic Sans MS" pitchFamily="66" charset="0"/>
              </a:rPr>
              <a:t>Why did King Aegeus of Athens have to send 7 men and 7 women to King Minos? </a:t>
            </a:r>
            <a:r>
              <a:rPr lang="en-GB" sz="1600" dirty="0" smtClean="0">
                <a:solidFill>
                  <a:srgbClr val="FF0000"/>
                </a:solidFill>
                <a:latin typeface="Comic Sans MS" pitchFamily="66" charset="0"/>
              </a:rPr>
              <a:t>Because if they didn’t send them then Minos would wage war on them.  </a:t>
            </a:r>
            <a:endParaRPr lang="en-GB" sz="1600" dirty="0" smtClean="0">
              <a:latin typeface="Comic Sans MS" pitchFamily="66" charset="0"/>
            </a:endParaRPr>
          </a:p>
          <a:p>
            <a:pPr marL="342900" indent="-342900">
              <a:buAutoNum type="arabicParenR"/>
            </a:pPr>
            <a:endParaRPr lang="en-GB" sz="1600" dirty="0" smtClean="0">
              <a:latin typeface="Comic Sans MS" pitchFamily="66" charset="0"/>
            </a:endParaRPr>
          </a:p>
          <a:p>
            <a:pPr marL="342900" indent="-342900">
              <a:buAutoNum type="arabicParenR"/>
            </a:pPr>
            <a:r>
              <a:rPr lang="en-GB" sz="1600" dirty="0" smtClean="0">
                <a:latin typeface="Comic Sans MS" pitchFamily="66" charset="0"/>
              </a:rPr>
              <a:t>Read page 7. Which word has been used instead of ‘kill’? </a:t>
            </a:r>
            <a:r>
              <a:rPr lang="en-GB" sz="1600" dirty="0" smtClean="0">
                <a:solidFill>
                  <a:srgbClr val="FF0000"/>
                </a:solidFill>
                <a:latin typeface="Comic Sans MS" pitchFamily="66" charset="0"/>
              </a:rPr>
              <a:t>The word that has been used instead of kill is sacrifice.  </a:t>
            </a:r>
          </a:p>
          <a:p>
            <a:pPr marL="342900" indent="-342900">
              <a:buAutoNum type="arabicParenR"/>
            </a:pPr>
            <a:endParaRPr lang="en-GB" sz="1600" dirty="0" smtClean="0">
              <a:latin typeface="Comic Sans MS" pitchFamily="66" charset="0"/>
            </a:endParaRPr>
          </a:p>
          <a:p>
            <a:pPr marL="342900" indent="-342900">
              <a:buAutoNum type="arabicParenR"/>
            </a:pPr>
            <a:r>
              <a:rPr lang="en-GB" sz="1600" dirty="0" smtClean="0">
                <a:latin typeface="Comic Sans MS" pitchFamily="66" charset="0"/>
              </a:rPr>
              <a:t>Read the start of page 9. What is the subordinate clause used in the first sentence?  </a:t>
            </a:r>
            <a:r>
              <a:rPr lang="en-GB" sz="1600" dirty="0" smtClean="0">
                <a:solidFill>
                  <a:srgbClr val="FF0000"/>
                </a:solidFill>
                <a:latin typeface="Comic Sans MS" pitchFamily="66" charset="0"/>
              </a:rPr>
              <a:t>As the ship docked in Crete</a:t>
            </a:r>
            <a:r>
              <a:rPr lang="en-GB" sz="1600" dirty="0" smtClean="0">
                <a:latin typeface="Comic Sans MS" pitchFamily="66" charset="0"/>
              </a:rPr>
              <a:t>. </a:t>
            </a:r>
          </a:p>
          <a:p>
            <a:pPr marL="342900" indent="-342900">
              <a:buAutoNum type="arabicParenR"/>
            </a:pPr>
            <a:endParaRPr lang="en-GB" sz="1600" dirty="0" smtClean="0">
              <a:latin typeface="Comic Sans MS" pitchFamily="66" charset="0"/>
            </a:endParaRPr>
          </a:p>
          <a:p>
            <a:pPr marL="342900" indent="-342900">
              <a:buAutoNum type="arabicParenR"/>
            </a:pPr>
            <a:r>
              <a:rPr lang="en-GB" sz="1600" dirty="0" smtClean="0">
                <a:latin typeface="Comic Sans MS" pitchFamily="66" charset="0"/>
              </a:rPr>
              <a:t>How did Ariadne show her love for Theseus before he entered the labyrinth? </a:t>
            </a:r>
            <a:r>
              <a:rPr lang="en-GB" sz="1600" dirty="0" smtClean="0">
                <a:solidFill>
                  <a:srgbClr val="FF0000"/>
                </a:solidFill>
                <a:latin typeface="Comic Sans MS" pitchFamily="66" charset="0"/>
              </a:rPr>
              <a:t>By calling softly to him and giving him a large ball of string.  </a:t>
            </a:r>
          </a:p>
          <a:p>
            <a:pPr marL="342900" indent="-342900">
              <a:buAutoNum type="arabicParenR"/>
            </a:pPr>
            <a:endParaRPr lang="en-GB" sz="1600" dirty="0" smtClean="0">
              <a:latin typeface="Comic Sans MS" pitchFamily="66" charset="0"/>
            </a:endParaRPr>
          </a:p>
          <a:p>
            <a:pPr marL="342900" indent="-342900">
              <a:buAutoNum type="arabicParenR"/>
            </a:pPr>
            <a:r>
              <a:rPr lang="en-GB" sz="1600" dirty="0" smtClean="0">
                <a:latin typeface="Comic Sans MS" pitchFamily="66" charset="0"/>
              </a:rPr>
              <a:t>During Theseus’ fight with the Minotaur, how did he show his bravery? </a:t>
            </a:r>
            <a:r>
              <a:rPr lang="en-GB" sz="1600" dirty="0" smtClean="0">
                <a:solidFill>
                  <a:srgbClr val="FF0000"/>
                </a:solidFill>
                <a:latin typeface="Comic Sans MS" pitchFamily="66" charset="0"/>
              </a:rPr>
              <a:t>By turning his horns both ways from side to side and leading to them eventually falling off.  </a:t>
            </a:r>
          </a:p>
          <a:p>
            <a:pPr marL="342900" indent="-342900"/>
            <a:endParaRPr lang="en-GB" dirty="0">
              <a:latin typeface="Comic Sans MS" pitchFamily="66" charset="0"/>
            </a:endParaRPr>
          </a:p>
        </p:txBody>
      </p:sp>
      <p:sp>
        <p:nvSpPr>
          <p:cNvPr id="5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6672"/>
            <a:ext cx="9144000" cy="44627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300" dirty="0" smtClean="0">
                <a:latin typeface="Comic Sans MS" pitchFamily="66" charset="0"/>
              </a:rPr>
              <a:t>Isobel’s understanding of the story ‘</a:t>
            </a:r>
            <a:r>
              <a:rPr lang="en-GB" sz="2300" dirty="0" err="1" smtClean="0">
                <a:latin typeface="Comic Sans MS" pitchFamily="66" charset="0"/>
              </a:rPr>
              <a:t>Theseus</a:t>
            </a:r>
            <a:r>
              <a:rPr lang="en-GB" sz="2300" dirty="0" smtClean="0">
                <a:latin typeface="Comic Sans MS" pitchFamily="66" charset="0"/>
              </a:rPr>
              <a:t> and the Minotaur’.</a:t>
            </a:r>
            <a:endParaRPr lang="en-GB" sz="23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327585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4149080"/>
            <a:ext cx="9144000" cy="21698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500" dirty="0" smtClean="0">
                <a:latin typeface="Comic Sans MS" pitchFamily="66" charset="0"/>
              </a:rPr>
              <a:t>Completing my sentences, before reading and listening to the story of ‘</a:t>
            </a:r>
            <a:r>
              <a:rPr lang="en-GB" sz="4500" dirty="0" err="1" smtClean="0">
                <a:latin typeface="Comic Sans MS" pitchFamily="66" charset="0"/>
              </a:rPr>
              <a:t>Theseus</a:t>
            </a:r>
            <a:r>
              <a:rPr lang="en-GB" sz="4500" dirty="0" smtClean="0">
                <a:latin typeface="Comic Sans MS" pitchFamily="66" charset="0"/>
              </a:rPr>
              <a:t> and the Minotaur’</a:t>
            </a:r>
            <a:endParaRPr lang="en-GB" sz="4500" dirty="0">
              <a:latin typeface="Comic Sans MS" pitchFamily="66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509" y="548680"/>
            <a:ext cx="580477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6672"/>
            <a:ext cx="9144000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latin typeface="Comic Sans MS" pitchFamily="66" charset="0"/>
              </a:rPr>
              <a:t>Bethany’s answers to show her understanding of </a:t>
            </a:r>
            <a:r>
              <a:rPr lang="en-GB" sz="3000" dirty="0" err="1" smtClean="0">
                <a:latin typeface="Comic Sans MS" pitchFamily="66" charset="0"/>
              </a:rPr>
              <a:t>Theseus</a:t>
            </a:r>
            <a:r>
              <a:rPr lang="en-GB" sz="3000" dirty="0" smtClean="0">
                <a:latin typeface="Comic Sans MS" pitchFamily="66" charset="0"/>
              </a:rPr>
              <a:t> and the Minotaur. </a:t>
            </a:r>
            <a:endParaRPr lang="en-GB" sz="3000" dirty="0">
              <a:latin typeface="Comic Sans MS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885393" y="-400609"/>
            <a:ext cx="5373216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476672"/>
            <a:ext cx="1547664" cy="32778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300" dirty="0" smtClean="0">
                <a:latin typeface="Comic Sans MS" pitchFamily="66" charset="0"/>
              </a:rPr>
              <a:t>Zoe has been answering her questions about </a:t>
            </a:r>
            <a:r>
              <a:rPr lang="en-GB" sz="2300" dirty="0" err="1" smtClean="0">
                <a:latin typeface="Comic Sans MS" pitchFamily="66" charset="0"/>
              </a:rPr>
              <a:t>Theseus</a:t>
            </a:r>
            <a:r>
              <a:rPr lang="en-GB" sz="2300" dirty="0" smtClean="0">
                <a:latin typeface="Comic Sans MS" pitchFamily="66" charset="0"/>
              </a:rPr>
              <a:t> and the Minotaur. </a:t>
            </a:r>
            <a:endParaRPr lang="en-GB" sz="2300" dirty="0">
              <a:latin typeface="Comic Sans MS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7570007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414732" y="-871268"/>
            <a:ext cx="6314536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476672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itchFamily="66" charset="0"/>
              </a:rPr>
              <a:t>Dante’s understanding of </a:t>
            </a:r>
            <a:r>
              <a:rPr lang="en-GB" sz="2800" dirty="0" err="1" smtClean="0">
                <a:latin typeface="Comic Sans MS" pitchFamily="66" charset="0"/>
              </a:rPr>
              <a:t>Theseus</a:t>
            </a:r>
            <a:r>
              <a:rPr lang="en-GB" sz="2800" dirty="0" smtClean="0">
                <a:latin typeface="Comic Sans MS" pitchFamily="66" charset="0"/>
              </a:rPr>
              <a:t> and the Minotaur</a:t>
            </a:r>
            <a:endParaRPr lang="en-GB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3"/>
            <a:ext cx="6558096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88224" y="476672"/>
            <a:ext cx="2555776" cy="22467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itchFamily="66" charset="0"/>
              </a:rPr>
              <a:t>Harvey’s understanding of </a:t>
            </a:r>
            <a:r>
              <a:rPr lang="en-GB" sz="2800" dirty="0" err="1" smtClean="0">
                <a:latin typeface="Comic Sans MS" pitchFamily="66" charset="0"/>
              </a:rPr>
              <a:t>Theseus</a:t>
            </a:r>
            <a:r>
              <a:rPr lang="en-GB" sz="2800" dirty="0" smtClean="0">
                <a:latin typeface="Comic Sans MS" pitchFamily="66" charset="0"/>
              </a:rPr>
              <a:t> and the Minotaur</a:t>
            </a:r>
            <a:endParaRPr lang="en-GB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Toby’s understanding of </a:t>
            </a:r>
            <a:r>
              <a:rPr lang="en-US" sz="3200" b="1" u="sng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Theseus</a:t>
            </a:r>
            <a:r>
              <a:rPr lang="en-US" sz="32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and the Minotaur</a:t>
            </a:r>
            <a:endParaRPr lang="en-US" sz="3200" b="1" u="sng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0688"/>
            <a:ext cx="9144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sz="1900" dirty="0" smtClean="0">
                <a:latin typeface="Comic Sans MS" pitchFamily="66" charset="0"/>
              </a:rPr>
              <a:t>Read page 1. What evidence is there that everybody was frightened of the power of King </a:t>
            </a:r>
            <a:r>
              <a:rPr lang="en-GB" sz="1900" dirty="0" err="1" smtClean="0">
                <a:latin typeface="Comic Sans MS" pitchFamily="66" charset="0"/>
              </a:rPr>
              <a:t>Minos</a:t>
            </a:r>
            <a:r>
              <a:rPr lang="en-GB" sz="1900" dirty="0" smtClean="0">
                <a:latin typeface="Comic Sans MS" pitchFamily="66" charset="0"/>
              </a:rPr>
              <a:t> of Crete? </a:t>
            </a:r>
            <a:r>
              <a:rPr lang="en-GB" sz="1900" dirty="0" smtClean="0">
                <a:solidFill>
                  <a:srgbClr val="FF0000"/>
                </a:solidFill>
                <a:latin typeface="Comic Sans MS" pitchFamily="66" charset="0"/>
              </a:rPr>
              <a:t>He had a famous inventor who could invent weapons that could knock down city walls.</a:t>
            </a:r>
          </a:p>
          <a:p>
            <a:pPr marL="342900" indent="-342900">
              <a:buAutoNum type="arabicParenR"/>
            </a:pPr>
            <a:endParaRPr lang="en-GB" sz="1900" dirty="0" smtClean="0">
              <a:latin typeface="Comic Sans MS" pitchFamily="66" charset="0"/>
            </a:endParaRPr>
          </a:p>
          <a:p>
            <a:pPr marL="342900" indent="-342900">
              <a:buAutoNum type="arabicParenR"/>
            </a:pPr>
            <a:r>
              <a:rPr lang="en-GB" sz="1900" dirty="0" smtClean="0">
                <a:latin typeface="Comic Sans MS" pitchFamily="66" charset="0"/>
              </a:rPr>
              <a:t>On page 3, which </a:t>
            </a:r>
            <a:r>
              <a:rPr lang="en-GB" sz="1900" b="1" dirty="0" smtClean="0">
                <a:latin typeface="Comic Sans MS" pitchFamily="66" charset="0"/>
              </a:rPr>
              <a:t>two adjectives </a:t>
            </a:r>
            <a:r>
              <a:rPr lang="en-GB" sz="1900" dirty="0" smtClean="0">
                <a:latin typeface="Comic Sans MS" pitchFamily="66" charset="0"/>
              </a:rPr>
              <a:t>have been used to describe the creature? </a:t>
            </a:r>
          </a:p>
          <a:p>
            <a:r>
              <a:rPr lang="en-GB" sz="1900" dirty="0">
                <a:latin typeface="Comic Sans MS" pitchFamily="66" charset="0"/>
              </a:rPr>
              <a:t> </a:t>
            </a:r>
            <a:r>
              <a:rPr lang="en-GB" sz="1900" dirty="0" smtClean="0">
                <a:latin typeface="Comic Sans MS" pitchFamily="66" charset="0"/>
              </a:rPr>
              <a:t>     </a:t>
            </a:r>
            <a:r>
              <a:rPr lang="en-GB" sz="1900" dirty="0" smtClean="0">
                <a:solidFill>
                  <a:srgbClr val="FF0000"/>
                </a:solidFill>
                <a:latin typeface="Comic Sans MS" pitchFamily="66" charset="0"/>
              </a:rPr>
              <a:t>Noisy and “The Beast”</a:t>
            </a:r>
          </a:p>
          <a:p>
            <a:pPr marL="342900" indent="-342900">
              <a:buAutoNum type="arabicParenR"/>
            </a:pPr>
            <a:endParaRPr lang="en-GB" sz="1900" dirty="0" smtClean="0">
              <a:latin typeface="Comic Sans MS" pitchFamily="66" charset="0"/>
            </a:endParaRPr>
          </a:p>
          <a:p>
            <a:pPr marL="342900" indent="-342900"/>
            <a:r>
              <a:rPr lang="en-GB" sz="1900" dirty="0" smtClean="0">
                <a:latin typeface="Comic Sans MS" pitchFamily="66" charset="0"/>
              </a:rPr>
              <a:t>3)  Why did King </a:t>
            </a:r>
            <a:r>
              <a:rPr lang="en-GB" sz="1900" dirty="0" err="1" smtClean="0">
                <a:latin typeface="Comic Sans MS" pitchFamily="66" charset="0"/>
              </a:rPr>
              <a:t>Aegeus</a:t>
            </a:r>
            <a:r>
              <a:rPr lang="en-GB" sz="1900" dirty="0" smtClean="0">
                <a:latin typeface="Comic Sans MS" pitchFamily="66" charset="0"/>
              </a:rPr>
              <a:t> of Athens have to send 7 men and 7 women to King   </a:t>
            </a:r>
            <a:r>
              <a:rPr lang="en-GB" sz="1900" dirty="0" err="1" smtClean="0">
                <a:latin typeface="Comic Sans MS" pitchFamily="66" charset="0"/>
              </a:rPr>
              <a:t>Minos</a:t>
            </a:r>
            <a:r>
              <a:rPr lang="en-GB" sz="1900" dirty="0" smtClean="0">
                <a:latin typeface="Comic Sans MS" pitchFamily="66" charset="0"/>
              </a:rPr>
              <a:t>? </a:t>
            </a:r>
            <a:r>
              <a:rPr lang="en-GB" sz="1900" dirty="0" smtClean="0">
                <a:solidFill>
                  <a:srgbClr val="FF0000"/>
                </a:solidFill>
                <a:latin typeface="Comic Sans MS" pitchFamily="66" charset="0"/>
              </a:rPr>
              <a:t>To feed the minotaur</a:t>
            </a:r>
          </a:p>
          <a:p>
            <a:pPr marL="342900" indent="-342900"/>
            <a:endParaRPr lang="en-GB" sz="1900" dirty="0" smtClean="0">
              <a:latin typeface="Comic Sans MS" pitchFamily="66" charset="0"/>
            </a:endParaRPr>
          </a:p>
          <a:p>
            <a:pPr marL="342900" indent="-342900">
              <a:buAutoNum type="arabicParenR" startAt="4"/>
            </a:pPr>
            <a:r>
              <a:rPr lang="en-GB" sz="1900" dirty="0" smtClean="0">
                <a:latin typeface="Comic Sans MS" pitchFamily="66" charset="0"/>
              </a:rPr>
              <a:t>Read page 7. Which word has been used instead of ‘kill’? </a:t>
            </a:r>
            <a:r>
              <a:rPr lang="en-GB" sz="1900" dirty="0" smtClean="0">
                <a:solidFill>
                  <a:srgbClr val="FF0000"/>
                </a:solidFill>
                <a:latin typeface="Comic Sans MS" pitchFamily="66" charset="0"/>
              </a:rPr>
              <a:t>Slain</a:t>
            </a:r>
          </a:p>
          <a:p>
            <a:pPr marL="342900" indent="-342900"/>
            <a:endParaRPr lang="en-GB" sz="1900" dirty="0" smtClean="0">
              <a:latin typeface="Comic Sans MS" pitchFamily="66" charset="0"/>
            </a:endParaRPr>
          </a:p>
          <a:p>
            <a:pPr marL="342900" indent="-342900"/>
            <a:r>
              <a:rPr lang="en-GB" sz="1900" dirty="0" smtClean="0">
                <a:latin typeface="Comic Sans MS" pitchFamily="66" charset="0"/>
              </a:rPr>
              <a:t>5)  Read the start of page 9. What is the subordinate clause used in the first sentence?  </a:t>
            </a:r>
            <a:r>
              <a:rPr lang="en-GB" sz="1900" dirty="0" smtClean="0">
                <a:solidFill>
                  <a:srgbClr val="FF0000"/>
                </a:solidFill>
                <a:latin typeface="Comic Sans MS" pitchFamily="66" charset="0"/>
              </a:rPr>
              <a:t>You’ll know as soon as our ship appears</a:t>
            </a:r>
          </a:p>
          <a:p>
            <a:pPr marL="342900" indent="-342900">
              <a:buAutoNum type="arabicParenR"/>
            </a:pPr>
            <a:endParaRPr lang="en-GB" sz="1900" dirty="0" smtClean="0">
              <a:latin typeface="Comic Sans MS" pitchFamily="66" charset="0"/>
            </a:endParaRPr>
          </a:p>
          <a:p>
            <a:pPr marL="342900" indent="-342900"/>
            <a:r>
              <a:rPr lang="en-GB" sz="1900" dirty="0" smtClean="0">
                <a:latin typeface="Comic Sans MS" pitchFamily="66" charset="0"/>
              </a:rPr>
              <a:t>6)   How did </a:t>
            </a:r>
            <a:r>
              <a:rPr lang="en-GB" sz="1900" dirty="0" err="1" smtClean="0">
                <a:latin typeface="Comic Sans MS" pitchFamily="66" charset="0"/>
              </a:rPr>
              <a:t>Ariadne</a:t>
            </a:r>
            <a:r>
              <a:rPr lang="en-GB" sz="1900" dirty="0" smtClean="0">
                <a:latin typeface="Comic Sans MS" pitchFamily="66" charset="0"/>
              </a:rPr>
              <a:t> show her love for </a:t>
            </a:r>
            <a:r>
              <a:rPr lang="en-GB" sz="1900" dirty="0" err="1" smtClean="0">
                <a:latin typeface="Comic Sans MS" pitchFamily="66" charset="0"/>
              </a:rPr>
              <a:t>Theseus</a:t>
            </a:r>
            <a:r>
              <a:rPr lang="en-GB" sz="1900" dirty="0" smtClean="0">
                <a:latin typeface="Comic Sans MS" pitchFamily="66" charset="0"/>
              </a:rPr>
              <a:t> before he entered the labyrinth? </a:t>
            </a:r>
            <a:r>
              <a:rPr lang="en-GB" sz="1900" dirty="0" smtClean="0">
                <a:solidFill>
                  <a:srgbClr val="FF0000"/>
                </a:solidFill>
                <a:latin typeface="Comic Sans MS" pitchFamily="66" charset="0"/>
              </a:rPr>
              <a:t>She gave him and a sword and thread so he could stay alive.</a:t>
            </a:r>
          </a:p>
          <a:p>
            <a:endParaRPr lang="en-GB" sz="19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GB" sz="1900" dirty="0" smtClean="0">
                <a:latin typeface="Comic Sans MS" pitchFamily="66" charset="0"/>
              </a:rPr>
              <a:t>7)  During </a:t>
            </a:r>
            <a:r>
              <a:rPr lang="en-GB" sz="1900" dirty="0" err="1" smtClean="0">
                <a:latin typeface="Comic Sans MS" pitchFamily="66" charset="0"/>
              </a:rPr>
              <a:t>Theseus</a:t>
            </a:r>
            <a:r>
              <a:rPr lang="en-GB" sz="1900" dirty="0" smtClean="0">
                <a:latin typeface="Comic Sans MS" pitchFamily="66" charset="0"/>
              </a:rPr>
              <a:t>’ fight with the Minotaur, how did he show his bravery? </a:t>
            </a:r>
          </a:p>
          <a:p>
            <a:pPr marL="342900" indent="-342900"/>
            <a:r>
              <a:rPr lang="en-GB" sz="1900" dirty="0" smtClean="0">
                <a:latin typeface="Comic Sans MS" pitchFamily="66" charset="0"/>
              </a:rPr>
              <a:t>     </a:t>
            </a:r>
            <a:r>
              <a:rPr lang="en-GB" sz="1900" dirty="0" smtClean="0">
                <a:solidFill>
                  <a:srgbClr val="FF0000"/>
                </a:solidFill>
                <a:latin typeface="Comic Sans MS" pitchFamily="66" charset="0"/>
              </a:rPr>
              <a:t>He walked towards him instead of running away and killed him.</a:t>
            </a:r>
            <a:endParaRPr lang="en-GB" sz="19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6216" y="476672"/>
            <a:ext cx="2627784" cy="41088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900" dirty="0" smtClean="0">
                <a:latin typeface="Comic Sans MS" pitchFamily="66" charset="0"/>
              </a:rPr>
              <a:t>Katie’s sentences in English and then showing her understanding of the story </a:t>
            </a:r>
            <a:r>
              <a:rPr lang="en-GB" sz="2900" dirty="0" err="1" smtClean="0">
                <a:latin typeface="Comic Sans MS" pitchFamily="66" charset="0"/>
              </a:rPr>
              <a:t>Theseus</a:t>
            </a:r>
            <a:r>
              <a:rPr lang="en-GB" sz="2900" dirty="0" smtClean="0">
                <a:latin typeface="Comic Sans MS" pitchFamily="66" charset="0"/>
              </a:rPr>
              <a:t> and the Minotaur.</a:t>
            </a:r>
            <a:endParaRPr lang="en-GB" sz="2900" dirty="0">
              <a:latin typeface="Comic Sans MS" pitchFamily="66" charset="0"/>
            </a:endParaRP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6470453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69202" y="307471"/>
            <a:ext cx="6381327" cy="671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32240" y="476672"/>
            <a:ext cx="2411760" cy="36933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latin typeface="Comic Sans MS" pitchFamily="66" charset="0"/>
              </a:rPr>
              <a:t>Lucy’s sentences in English and then showing her understanding of the story </a:t>
            </a:r>
            <a:r>
              <a:rPr lang="en-GB" sz="2600" dirty="0" err="1" smtClean="0">
                <a:latin typeface="Comic Sans MS" pitchFamily="66" charset="0"/>
              </a:rPr>
              <a:t>Theseus</a:t>
            </a:r>
            <a:r>
              <a:rPr lang="en-GB" sz="2600" dirty="0" smtClean="0">
                <a:latin typeface="Comic Sans MS" pitchFamily="66" charset="0"/>
              </a:rPr>
              <a:t> and the Minotaur.</a:t>
            </a:r>
            <a:endParaRPr lang="en-GB" sz="2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2385"/>
            <a:ext cx="5004048" cy="63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04048" y="476672"/>
            <a:ext cx="4139952" cy="5047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dirty="0" smtClean="0">
                <a:latin typeface="Comic Sans MS" pitchFamily="66" charset="0"/>
              </a:rPr>
              <a:t>Her </a:t>
            </a:r>
            <a:r>
              <a:rPr lang="en-GB" sz="4600" dirty="0" smtClean="0">
                <a:latin typeface="Comic Sans MS" pitchFamily="66" charset="0"/>
              </a:rPr>
              <a:t>sentences </a:t>
            </a:r>
            <a:r>
              <a:rPr lang="en-GB" sz="4600" dirty="0" smtClean="0">
                <a:latin typeface="Comic Sans MS" pitchFamily="66" charset="0"/>
              </a:rPr>
              <a:t>in English </a:t>
            </a:r>
            <a:r>
              <a:rPr lang="en-GB" sz="4600" dirty="0" smtClean="0">
                <a:latin typeface="Comic Sans MS" pitchFamily="66" charset="0"/>
              </a:rPr>
              <a:t>to show understanding </a:t>
            </a:r>
            <a:r>
              <a:rPr lang="en-GB" sz="4600" dirty="0" smtClean="0">
                <a:latin typeface="Comic Sans MS" pitchFamily="66" charset="0"/>
              </a:rPr>
              <a:t>of the story </a:t>
            </a:r>
            <a:r>
              <a:rPr lang="en-GB" sz="4600" dirty="0" err="1" smtClean="0">
                <a:latin typeface="Comic Sans MS" pitchFamily="66" charset="0"/>
              </a:rPr>
              <a:t>Theseus</a:t>
            </a:r>
            <a:r>
              <a:rPr lang="en-GB" sz="4600" dirty="0" smtClean="0">
                <a:latin typeface="Comic Sans MS" pitchFamily="66" charset="0"/>
              </a:rPr>
              <a:t> and the Minotaur.</a:t>
            </a:r>
            <a:endParaRPr lang="en-GB" sz="4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89347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4941168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64186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4725144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5549759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6550" y="548679"/>
            <a:ext cx="3577450" cy="63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211669"/>
            <a:ext cx="5508104" cy="646331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Hard at work in maths today</a:t>
            </a:r>
            <a:endParaRPr lang="en-GB" sz="3600" dirty="0"/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2160" y="620688"/>
            <a:ext cx="2952328" cy="4616648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/>
              <a:t>Reuben has been recognising or drawing the times on the clocks accurately.</a:t>
            </a:r>
            <a:endParaRPr lang="en-GB" sz="4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215535" y="764216"/>
            <a:ext cx="6309319" cy="587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449"/>
            <a:ext cx="5292080" cy="689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548680"/>
            <a:ext cx="3456384" cy="6186309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Amy has been using her protractor to help to recognise, measure or order these angles.</a:t>
            </a:r>
            <a:endParaRPr lang="en-GB" sz="44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3491880" cy="62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548679"/>
            <a:ext cx="3275856" cy="634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63888" y="548680"/>
            <a:ext cx="2160240" cy="4708981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latin typeface="Comic Sans MS" pitchFamily="66" charset="0"/>
              </a:rPr>
              <a:t>Cameron has been using his protractor to help to recognise, measure or order these angles.</a:t>
            </a:r>
            <a:endParaRPr lang="en-GB" sz="3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4008" y="548680"/>
            <a:ext cx="4320480" cy="5509200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Cameron has been using his protractor to help to recognise, measure or order these angles.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1925"/>
            <a:ext cx="4499992" cy="632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3717032"/>
            <a:ext cx="2411760" cy="2939266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latin typeface="Comic Sans MS" pitchFamily="66" charset="0"/>
              </a:rPr>
              <a:t>Henry has been hard at work in maths today.</a:t>
            </a:r>
            <a:endParaRPr lang="en-GB" sz="3700" dirty="0">
              <a:latin typeface="Comic Sans MS" pitchFamily="66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76300" y="-327620"/>
            <a:ext cx="30765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67749" y="3449284"/>
            <a:ext cx="1728192" cy="22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52996" y="5064235"/>
            <a:ext cx="1340768" cy="22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548679"/>
            <a:ext cx="4283968" cy="58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168" y="548680"/>
            <a:ext cx="3059832" cy="5016758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Hard at work in maths today studying angles using a protractor</a:t>
            </a:r>
            <a:endParaRPr lang="en-GB" sz="4000" dirty="0">
              <a:latin typeface="Comic Sans MS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6021764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48680"/>
            <a:ext cx="3563888" cy="5755422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dirty="0" smtClean="0">
                <a:latin typeface="Comic Sans MS" pitchFamily="66" charset="0"/>
              </a:rPr>
              <a:t>Dante has been matching the digital and analogue times together.</a:t>
            </a:r>
            <a:endParaRPr lang="en-GB" sz="4600" dirty="0">
              <a:latin typeface="Comic Sans MS" pitchFamily="66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543832"/>
            <a:ext cx="5508104" cy="631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5611974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52120" y="548680"/>
            <a:ext cx="3491880" cy="5755422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dirty="0" smtClean="0">
                <a:latin typeface="Comic Sans MS" pitchFamily="66" charset="0"/>
              </a:rPr>
              <a:t>Harvey has been matching the digital and analogue times together.</a:t>
            </a:r>
            <a:endParaRPr lang="en-GB" sz="4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239"/>
            <a:ext cx="9144000" cy="64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7944" y="476672"/>
            <a:ext cx="5076056" cy="22467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itchFamily="66" charset="0"/>
              </a:rPr>
              <a:t>Cameron has been adding main clauses to the end of his subordinate clauses to create these complex sentences.</a:t>
            </a:r>
            <a:endParaRPr lang="en-GB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6074974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84168" y="548680"/>
            <a:ext cx="3059832" cy="5755422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dirty="0" smtClean="0">
                <a:latin typeface="Comic Sans MS" pitchFamily="66" charset="0"/>
              </a:rPr>
              <a:t>Ruby has been matching the digital and analogue times together.</a:t>
            </a:r>
            <a:endParaRPr lang="en-GB" sz="4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0177" name="Picture 1" descr="C:\Users\Carol Hughes\AppData\Local\Temp\IMG_20200504_13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731990" cy="63093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60032" y="620688"/>
            <a:ext cx="4104456" cy="2862322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itchFamily="66" charset="0"/>
              </a:rPr>
              <a:t>Isobel has been using her protractor and looking closely at the angles</a:t>
            </a:r>
            <a:r>
              <a:rPr lang="en-GB" sz="3000" dirty="0" smtClean="0">
                <a:latin typeface="Comic Sans MS" pitchFamily="66" charset="0"/>
              </a:rPr>
              <a:t>.</a:t>
            </a:r>
            <a:endParaRPr lang="en-GB" sz="3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0209"/>
            <a:ext cx="4572000" cy="634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16016" y="620688"/>
            <a:ext cx="4248472" cy="2862322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itchFamily="66" charset="0"/>
              </a:rPr>
              <a:t>Lucy has been using her protractor and looking closely at the angles</a:t>
            </a:r>
            <a:r>
              <a:rPr lang="en-GB" sz="3000" dirty="0" smtClean="0">
                <a:latin typeface="Comic Sans MS" pitchFamily="66" charset="0"/>
              </a:rPr>
              <a:t>.</a:t>
            </a:r>
            <a:endParaRPr lang="en-GB" sz="3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413622" y="-864943"/>
            <a:ext cx="6316757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72200" y="4919008"/>
            <a:ext cx="2771800" cy="1938992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Comic Sans MS" pitchFamily="66" charset="0"/>
              </a:rPr>
              <a:t>Katie has been using her protractor and looking closely at the angles.</a:t>
            </a:r>
            <a:endParaRPr lang="en-GB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73216"/>
            <a:ext cx="9144000" cy="1446550"/>
          </a:xfrm>
          <a:prstGeom prst="rect">
            <a:avLst/>
          </a:prstGeom>
          <a:solidFill>
            <a:srgbClr val="66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U</a:t>
            </a:r>
            <a:r>
              <a:rPr lang="en-GB" sz="4400" dirty="0" smtClean="0">
                <a:latin typeface="Comic Sans MS" pitchFamily="66" charset="0"/>
              </a:rPr>
              <a:t>sing </a:t>
            </a:r>
            <a:r>
              <a:rPr lang="en-GB" sz="4400" dirty="0" smtClean="0">
                <a:latin typeface="Comic Sans MS" pitchFamily="66" charset="0"/>
              </a:rPr>
              <a:t>her protractor and looking closely at the angles</a:t>
            </a:r>
            <a:r>
              <a:rPr lang="en-GB" sz="2400" dirty="0" smtClean="0">
                <a:latin typeface="Comic Sans MS" pitchFamily="66" charset="0"/>
              </a:rPr>
              <a:t>.</a:t>
            </a:r>
            <a:endParaRPr lang="en-GB" sz="2400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1"/>
            <a:ext cx="3791241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548680"/>
            <a:ext cx="3420379" cy="474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6220" y="548680"/>
            <a:ext cx="180778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40968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4818" name="Picture 2" descr="Stuck-at-Home Science | L.A. 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1651" cy="30689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56383"/>
            <a:ext cx="6228185" cy="650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475656" y="0"/>
            <a:ext cx="7668344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Stuck-at-Home Science | L.A. 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475656" cy="49216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00192" y="548680"/>
            <a:ext cx="2843808" cy="2677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itchFamily="66" charset="0"/>
              </a:rPr>
              <a:t>Amy showing her understanding of how getting older affects your body.</a:t>
            </a:r>
            <a:endParaRPr lang="en-GB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0"/>
            <a:ext cx="7668344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Stuck-at-Home Science | L.A. 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75656" cy="492165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6098507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56176" y="548680"/>
            <a:ext cx="2987824" cy="2677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itchFamily="66" charset="0"/>
              </a:rPr>
              <a:t>Henry showing his understanding of how getting older affects your body.</a:t>
            </a:r>
            <a:endParaRPr lang="en-GB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0"/>
            <a:ext cx="7668344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Stuck-at-Home Science | L.A. 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75656" cy="492165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1"/>
            <a:ext cx="7400269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372200" y="548680"/>
            <a:ext cx="2771800" cy="2677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itchFamily="66" charset="0"/>
              </a:rPr>
              <a:t>Zoe showing her understanding of how getting older affects your body.</a:t>
            </a:r>
            <a:endParaRPr lang="en-GB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0"/>
            <a:ext cx="7668344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Stuck-at-Home Science | L.A. 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75656" cy="492165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725909" y="-1177230"/>
            <a:ext cx="5692181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itchFamily="66" charset="0"/>
              </a:rPr>
              <a:t>Dante showing his understanding of how getting older affects your body.</a:t>
            </a:r>
            <a:endParaRPr lang="en-GB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731"/>
            <a:ext cx="9144000" cy="681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6672"/>
            <a:ext cx="9144000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latin typeface="Comic Sans MS" pitchFamily="66" charset="0"/>
              </a:rPr>
              <a:t>Reuben has been adding main clauses to the end of his subordinate clauses to create these complex sentences.</a:t>
            </a:r>
            <a:endParaRPr lang="en-GB" sz="3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0"/>
            <a:ext cx="7668344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Stuck-at-Home Science | L.A. 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75656" cy="492165"/>
          </a:xfrm>
          <a:prstGeom prst="rect">
            <a:avLst/>
          </a:prstGeom>
          <a:noFill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5194"/>
            <a:ext cx="4788024" cy="634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32040" y="548680"/>
            <a:ext cx="4032448" cy="50475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dirty="0" smtClean="0">
                <a:latin typeface="Comic Sans MS" pitchFamily="66" charset="0"/>
              </a:rPr>
              <a:t>Cameron showing his understanding of how getting older affects your body.</a:t>
            </a:r>
            <a:endParaRPr lang="en-GB" sz="4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0"/>
            <a:ext cx="7668344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Stuck-at-Home Science | L.A. 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75656" cy="492165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76672"/>
            <a:ext cx="4988025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76056" y="548680"/>
            <a:ext cx="3888432" cy="48320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Reuben showing his understanding of how getting older affects your body.</a:t>
            </a:r>
            <a:endParaRPr lang="en-GB" sz="44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0"/>
            <a:ext cx="7668344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Stuck-at-Home Science | L.A. 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75656" cy="492165"/>
          </a:xfrm>
          <a:prstGeom prst="rect">
            <a:avLst/>
          </a:prstGeom>
          <a:noFill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457338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32040" y="548680"/>
            <a:ext cx="4032448" cy="4339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dirty="0" smtClean="0">
                <a:latin typeface="Comic Sans MS" pitchFamily="66" charset="0"/>
              </a:rPr>
              <a:t>Ruby got 75% of her questions about her ‘Science’ correct.</a:t>
            </a:r>
            <a:endParaRPr lang="en-GB" sz="4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0"/>
            <a:ext cx="7668344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Stuck-at-Home Science | L.A. 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75656" cy="492165"/>
          </a:xfrm>
          <a:prstGeom prst="rect">
            <a:avLst/>
          </a:prstGeom>
          <a:noFill/>
        </p:spPr>
      </p:pic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1263"/>
            <a:ext cx="5580112" cy="63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52120" y="548680"/>
            <a:ext cx="3312368" cy="41857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latin typeface="Comic Sans MS" pitchFamily="66" charset="0"/>
              </a:rPr>
              <a:t>Harvey showing his understanding of how getting older affects your body.</a:t>
            </a:r>
            <a:endParaRPr lang="en-GB" sz="37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0"/>
            <a:ext cx="7668344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Stuck-at-Home Science | L.A. 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75656" cy="492165"/>
          </a:xfrm>
          <a:prstGeom prst="rect">
            <a:avLst/>
          </a:prstGeom>
          <a:noFill/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476672"/>
            <a:ext cx="9144000" cy="53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Old Age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Old age is the last stage of human development.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 process of regenerating new cells starts to slow down.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Muscle strength starts to reduce from the age of thirty and hearing decreases. 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Always use sun cream to avoid sunburn and exercise throughout your life. 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I disagree that it is normal to go senile when you are older because only 30-40% of the elderly population suffer severe memory loss.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What food do elderly people need to eat?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03893"/>
            <a:ext cx="8964488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itchFamily="66" charset="0"/>
              </a:rPr>
              <a:t>Isobel showing her understanding of how getting older affects your body.</a:t>
            </a:r>
            <a:endParaRPr lang="en-GB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0"/>
            <a:ext cx="7668344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Stuck-at-Home Science | L.A. 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75656" cy="492165"/>
          </a:xfrm>
          <a:prstGeom prst="rect">
            <a:avLst/>
          </a:prstGeom>
          <a:noFill/>
        </p:spPr>
      </p:pic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48680"/>
            <a:ext cx="4691021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869160"/>
            <a:ext cx="9144000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Lucy and Katie showing their understanding of how getting older affects your body.</a:t>
            </a:r>
            <a:endParaRPr lang="en-GB" sz="4000" dirty="0">
              <a:latin typeface="Comic Sans MS" pitchFamily="66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548680"/>
            <a:ext cx="4427984" cy="425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0"/>
            <a:ext cx="7668344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Stuck-at-Home Science | L.A. 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75656" cy="49216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1"/>
            <a:ext cx="589228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40152" y="548680"/>
            <a:ext cx="3203848" cy="32316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latin typeface="Comic Sans MS" pitchFamily="66" charset="0"/>
              </a:rPr>
              <a:t>Nelly showing her </a:t>
            </a:r>
            <a:r>
              <a:rPr lang="en-GB" sz="3400" dirty="0" smtClean="0">
                <a:latin typeface="Comic Sans MS" pitchFamily="66" charset="0"/>
              </a:rPr>
              <a:t>understanding of how getting older affects your body.</a:t>
            </a:r>
            <a:endParaRPr lang="en-GB" sz="34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877614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6318" y="692696"/>
            <a:ext cx="416768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89040"/>
            <a:ext cx="2756073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740352" y="3789040"/>
            <a:ext cx="1403648" cy="27238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900" dirty="0" smtClean="0">
                <a:latin typeface="Comic Sans MS" pitchFamily="66" charset="0"/>
              </a:rPr>
              <a:t>Sophie’s been making some art work to display in school when we return.</a:t>
            </a:r>
            <a:endParaRPr lang="en-GB" sz="19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8667"/>
            <a:ext cx="9144000" cy="651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80946"/>
            <a:ext cx="9144000" cy="4770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500" dirty="0" smtClean="0">
                <a:latin typeface="Comic Sans MS" pitchFamily="66" charset="0"/>
              </a:rPr>
              <a:t>Nelly has been painting her ‘phoenix eye’ over the weekend.</a:t>
            </a:r>
            <a:endParaRPr lang="en-GB" sz="25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3995936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440" y="674704"/>
            <a:ext cx="5040560" cy="618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97152"/>
            <a:ext cx="1806771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35696" y="6350169"/>
            <a:ext cx="7308304" cy="50783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700" dirty="0" smtClean="0">
                <a:latin typeface="Comic Sans MS" pitchFamily="66" charset="0"/>
              </a:rPr>
              <a:t>Here’s my morning exercise – Over 10 miles!</a:t>
            </a:r>
            <a:endParaRPr lang="en-GB" sz="27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3851919" cy="584775"/>
          </a:xfrm>
          <a:prstGeom prst="rect">
            <a:avLst/>
          </a:prstGeom>
          <a:solidFill>
            <a:srgbClr val="66FF33"/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English </a:t>
            </a:r>
            <a:r>
              <a:rPr lang="en-US" sz="3200" b="1" u="sng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SPaG</a:t>
            </a:r>
            <a:r>
              <a:rPr lang="en-US" sz="32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starter</a:t>
            </a:r>
            <a:endParaRPr lang="en-US" sz="3200" b="1" u="sng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1920" y="0"/>
            <a:ext cx="5292081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Commas to separate clauses</a:t>
            </a:r>
            <a:endParaRPr lang="en-US" sz="3200" b="1" u="sng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764704"/>
            <a:ext cx="9144000" cy="8925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FF0000"/>
                </a:solidFill>
                <a:latin typeface="Comic Sans MS" pitchFamily="66" charset="0"/>
              </a:rPr>
              <a:t>Since it was announced on the television</a:t>
            </a:r>
            <a:r>
              <a:rPr lang="en-GB" sz="2600" dirty="0" smtClean="0">
                <a:solidFill>
                  <a:srgbClr val="92D050"/>
                </a:solidFill>
                <a:latin typeface="Comic Sans MS" pitchFamily="66" charset="0"/>
              </a:rPr>
              <a:t>,</a:t>
            </a:r>
            <a:r>
              <a:rPr lang="en-GB" sz="2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 sz="2600" dirty="0" smtClean="0">
                <a:solidFill>
                  <a:schemeClr val="accent1"/>
                </a:solidFill>
                <a:latin typeface="Comic Sans MS" pitchFamily="66" charset="0"/>
              </a:rPr>
              <a:t>the </a:t>
            </a:r>
            <a:r>
              <a:rPr lang="en-GB" sz="2600" dirty="0" err="1" smtClean="0">
                <a:solidFill>
                  <a:schemeClr val="accent1"/>
                </a:solidFill>
                <a:latin typeface="Comic Sans MS" pitchFamily="66" charset="0"/>
              </a:rPr>
              <a:t>covid</a:t>
            </a:r>
            <a:r>
              <a:rPr lang="en-GB" sz="2600" dirty="0" smtClean="0">
                <a:solidFill>
                  <a:schemeClr val="accent1"/>
                </a:solidFill>
                <a:latin typeface="Comic Sans MS" pitchFamily="66" charset="0"/>
              </a:rPr>
              <a:t> 19 lockdown has to go for a bit longer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636912"/>
            <a:ext cx="9144000" cy="8925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FF0000"/>
                </a:solidFill>
                <a:latin typeface="Comic Sans MS" pitchFamily="66" charset="0"/>
              </a:rPr>
              <a:t>When we finally get back to school</a:t>
            </a:r>
            <a:r>
              <a:rPr lang="en-GB" sz="2600" dirty="0" smtClean="0">
                <a:solidFill>
                  <a:srgbClr val="92D050"/>
                </a:solidFill>
                <a:latin typeface="Comic Sans MS" pitchFamily="66" charset="0"/>
              </a:rPr>
              <a:t>,</a:t>
            </a:r>
            <a:r>
              <a:rPr lang="en-GB" sz="2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 sz="2600" dirty="0" smtClean="0">
                <a:solidFill>
                  <a:schemeClr val="accent1"/>
                </a:solidFill>
                <a:latin typeface="Comic Sans MS" pitchFamily="66" charset="0"/>
              </a:rPr>
              <a:t>it will crazy because we are not used it because of lockdown.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573016"/>
            <a:ext cx="9144000" cy="12926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FF0000"/>
                </a:solidFill>
                <a:latin typeface="Comic Sans MS" pitchFamily="66" charset="0"/>
              </a:rPr>
              <a:t>Until last weekend</a:t>
            </a:r>
            <a:r>
              <a:rPr lang="en-GB" sz="2600" dirty="0" smtClean="0">
                <a:solidFill>
                  <a:srgbClr val="92D050"/>
                </a:solidFill>
                <a:latin typeface="Comic Sans MS" pitchFamily="66" charset="0"/>
              </a:rPr>
              <a:t>, </a:t>
            </a:r>
            <a:r>
              <a:rPr lang="en-GB" sz="2600" dirty="0" smtClean="0">
                <a:solidFill>
                  <a:schemeClr val="accent1"/>
                </a:solidFill>
                <a:latin typeface="Comic Sans MS" pitchFamily="66" charset="0"/>
              </a:rPr>
              <a:t>we didn’t know what was happening with </a:t>
            </a:r>
            <a:r>
              <a:rPr lang="en-GB" sz="2600" dirty="0" err="1" smtClean="0">
                <a:solidFill>
                  <a:schemeClr val="accent1"/>
                </a:solidFill>
                <a:latin typeface="Comic Sans MS" pitchFamily="66" charset="0"/>
              </a:rPr>
              <a:t>covid</a:t>
            </a:r>
            <a:r>
              <a:rPr lang="en-GB" sz="2600" dirty="0" smtClean="0">
                <a:solidFill>
                  <a:schemeClr val="accent1"/>
                </a:solidFill>
                <a:latin typeface="Comic Sans MS" pitchFamily="66" charset="0"/>
              </a:rPr>
              <a:t> 19 and Donald trump wanted to insert bleach into everyone.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700808"/>
            <a:ext cx="9144000" cy="8925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FF0000"/>
                </a:solidFill>
                <a:latin typeface="Comic Sans MS" pitchFamily="66" charset="0"/>
              </a:rPr>
              <a:t>As we are not allowed to visit our friends</a:t>
            </a:r>
            <a:r>
              <a:rPr lang="en-GB" sz="2600" dirty="0" smtClean="0">
                <a:solidFill>
                  <a:srgbClr val="92D050"/>
                </a:solidFill>
                <a:latin typeface="Comic Sans MS" pitchFamily="66" charset="0"/>
              </a:rPr>
              <a:t>,</a:t>
            </a:r>
            <a:r>
              <a:rPr lang="en-GB" sz="2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 sz="2600" dirty="0" smtClean="0">
                <a:solidFill>
                  <a:schemeClr val="accent1"/>
                </a:solidFill>
                <a:latin typeface="Comic Sans MS" pitchFamily="66" charset="0"/>
              </a:rPr>
              <a:t>I speak to them on my Xbox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941168"/>
            <a:ext cx="9144000" cy="18158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600" dirty="0" smtClean="0">
                <a:latin typeface="Comic Sans MS" pitchFamily="66" charset="0"/>
              </a:rPr>
              <a:t>Toby’s main clauses added to his sentences</a:t>
            </a:r>
            <a:r>
              <a:rPr lang="en-GB" sz="2800" dirty="0" smtClean="0">
                <a:latin typeface="Comic Sans MS" pitchFamily="66" charset="0"/>
              </a:rPr>
              <a:t>.</a:t>
            </a:r>
            <a:endParaRPr lang="en-GB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6703965"/>
      </p:ext>
    </p:extLst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665203" y="1700917"/>
            <a:ext cx="6822286" cy="349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764704"/>
            <a:ext cx="5256584" cy="515032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Comic Sans MS" pitchFamily="66" charset="0"/>
              </a:rPr>
              <a:t>Here’s my lunch for today!</a:t>
            </a:r>
          </a:p>
          <a:p>
            <a:pPr algn="ctr"/>
            <a:endParaRPr lang="en-GB" sz="5400" dirty="0" smtClean="0">
              <a:latin typeface="Comic Sans MS" pitchFamily="66" charset="0"/>
            </a:endParaRPr>
          </a:p>
          <a:p>
            <a:pPr algn="ctr"/>
            <a:r>
              <a:rPr lang="en-GB" sz="5400" dirty="0" smtClean="0">
                <a:latin typeface="Comic Sans MS" pitchFamily="66" charset="0"/>
              </a:rPr>
              <a:t>The word on my t-shirt says it all!</a:t>
            </a:r>
            <a:endParaRPr lang="en-GB" sz="54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6053498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56176" y="764704"/>
            <a:ext cx="2808312" cy="44012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Practising my spellings for this week on Spelling Shed</a:t>
            </a:r>
            <a:endParaRPr lang="en-GB" sz="4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92696"/>
            <a:ext cx="4581031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16016" y="764704"/>
            <a:ext cx="4248472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latin typeface="Comic Sans MS" pitchFamily="66" charset="0"/>
              </a:rPr>
              <a:t>I enjoyed </a:t>
            </a:r>
            <a:r>
              <a:rPr lang="en-GB" sz="3000" dirty="0" err="1" smtClean="0">
                <a:latin typeface="Comic Sans MS" pitchFamily="66" charset="0"/>
              </a:rPr>
              <a:t>Theseus</a:t>
            </a:r>
            <a:r>
              <a:rPr lang="en-GB" sz="3000" dirty="0" smtClean="0">
                <a:latin typeface="Comic Sans MS" pitchFamily="66" charset="0"/>
              </a:rPr>
              <a:t> and the Minotaur so I decided to draw the vicious beast.</a:t>
            </a:r>
            <a:endParaRPr lang="en-GB" sz="3000" dirty="0">
              <a:latin typeface="Comic Sans MS" pitchFamily="66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825592"/>
            <a:ext cx="2736303" cy="385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89386" y="-796690"/>
            <a:ext cx="6165232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548680"/>
            <a:ext cx="9144000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latin typeface="Comic Sans MS" pitchFamily="66" charset="0"/>
              </a:rPr>
              <a:t>Dante has been learning about healthy eating……..</a:t>
            </a:r>
            <a:endParaRPr lang="en-GB" sz="3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391217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764704"/>
            <a:ext cx="4896544" cy="47089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Comic Sans MS" pitchFamily="66" charset="0"/>
              </a:rPr>
              <a:t>……before he munched his way through this gift from his auntie and uncle.</a:t>
            </a:r>
            <a:endParaRPr lang="en-GB" sz="5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3271"/>
            <a:ext cx="5364088" cy="620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36096" y="692696"/>
            <a:ext cx="3707904" cy="47809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Comic Sans MS" pitchFamily="66" charset="0"/>
              </a:rPr>
              <a:t>Reuben has regularly been completing his reading record</a:t>
            </a:r>
            <a:endParaRPr lang="en-GB" sz="5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5"/>
            <a:ext cx="4355976" cy="441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692696"/>
            <a:ext cx="4716016" cy="618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103674"/>
            <a:ext cx="4355976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itchFamily="66" charset="0"/>
              </a:rPr>
              <a:t>I’ve been making jewellery this afternoon.</a:t>
            </a:r>
            <a:endParaRPr lang="en-GB" sz="3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403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4035" name="Picture 3" descr="C:\Users\Carol Hughes\AppData\Local\Temp\IMG_20200502_170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49080"/>
            <a:ext cx="2031690" cy="2708920"/>
          </a:xfrm>
          <a:prstGeom prst="rect">
            <a:avLst/>
          </a:prstGeom>
          <a:noFill/>
        </p:spPr>
      </p:pic>
      <p:sp>
        <p:nvSpPr>
          <p:cNvPr id="44037" name="AutoShape 5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4038" name="Picture 6" descr="C:\Users\Carol Hughes\AppData\Local\Temp\IMG_20200502_171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4512501" cy="3384376"/>
          </a:xfrm>
          <a:prstGeom prst="rect">
            <a:avLst/>
          </a:prstGeom>
          <a:noFill/>
        </p:spPr>
      </p:pic>
      <p:pic>
        <p:nvPicPr>
          <p:cNvPr id="44039" name="Picture 7" descr="C:\Users\Carol Hughes\AppData\Local\Temp\IMG_20200502_172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1499" y="692696"/>
            <a:ext cx="4512501" cy="33843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23728" y="4180344"/>
            <a:ext cx="7020272" cy="26776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600" dirty="0" smtClean="0">
                <a:latin typeface="Comic Sans MS" pitchFamily="66" charset="0"/>
              </a:rPr>
              <a:t>Isobel has been making pita bread during the weekend</a:t>
            </a:r>
            <a:r>
              <a:rPr lang="en-GB" sz="3600" dirty="0" smtClean="0">
                <a:latin typeface="Comic Sans MS" pitchFamily="66" charset="0"/>
              </a:rPr>
              <a:t>.</a:t>
            </a:r>
            <a:endParaRPr lang="en-GB" sz="3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282171" y="1939933"/>
            <a:ext cx="6200238" cy="363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5436096" cy="44012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600" dirty="0" smtClean="0">
                <a:latin typeface="Comic Sans MS" pitchFamily="66" charset="0"/>
              </a:rPr>
              <a:t>Megan has been reading a book about King </a:t>
            </a:r>
            <a:r>
              <a:rPr lang="en-GB" sz="5600" dirty="0" err="1" smtClean="0">
                <a:latin typeface="Comic Sans MS" pitchFamily="66" charset="0"/>
              </a:rPr>
              <a:t>Minos</a:t>
            </a:r>
            <a:r>
              <a:rPr lang="en-GB" sz="5600" dirty="0" smtClean="0">
                <a:latin typeface="Comic Sans MS" pitchFamily="66" charset="0"/>
              </a:rPr>
              <a:t>’ palace ‘Knossos’.</a:t>
            </a:r>
            <a:endParaRPr lang="en-GB" sz="3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556792"/>
            <a:ext cx="9118513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20688"/>
            <a:ext cx="91440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600" dirty="0" smtClean="0">
                <a:latin typeface="Comic Sans MS" pitchFamily="66" charset="0"/>
              </a:rPr>
              <a:t>Practising her tennis skills</a:t>
            </a:r>
            <a:endParaRPr lang="en-GB" sz="3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FF0000"/>
                </a:solidFill>
                <a:latin typeface="Comic Sans MS" pitchFamily="66" charset="0"/>
              </a:rPr>
              <a:t>Since it was announced on the television</a:t>
            </a:r>
            <a:r>
              <a:rPr lang="en-GB" sz="2600" dirty="0" smtClean="0">
                <a:solidFill>
                  <a:srgbClr val="66FF33"/>
                </a:solidFill>
                <a:latin typeface="Comic Sans MS" pitchFamily="66" charset="0"/>
              </a:rPr>
              <a:t>, </a:t>
            </a:r>
            <a:r>
              <a:rPr lang="en-GB" sz="2600" dirty="0" smtClean="0">
                <a:solidFill>
                  <a:srgbClr val="00B0F0"/>
                </a:solidFill>
                <a:latin typeface="Comic Sans MS" pitchFamily="66" charset="0"/>
              </a:rPr>
              <a:t>everybody was staying indoors. </a:t>
            </a:r>
            <a:r>
              <a:rPr lang="en-GB" sz="2600" dirty="0" smtClean="0">
                <a:solidFill>
                  <a:srgbClr val="66FF33"/>
                </a:solidFill>
                <a:latin typeface="Comic Sans MS" pitchFamily="66" charset="0"/>
              </a:rPr>
              <a:t> </a:t>
            </a:r>
            <a:endParaRPr lang="en-GB" sz="26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988840"/>
            <a:ext cx="9144000" cy="8925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FF0000"/>
                </a:solidFill>
                <a:latin typeface="Comic Sans MS" pitchFamily="66" charset="0"/>
              </a:rPr>
              <a:t>When we finally get back to school</a:t>
            </a:r>
            <a:r>
              <a:rPr lang="en-GB" sz="2600" dirty="0" smtClean="0">
                <a:solidFill>
                  <a:srgbClr val="66FF33"/>
                </a:solidFill>
                <a:latin typeface="Comic Sans MS" pitchFamily="66" charset="0"/>
              </a:rPr>
              <a:t>,</a:t>
            </a:r>
            <a:r>
              <a:rPr lang="en-GB" sz="2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 sz="2600" dirty="0" smtClean="0">
                <a:solidFill>
                  <a:srgbClr val="00B0F0"/>
                </a:solidFill>
                <a:latin typeface="Comic Sans MS" pitchFamily="66" charset="0"/>
              </a:rPr>
              <a:t>I will look forward to seeing my friends again.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996952"/>
            <a:ext cx="9144000" cy="4924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FF0000"/>
                </a:solidFill>
                <a:latin typeface="Comic Sans MS" pitchFamily="66" charset="0"/>
              </a:rPr>
              <a:t>Until last weekend</a:t>
            </a:r>
            <a:r>
              <a:rPr lang="en-GB" sz="2600" dirty="0" smtClean="0">
                <a:solidFill>
                  <a:srgbClr val="66FF33"/>
                </a:solidFill>
                <a:latin typeface="Comic Sans MS" pitchFamily="66" charset="0"/>
              </a:rPr>
              <a:t>,</a:t>
            </a:r>
            <a:r>
              <a:rPr lang="en-GB" sz="2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 sz="2600" dirty="0" smtClean="0">
                <a:solidFill>
                  <a:srgbClr val="00B0F0"/>
                </a:solidFill>
                <a:latin typeface="Comic Sans MS" pitchFamily="66" charset="0"/>
              </a:rPr>
              <a:t>I had played outside everyday.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980728"/>
            <a:ext cx="9144000" cy="8925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FF0000"/>
                </a:solidFill>
                <a:latin typeface="Comic Sans MS" pitchFamily="66" charset="0"/>
              </a:rPr>
              <a:t>As we are not allowed to visit our friends</a:t>
            </a:r>
            <a:r>
              <a:rPr lang="en-GB" sz="2600" dirty="0" smtClean="0">
                <a:solidFill>
                  <a:srgbClr val="66FF33"/>
                </a:solidFill>
                <a:latin typeface="Comic Sans MS" pitchFamily="66" charset="0"/>
              </a:rPr>
              <a:t>, </a:t>
            </a:r>
            <a:r>
              <a:rPr lang="en-GB" sz="2600" dirty="0" smtClean="0">
                <a:solidFill>
                  <a:srgbClr val="00B0F0"/>
                </a:solidFill>
                <a:latin typeface="Comic Sans MS" pitchFamily="66" charset="0"/>
              </a:rPr>
              <a:t>we can still talk to them over the fence. </a:t>
            </a:r>
            <a:r>
              <a:rPr lang="en-GB" sz="2600" dirty="0" smtClean="0">
                <a:solidFill>
                  <a:srgbClr val="66FF33"/>
                </a:solidFill>
                <a:latin typeface="Comic Sans MS" pitchFamily="66" charset="0"/>
              </a:rPr>
              <a:t> </a:t>
            </a:r>
            <a:endParaRPr lang="en-GB" sz="26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573016"/>
            <a:ext cx="9144000" cy="18158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600" dirty="0" smtClean="0">
                <a:latin typeface="Comic Sans MS" pitchFamily="66" charset="0"/>
              </a:rPr>
              <a:t>Isobel’s main clauses added to his sentences</a:t>
            </a:r>
            <a:r>
              <a:rPr lang="en-GB" sz="2800" dirty="0" smtClean="0">
                <a:latin typeface="Comic Sans MS" pitchFamily="66" charset="0"/>
              </a:rPr>
              <a:t>.</a:t>
            </a:r>
            <a:endParaRPr lang="en-GB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6703965"/>
      </p:ext>
    </p:extLst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Nelly 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97895" y="1508186"/>
            <a:ext cx="6847709" cy="385192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620688"/>
            <a:ext cx="5292080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Comic Sans MS" pitchFamily="66" charset="0"/>
              </a:rPr>
              <a:t>Story time </a:t>
            </a:r>
          </a:p>
          <a:p>
            <a:pPr algn="ctr"/>
            <a:r>
              <a:rPr lang="en-GB" sz="5400" dirty="0" smtClean="0">
                <a:latin typeface="Comic Sans MS" pitchFamily="66" charset="0"/>
              </a:rPr>
              <a:t>Day 8</a:t>
            </a:r>
            <a:endParaRPr lang="en-GB" sz="5400" dirty="0">
              <a:latin typeface="Comic Sans MS" pitchFamily="66" charset="0"/>
            </a:endParaRPr>
          </a:p>
        </p:txBody>
      </p:sp>
      <p:pic>
        <p:nvPicPr>
          <p:cNvPr id="5124" name="Picture 4" descr="Hire a Story-Time Event! - What Children Really W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492896"/>
            <a:ext cx="4968552" cy="331236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838739" y="-447261"/>
            <a:ext cx="546652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476672"/>
            <a:ext cx="9144000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latin typeface="Comic Sans MS" pitchFamily="66" charset="0"/>
              </a:rPr>
              <a:t>Henry has been completing his complex sentences by adding in the main clauses.</a:t>
            </a:r>
            <a:endParaRPr lang="en-GB" sz="3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280" y="476672"/>
            <a:ext cx="2051720" cy="16312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Comic Sans MS" pitchFamily="66" charset="0"/>
              </a:rPr>
              <a:t>Amy showing her understanding of </a:t>
            </a:r>
            <a:r>
              <a:rPr lang="en-GB" sz="2000" dirty="0" err="1" smtClean="0">
                <a:latin typeface="Comic Sans MS" pitchFamily="66" charset="0"/>
              </a:rPr>
              <a:t>Theseus</a:t>
            </a:r>
            <a:r>
              <a:rPr lang="en-GB" sz="2000" dirty="0" smtClean="0">
                <a:latin typeface="Comic Sans MS" pitchFamily="66" charset="0"/>
              </a:rPr>
              <a:t> and the Minotaur.</a:t>
            </a:r>
            <a:endParaRPr lang="en-GB" sz="2000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7080406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43607" cy="476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43608" y="0"/>
            <a:ext cx="8100392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76672"/>
            <a:ext cx="9116071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476672"/>
            <a:ext cx="9144000" cy="8617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500" dirty="0" smtClean="0">
                <a:latin typeface="Comic Sans MS" pitchFamily="66" charset="0"/>
              </a:rPr>
              <a:t>Excellent presentation from Cameron to show his understanding of the story ‘</a:t>
            </a:r>
            <a:r>
              <a:rPr lang="en-GB" sz="2500" dirty="0" err="1" smtClean="0">
                <a:latin typeface="Comic Sans MS" pitchFamily="66" charset="0"/>
              </a:rPr>
              <a:t>Theseus</a:t>
            </a:r>
            <a:r>
              <a:rPr lang="en-GB" sz="2500" dirty="0" smtClean="0">
                <a:latin typeface="Comic Sans MS" pitchFamily="66" charset="0"/>
              </a:rPr>
              <a:t> and the Minotaur’.</a:t>
            </a:r>
            <a:endParaRPr lang="en-GB" sz="25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1976</Words>
  <Application>Microsoft Office PowerPoint</Application>
  <PresentationFormat>On-screen Show (4:3)</PresentationFormat>
  <Paragraphs>183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 Hughes</dc:creator>
  <cp:lastModifiedBy>Carol Hughes</cp:lastModifiedBy>
  <cp:revision>56</cp:revision>
  <dcterms:created xsi:type="dcterms:W3CDTF">2020-04-20T08:59:27Z</dcterms:created>
  <dcterms:modified xsi:type="dcterms:W3CDTF">2020-05-04T16:45:34Z</dcterms:modified>
</cp:coreProperties>
</file>