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0" r:id="rId2"/>
    <p:sldId id="281" r:id="rId3"/>
    <p:sldId id="283" r:id="rId4"/>
    <p:sldId id="282" r:id="rId5"/>
    <p:sldId id="284" r:id="rId6"/>
    <p:sldId id="285" r:id="rId7"/>
    <p:sldId id="286" r:id="rId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62" autoAdjust="0"/>
    <p:restoredTop sz="94660"/>
  </p:normalViewPr>
  <p:slideViewPr>
    <p:cSldViewPr>
      <p:cViewPr varScale="1">
        <p:scale>
          <a:sx n="68" d="100"/>
          <a:sy n="68" d="100"/>
        </p:scale>
        <p:origin x="-18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89DC55E-A870-4873-AEAA-CA157D4C54B3}" type="datetimeFigureOut">
              <a:rPr lang="en-GB" smtClean="0"/>
              <a:pPr/>
              <a:t>06/05/2020</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69E0916-C990-4F95-9337-B713C4C95920}" type="slidenum">
              <a:rPr lang="en-GB" smtClean="0"/>
              <a:pPr/>
              <a:t>‹#›</a:t>
            </a:fld>
            <a:endParaRPr lang="en-GB"/>
          </a:p>
        </p:txBody>
      </p:sp>
    </p:spTree>
    <p:extLst>
      <p:ext uri="{BB962C8B-B14F-4D97-AF65-F5344CB8AC3E}">
        <p14:creationId xmlns="" xmlns:p14="http://schemas.microsoft.com/office/powerpoint/2010/main" val="125501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AC35215-86D7-4340-A8D0-8F46FAEB712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AC35215-86D7-4340-A8D0-8F46FAEB712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AC35215-86D7-4340-A8D0-8F46FAEB712F}"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EB4F6-3DC9-4F37-982F-18AA52436D82}" type="datetimeFigureOut">
              <a:rPr lang="en-GB" smtClean="0"/>
              <a:pPr/>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EB4F6-3DC9-4F37-982F-18AA52436D82}" type="datetimeFigureOut">
              <a:rPr lang="en-GB" smtClean="0"/>
              <a:pPr/>
              <a:t>06/05/2020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FB1FC-AAC2-45E4-9683-C620CC21611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NT0l3iLBoOs" TargetMode="External"/><Relationship Id="rId5" Type="http://schemas.openxmlformats.org/officeDocument/2006/relationships/image" Target="../media/image2.jpeg"/><Relationship Id="rId4" Type="http://schemas.openxmlformats.org/officeDocument/2006/relationships/hyperlink" Target="https://www.momables.com/greek-hummus-recip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solidFill>
            <a:srgbClr val="FFFF00"/>
          </a:solidFill>
          <a:ln w="12700">
            <a:solidFill>
              <a:schemeClr val="tx1"/>
            </a:solidFill>
          </a:ln>
        </p:spPr>
        <p:txBody>
          <a:bodyPr wrap="square" rtlCol="0">
            <a:spAutoFit/>
          </a:bodyPr>
          <a:lstStyle/>
          <a:p>
            <a:pPr algn="ctr"/>
            <a:r>
              <a:rPr lang="en-GB" sz="4500" dirty="0" smtClean="0"/>
              <a:t>What </a:t>
            </a:r>
            <a:r>
              <a:rPr lang="en-GB" sz="4500" dirty="0" smtClean="0"/>
              <a:t>I have been learning in D&amp;T</a:t>
            </a:r>
            <a:endParaRPr lang="en-GB" sz="4500" dirty="0"/>
          </a:p>
        </p:txBody>
      </p:sp>
      <p:graphicFrame>
        <p:nvGraphicFramePr>
          <p:cNvPr id="5" name="Table 4"/>
          <p:cNvGraphicFramePr>
            <a:graphicFrameLocks noGrp="1"/>
          </p:cNvGraphicFramePr>
          <p:nvPr>
            <p:extLst>
              <p:ext uri="{D42A27DB-BD31-4B8C-83A1-F6EECF244321}">
                <p14:modId xmlns="" xmlns:p14="http://schemas.microsoft.com/office/powerpoint/2010/main" val="1340696627"/>
              </p:ext>
            </p:extLst>
          </p:nvPr>
        </p:nvGraphicFramePr>
        <p:xfrm>
          <a:off x="179510" y="908721"/>
          <a:ext cx="8784977" cy="1626391"/>
        </p:xfrm>
        <a:graphic>
          <a:graphicData uri="http://schemas.openxmlformats.org/drawingml/2006/table">
            <a:tbl>
              <a:tblPr/>
              <a:tblGrid>
                <a:gridCol w="8784977">
                  <a:extLst>
                    <a:ext uri="{9D8B030D-6E8A-4147-A177-3AD203B41FA5}">
                      <a16:colId xmlns="" xmlns:a16="http://schemas.microsoft.com/office/drawing/2014/main" val="20000"/>
                    </a:ext>
                  </a:extLst>
                </a:gridCol>
              </a:tblGrid>
              <a:tr h="363694">
                <a:tc>
                  <a:txBody>
                    <a:bodyPr/>
                    <a:lstStyle/>
                    <a:p>
                      <a:pPr algn="ctr">
                        <a:lnSpc>
                          <a:spcPct val="115000"/>
                        </a:lnSpc>
                        <a:spcAft>
                          <a:spcPts val="0"/>
                        </a:spcAft>
                      </a:pPr>
                      <a:r>
                        <a:rPr lang="en-GB" sz="2400" b="1" u="sng" dirty="0" smtClean="0">
                          <a:latin typeface="Comic Sans MS"/>
                          <a:ea typeface="Calibri"/>
                          <a:cs typeface="Times New Roman"/>
                        </a:rPr>
                        <a:t>PREVIOUS LESSONS</a:t>
                      </a:r>
                      <a:r>
                        <a:rPr lang="en-GB" sz="2400" b="1" u="sng" baseline="0" dirty="0" smtClean="0">
                          <a:latin typeface="Comic Sans MS"/>
                          <a:ea typeface="Calibri"/>
                          <a:cs typeface="Times New Roman"/>
                        </a:rPr>
                        <a:t> </a:t>
                      </a:r>
                      <a:r>
                        <a:rPr lang="en-GB" sz="2400" b="1" u="sng" dirty="0" smtClean="0">
                          <a:latin typeface="Comic Sans MS"/>
                          <a:ea typeface="Calibri"/>
                          <a:cs typeface="Times New Roman"/>
                        </a:rPr>
                        <a:t>(Food</a:t>
                      </a:r>
                      <a:r>
                        <a:rPr lang="en-GB" sz="2400" b="1" u="sng" baseline="0" dirty="0" smtClean="0">
                          <a:latin typeface="Comic Sans MS"/>
                          <a:ea typeface="Calibri"/>
                          <a:cs typeface="Times New Roman"/>
                        </a:rPr>
                        <a:t> Technology)</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63558">
                <a:tc>
                  <a:txBody>
                    <a:bodyPr/>
                    <a:lstStyle/>
                    <a:p>
                      <a:pPr>
                        <a:lnSpc>
                          <a:spcPct val="115000"/>
                        </a:lnSpc>
                        <a:spcAft>
                          <a:spcPts val="0"/>
                        </a:spcAft>
                      </a:pPr>
                      <a:r>
                        <a:rPr lang="en-GB" sz="2200" b="1" u="sng" dirty="0" err="1">
                          <a:latin typeface="Comic Sans MS"/>
                          <a:ea typeface="Calibri"/>
                          <a:cs typeface="Times New Roman"/>
                        </a:rPr>
                        <a:t>L.Obj</a:t>
                      </a:r>
                      <a:r>
                        <a:rPr lang="en-GB" sz="2200" b="1" u="sng" dirty="0">
                          <a:latin typeface="Comic Sans MS"/>
                          <a:ea typeface="Calibri"/>
                          <a:cs typeface="Times New Roman"/>
                        </a:rPr>
                        <a:t>:  </a:t>
                      </a:r>
                      <a:endParaRPr lang="en-GB" sz="2200" dirty="0">
                        <a:latin typeface="Calibri"/>
                        <a:ea typeface="Calibri"/>
                        <a:cs typeface="Times New Roman"/>
                      </a:endParaRPr>
                    </a:p>
                    <a:p>
                      <a:r>
                        <a:rPr lang="en-GB" sz="2200" b="1" i="0" dirty="0">
                          <a:latin typeface="Comic Sans MS" pitchFamily="66" charset="0"/>
                          <a:ea typeface="Calibri"/>
                          <a:cs typeface="Times New Roman"/>
                        </a:rPr>
                        <a:t>*</a:t>
                      </a:r>
                      <a:r>
                        <a:rPr lang="en-GB" sz="2200" b="1" i="0" dirty="0" smtClean="0">
                          <a:latin typeface="Comic Sans MS" pitchFamily="66" charset="0"/>
                          <a:ea typeface="Calibri"/>
                          <a:cs typeface="Times New Roman"/>
                        </a:rPr>
                        <a:t>I can follow a recipe to make Ancient Greek ‘hummus’.</a:t>
                      </a:r>
                      <a:endParaRPr lang="en-GB" sz="2200"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4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1" i="0" dirty="0" smtClean="0">
                          <a:latin typeface="Comic Sans MS" pitchFamily="66" charset="0"/>
                          <a:ea typeface="Calibri"/>
                          <a:cs typeface="Times New Roman"/>
                        </a:rPr>
                        <a:t>*I can follow</a:t>
                      </a:r>
                      <a:r>
                        <a:rPr lang="en-GB" sz="2200" b="1" i="0" baseline="0" dirty="0" smtClean="0">
                          <a:latin typeface="Comic Sans MS" pitchFamily="66" charset="0"/>
                          <a:ea typeface="Calibri"/>
                          <a:cs typeface="Times New Roman"/>
                        </a:rPr>
                        <a:t> a recipe to make </a:t>
                      </a:r>
                      <a:r>
                        <a:rPr lang="en-GB" sz="2200" b="1" i="0" dirty="0" smtClean="0">
                          <a:latin typeface="Comic Sans MS" pitchFamily="66" charset="0"/>
                          <a:ea typeface="Calibri"/>
                          <a:cs typeface="Times New Roman"/>
                        </a:rPr>
                        <a:t>Ancient</a:t>
                      </a:r>
                      <a:r>
                        <a:rPr lang="en-GB" sz="2200" b="1" i="0" baseline="0" dirty="0" smtClean="0">
                          <a:latin typeface="Comic Sans MS" pitchFamily="66" charset="0"/>
                          <a:ea typeface="Calibri"/>
                          <a:cs typeface="Times New Roman"/>
                        </a:rPr>
                        <a:t> Greek pita bread.</a:t>
                      </a:r>
                      <a:endParaRPr lang="en-GB" sz="2200"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0" name="AutoShape 2"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4" name="Picture 2" descr="Is the Origin of Hummus Middle Eastern or Greek?"/>
          <p:cNvPicPr>
            <a:picLocks noChangeAspect="1" noChangeArrowheads="1"/>
          </p:cNvPicPr>
          <p:nvPr/>
        </p:nvPicPr>
        <p:blipFill>
          <a:blip r:embed="rId3" cstate="print"/>
          <a:srcRect/>
          <a:stretch>
            <a:fillRect/>
          </a:stretch>
        </p:blipFill>
        <p:spPr bwMode="auto">
          <a:xfrm>
            <a:off x="251520" y="2636912"/>
            <a:ext cx="2831499" cy="2171926"/>
          </a:xfrm>
          <a:prstGeom prst="rect">
            <a:avLst/>
          </a:prstGeom>
          <a:noFill/>
        </p:spPr>
      </p:pic>
      <p:sp>
        <p:nvSpPr>
          <p:cNvPr id="9" name="TextBox 8"/>
          <p:cNvSpPr txBox="1"/>
          <p:nvPr/>
        </p:nvSpPr>
        <p:spPr>
          <a:xfrm>
            <a:off x="179512" y="4941168"/>
            <a:ext cx="2880320" cy="1754326"/>
          </a:xfrm>
          <a:prstGeom prst="rect">
            <a:avLst/>
          </a:prstGeom>
          <a:noFill/>
        </p:spPr>
        <p:txBody>
          <a:bodyPr wrap="square" rtlCol="0">
            <a:spAutoFit/>
          </a:bodyPr>
          <a:lstStyle/>
          <a:p>
            <a:pPr algn="ctr"/>
            <a:r>
              <a:rPr lang="en-GB" sz="3600" dirty="0" smtClean="0">
                <a:latin typeface="Comic Sans MS" pitchFamily="66" charset="0"/>
                <a:hlinkClick r:id="rId4"/>
              </a:rPr>
              <a:t>How to make Greek hummus</a:t>
            </a:r>
            <a:endParaRPr lang="en-GB" sz="3600" dirty="0">
              <a:latin typeface="Comic Sans MS" pitchFamily="66" charset="0"/>
            </a:endParaRPr>
          </a:p>
        </p:txBody>
      </p:sp>
      <p:pic>
        <p:nvPicPr>
          <p:cNvPr id="10" name="Picture 2" descr="Greek pita bread - Eat Yourself Greek"/>
          <p:cNvPicPr>
            <a:picLocks noChangeAspect="1" noChangeArrowheads="1"/>
          </p:cNvPicPr>
          <p:nvPr/>
        </p:nvPicPr>
        <p:blipFill>
          <a:blip r:embed="rId5" cstate="print"/>
          <a:srcRect/>
          <a:stretch>
            <a:fillRect/>
          </a:stretch>
        </p:blipFill>
        <p:spPr bwMode="auto">
          <a:xfrm>
            <a:off x="5544335" y="2636912"/>
            <a:ext cx="3350722" cy="2232248"/>
          </a:xfrm>
          <a:prstGeom prst="rect">
            <a:avLst/>
          </a:prstGeom>
          <a:noFill/>
        </p:spPr>
      </p:pic>
      <p:sp>
        <p:nvSpPr>
          <p:cNvPr id="11" name="TextBox 10"/>
          <p:cNvSpPr txBox="1"/>
          <p:nvPr/>
        </p:nvSpPr>
        <p:spPr>
          <a:xfrm>
            <a:off x="5508104" y="4941168"/>
            <a:ext cx="3384376" cy="1754326"/>
          </a:xfrm>
          <a:prstGeom prst="rect">
            <a:avLst/>
          </a:prstGeom>
          <a:noFill/>
        </p:spPr>
        <p:txBody>
          <a:bodyPr wrap="square" rtlCol="0">
            <a:spAutoFit/>
          </a:bodyPr>
          <a:lstStyle/>
          <a:p>
            <a:pPr algn="ctr"/>
            <a:r>
              <a:rPr lang="en-GB" sz="3600" dirty="0" smtClean="0">
                <a:latin typeface="Comic Sans MS" pitchFamily="66" charset="0"/>
                <a:hlinkClick r:id="rId6"/>
              </a:rPr>
              <a:t>How to make Greek pita bread</a:t>
            </a:r>
            <a:endParaRPr lang="en-GB" sz="3600" dirty="0">
              <a:latin typeface="Comic Sans MS" pitchFamily="66" charset="0"/>
            </a:endParaRPr>
          </a:p>
        </p:txBody>
      </p:sp>
      <p:sp>
        <p:nvSpPr>
          <p:cNvPr id="12" name="Right Arrow 11"/>
          <p:cNvSpPr/>
          <p:nvPr/>
        </p:nvSpPr>
        <p:spPr>
          <a:xfrm>
            <a:off x="4716016" y="5517232"/>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419872" y="5517232"/>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491880" y="4077072"/>
            <a:ext cx="1656184" cy="1200329"/>
          </a:xfrm>
          <a:prstGeom prst="rect">
            <a:avLst/>
          </a:prstGeom>
          <a:solidFill>
            <a:srgbClr val="FFC000"/>
          </a:solidFill>
          <a:ln w="9525">
            <a:solidFill>
              <a:schemeClr val="tx1"/>
            </a:solidFill>
          </a:ln>
        </p:spPr>
        <p:txBody>
          <a:bodyPr wrap="square" rtlCol="0">
            <a:spAutoFit/>
          </a:bodyPr>
          <a:lstStyle/>
          <a:p>
            <a:pPr algn="ctr"/>
            <a:r>
              <a:rPr lang="en-GB" dirty="0" smtClean="0"/>
              <a:t>Click on these links to watch the step by step guide.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solidFill>
            <a:srgbClr val="FFFF00"/>
          </a:solidFill>
          <a:ln w="12700">
            <a:solidFill>
              <a:schemeClr val="tx1"/>
            </a:solidFill>
          </a:ln>
        </p:spPr>
        <p:txBody>
          <a:bodyPr wrap="square" rtlCol="0">
            <a:spAutoFit/>
          </a:bodyPr>
          <a:lstStyle/>
          <a:p>
            <a:pPr algn="ctr"/>
            <a:r>
              <a:rPr lang="en-GB" sz="4500" dirty="0" smtClean="0"/>
              <a:t>What I’m learning in D&amp;T today</a:t>
            </a:r>
            <a:endParaRPr lang="en-GB" sz="4500" dirty="0"/>
          </a:p>
        </p:txBody>
      </p:sp>
      <p:graphicFrame>
        <p:nvGraphicFramePr>
          <p:cNvPr id="5" name="Table 4"/>
          <p:cNvGraphicFramePr>
            <a:graphicFrameLocks noGrp="1"/>
          </p:cNvGraphicFramePr>
          <p:nvPr>
            <p:extLst>
              <p:ext uri="{D42A27DB-BD31-4B8C-83A1-F6EECF244321}">
                <p14:modId xmlns="" xmlns:p14="http://schemas.microsoft.com/office/powerpoint/2010/main" val="1340696627"/>
              </p:ext>
            </p:extLst>
          </p:nvPr>
        </p:nvGraphicFramePr>
        <p:xfrm>
          <a:off x="179510" y="908721"/>
          <a:ext cx="8784977" cy="1562100"/>
        </p:xfrm>
        <a:graphic>
          <a:graphicData uri="http://schemas.openxmlformats.org/drawingml/2006/table">
            <a:tbl>
              <a:tblPr/>
              <a:tblGrid>
                <a:gridCol w="8784977">
                  <a:extLst>
                    <a:ext uri="{9D8B030D-6E8A-4147-A177-3AD203B41FA5}">
                      <a16:colId xmlns="" xmlns:a16="http://schemas.microsoft.com/office/drawing/2014/main" val="20000"/>
                    </a:ext>
                  </a:extLst>
                </a:gridCol>
              </a:tblGrid>
              <a:tr h="363694">
                <a:tc>
                  <a:txBody>
                    <a:bodyPr/>
                    <a:lstStyle/>
                    <a:p>
                      <a:pPr algn="ctr">
                        <a:lnSpc>
                          <a:spcPct val="115000"/>
                        </a:lnSpc>
                        <a:spcAft>
                          <a:spcPts val="0"/>
                        </a:spcAft>
                      </a:pPr>
                      <a:r>
                        <a:rPr lang="en-GB" sz="2400" b="1" u="sng" dirty="0" smtClean="0">
                          <a:latin typeface="Comic Sans MS"/>
                          <a:ea typeface="Calibri"/>
                          <a:cs typeface="Times New Roman"/>
                        </a:rPr>
                        <a:t>Lesson</a:t>
                      </a:r>
                      <a:r>
                        <a:rPr lang="en-GB" sz="2400" b="1" u="sng" baseline="0" dirty="0" smtClean="0">
                          <a:latin typeface="Comic Sans MS"/>
                          <a:ea typeface="Calibri"/>
                          <a:cs typeface="Times New Roman"/>
                        </a:rPr>
                        <a:t> 3 </a:t>
                      </a:r>
                      <a:r>
                        <a:rPr lang="en-GB" sz="2400" b="1" u="sng" dirty="0" smtClean="0">
                          <a:latin typeface="Comic Sans MS"/>
                          <a:ea typeface="Calibri"/>
                          <a:cs typeface="Times New Roman"/>
                        </a:rPr>
                        <a:t>(Food</a:t>
                      </a:r>
                      <a:r>
                        <a:rPr lang="en-GB" sz="2400" b="1" u="sng" baseline="0" dirty="0" smtClean="0">
                          <a:latin typeface="Comic Sans MS"/>
                          <a:ea typeface="Calibri"/>
                          <a:cs typeface="Times New Roman"/>
                        </a:rPr>
                        <a:t> Technology)</a:t>
                      </a:r>
                    </a:p>
                    <a:p>
                      <a:pPr algn="l">
                        <a:lnSpc>
                          <a:spcPct val="115000"/>
                        </a:lnSpc>
                        <a:spcAft>
                          <a:spcPts val="0"/>
                        </a:spcAft>
                      </a:pPr>
                      <a:r>
                        <a:rPr lang="en-GB" sz="2400" b="1" u="sng" baseline="0" dirty="0" smtClean="0">
                          <a:latin typeface="Comic Sans MS"/>
                          <a:ea typeface="Calibri"/>
                          <a:cs typeface="Times New Roman"/>
                        </a:rPr>
                        <a:t>Thursday 7</a:t>
                      </a:r>
                      <a:r>
                        <a:rPr lang="en-GB" sz="2400" b="1" u="sng" baseline="30000" dirty="0" smtClean="0">
                          <a:latin typeface="Comic Sans MS"/>
                          <a:ea typeface="Calibri"/>
                          <a:cs typeface="Times New Roman"/>
                        </a:rPr>
                        <a:t>th</a:t>
                      </a:r>
                      <a:r>
                        <a:rPr lang="en-GB" sz="2400" b="1" u="sng" baseline="0" dirty="0" smtClean="0">
                          <a:latin typeface="Comic Sans MS"/>
                          <a:ea typeface="Calibri"/>
                          <a:cs typeface="Times New Roman"/>
                        </a:rPr>
                        <a:t> May 2020</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63558">
                <a:tc>
                  <a:txBody>
                    <a:bodyPr/>
                    <a:lstStyle/>
                    <a:p>
                      <a:pPr>
                        <a:lnSpc>
                          <a:spcPct val="115000"/>
                        </a:lnSpc>
                        <a:spcAft>
                          <a:spcPts val="0"/>
                        </a:spcAft>
                      </a:pPr>
                      <a:r>
                        <a:rPr lang="en-GB" sz="2200" b="1" u="sng" dirty="0" err="1">
                          <a:latin typeface="Comic Sans MS"/>
                          <a:ea typeface="Calibri"/>
                          <a:cs typeface="Times New Roman"/>
                        </a:rPr>
                        <a:t>L.Obj</a:t>
                      </a:r>
                      <a:r>
                        <a:rPr lang="en-GB" sz="2200" b="1" u="sng" dirty="0">
                          <a:latin typeface="Comic Sans MS"/>
                          <a:ea typeface="Calibri"/>
                          <a:cs typeface="Times New Roman"/>
                        </a:rPr>
                        <a:t>:  </a:t>
                      </a:r>
                      <a:endParaRPr lang="en-GB" sz="2200" dirty="0">
                        <a:latin typeface="Calibri"/>
                        <a:ea typeface="Calibri"/>
                        <a:cs typeface="Times New Roman"/>
                      </a:endParaRPr>
                    </a:p>
                    <a:p>
                      <a:r>
                        <a:rPr lang="en-GB" sz="2200" b="1" i="0" dirty="0">
                          <a:latin typeface="Comic Sans MS" pitchFamily="66" charset="0"/>
                          <a:ea typeface="Calibri"/>
                          <a:cs typeface="Times New Roman"/>
                        </a:rPr>
                        <a:t>*</a:t>
                      </a:r>
                      <a:r>
                        <a:rPr lang="en-GB" sz="2200" b="1" i="0" dirty="0" smtClean="0">
                          <a:latin typeface="Comic Sans MS" pitchFamily="66" charset="0"/>
                          <a:ea typeface="Calibri"/>
                          <a:cs typeface="Times New Roman"/>
                        </a:rPr>
                        <a:t>I can choose,</a:t>
                      </a:r>
                      <a:r>
                        <a:rPr lang="en-GB" sz="2200" b="1" i="0" baseline="0" dirty="0" smtClean="0">
                          <a:latin typeface="Comic Sans MS" pitchFamily="66" charset="0"/>
                          <a:ea typeface="Calibri"/>
                          <a:cs typeface="Times New Roman"/>
                        </a:rPr>
                        <a:t> combine or make an Ancient Greek meal.</a:t>
                      </a:r>
                      <a:endParaRPr lang="en-GB" sz="2200"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050" name="AutoShape 2"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251520" y="2708920"/>
            <a:ext cx="8568952" cy="3970318"/>
          </a:xfrm>
          <a:prstGeom prst="rect">
            <a:avLst/>
          </a:prstGeom>
          <a:solidFill>
            <a:srgbClr val="FFC000"/>
          </a:solidFill>
          <a:ln w="76200">
            <a:solidFill>
              <a:schemeClr val="tx1"/>
            </a:solidFill>
          </a:ln>
        </p:spPr>
        <p:txBody>
          <a:bodyPr wrap="square">
            <a:spAutoFit/>
          </a:bodyPr>
          <a:lstStyle/>
          <a:p>
            <a:r>
              <a:rPr lang="en-GB" sz="3600" dirty="0" smtClean="0">
                <a:latin typeface="Comic Sans MS" pitchFamily="66" charset="0"/>
              </a:rPr>
              <a:t>The Ancient Greeks ate like we do in modern times, with three meals a day.</a:t>
            </a:r>
          </a:p>
          <a:p>
            <a:endParaRPr lang="en-GB" sz="3600" dirty="0" smtClean="0">
              <a:latin typeface="Comic Sans MS" pitchFamily="66" charset="0"/>
            </a:endParaRPr>
          </a:p>
          <a:p>
            <a:r>
              <a:rPr lang="en-GB" sz="3600" dirty="0" smtClean="0">
                <a:latin typeface="Comic Sans MS" pitchFamily="66" charset="0"/>
              </a:rPr>
              <a:t>They woke and ate breakfast, they broke from work at midday for lunch, and then they ended the day with dinner and perhaps a little dessert.</a:t>
            </a:r>
            <a:endParaRPr lang="en-GB" sz="36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cient Greek Cooking Method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496944" cy="5632311"/>
          </a:xfrm>
          <a:prstGeom prst="rect">
            <a:avLst/>
          </a:prstGeom>
        </p:spPr>
        <p:txBody>
          <a:bodyPr wrap="square">
            <a:spAutoFit/>
          </a:bodyPr>
          <a:lstStyle/>
          <a:p>
            <a:r>
              <a:rPr lang="en-GB" sz="3600" b="1" u="sng" dirty="0" smtClean="0">
                <a:latin typeface="Comic Sans MS" pitchFamily="66" charset="0"/>
              </a:rPr>
              <a:t>Breakfast </a:t>
            </a:r>
          </a:p>
          <a:p>
            <a:r>
              <a:rPr lang="en-GB" sz="3600" dirty="0" smtClean="0">
                <a:latin typeface="Comic Sans MS" pitchFamily="66" charset="0"/>
              </a:rPr>
              <a:t>Most ancient Greeks had the same thing for breakfast—bread dipped in wine. </a:t>
            </a:r>
          </a:p>
          <a:p>
            <a:endParaRPr lang="en-GB" sz="3600" dirty="0" smtClean="0">
              <a:latin typeface="Comic Sans MS" pitchFamily="66" charset="0"/>
            </a:endParaRPr>
          </a:p>
          <a:p>
            <a:r>
              <a:rPr lang="en-GB" sz="3600" dirty="0" smtClean="0">
                <a:latin typeface="Comic Sans MS" pitchFamily="66" charset="0"/>
              </a:rPr>
              <a:t>The Greeks also ate something called a </a:t>
            </a:r>
            <a:r>
              <a:rPr lang="en-GB" sz="3600" i="1" dirty="0" err="1" smtClean="0">
                <a:solidFill>
                  <a:srgbClr val="FF0000"/>
                </a:solidFill>
                <a:latin typeface="Comic Sans MS" pitchFamily="66" charset="0"/>
              </a:rPr>
              <a:t>teganites</a:t>
            </a:r>
            <a:r>
              <a:rPr lang="en-GB" sz="3600" dirty="0" smtClean="0">
                <a:latin typeface="Comic Sans MS" pitchFamily="66" charset="0"/>
              </a:rPr>
              <a:t>, which resembles a pancake. These were made with wheat flour, olive oil, honey, and curdled milk, and usually topped with honey or cheese.</a:t>
            </a:r>
            <a:endParaRPr lang="en-GB" sz="36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88640"/>
            <a:ext cx="8712968" cy="6740307"/>
          </a:xfrm>
          <a:prstGeom prst="rect">
            <a:avLst/>
          </a:prstGeom>
        </p:spPr>
        <p:txBody>
          <a:bodyPr wrap="square">
            <a:spAutoFit/>
          </a:bodyPr>
          <a:lstStyle/>
          <a:p>
            <a:r>
              <a:rPr lang="en-GB" sz="3600" b="1" u="sng" dirty="0" smtClean="0">
                <a:latin typeface="Comic Sans MS" pitchFamily="66" charset="0"/>
              </a:rPr>
              <a:t>Lunch</a:t>
            </a:r>
            <a:r>
              <a:rPr lang="en-GB" sz="3600" b="1" dirty="0" smtClean="0">
                <a:latin typeface="Comic Sans MS" pitchFamily="66" charset="0"/>
              </a:rPr>
              <a:t> </a:t>
            </a:r>
          </a:p>
          <a:p>
            <a:r>
              <a:rPr lang="en-GB" sz="3600" dirty="0" smtClean="0">
                <a:latin typeface="Comic Sans MS" pitchFamily="66" charset="0"/>
              </a:rPr>
              <a:t>Bread and wine made an appearance at this midday meal as well, but the Greeks would drink a bit more of the wine versus simply dunking bread into it. </a:t>
            </a:r>
          </a:p>
          <a:p>
            <a:endParaRPr lang="en-GB" sz="3600" dirty="0" smtClean="0">
              <a:latin typeface="Comic Sans MS" pitchFamily="66" charset="0"/>
            </a:endParaRPr>
          </a:p>
          <a:p>
            <a:r>
              <a:rPr lang="en-GB" sz="3600" dirty="0" smtClean="0">
                <a:latin typeface="Comic Sans MS" pitchFamily="66" charset="0"/>
              </a:rPr>
              <a:t>Lunch was considered a midday snack, so it was common for the Greeks to dine on relatively light foods like </a:t>
            </a:r>
            <a:r>
              <a:rPr lang="en-GB" sz="3600" dirty="0" smtClean="0">
                <a:solidFill>
                  <a:srgbClr val="FF0000"/>
                </a:solidFill>
                <a:latin typeface="Comic Sans MS" pitchFamily="66" charset="0"/>
              </a:rPr>
              <a:t>figs</a:t>
            </a:r>
            <a:r>
              <a:rPr lang="en-GB" sz="3600" dirty="0" smtClean="0">
                <a:latin typeface="Comic Sans MS" pitchFamily="66" charset="0"/>
              </a:rPr>
              <a:t>, salted fish, cheeses, </a:t>
            </a:r>
            <a:r>
              <a:rPr lang="en-GB" sz="3600" dirty="0" smtClean="0">
                <a:solidFill>
                  <a:srgbClr val="FF0000"/>
                </a:solidFill>
                <a:latin typeface="Comic Sans MS" pitchFamily="66" charset="0"/>
              </a:rPr>
              <a:t>olives</a:t>
            </a:r>
            <a:r>
              <a:rPr lang="en-GB" sz="3600" dirty="0" smtClean="0">
                <a:latin typeface="Comic Sans MS" pitchFamily="66" charset="0"/>
              </a:rPr>
              <a:t>, and more bread.</a:t>
            </a:r>
            <a:endParaRPr lang="en-GB" sz="3600"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205946"/>
          </a:xfrm>
          <a:prstGeom prst="rect">
            <a:avLst/>
          </a:prstGeom>
        </p:spPr>
        <p:txBody>
          <a:bodyPr wrap="square">
            <a:spAutoFit/>
          </a:bodyPr>
          <a:lstStyle/>
          <a:p>
            <a:r>
              <a:rPr lang="en-GB" sz="2500" b="1" u="sng" dirty="0" smtClean="0">
                <a:latin typeface="Comic Sans MS" pitchFamily="66" charset="0"/>
              </a:rPr>
              <a:t>Dinner (Evening meal)</a:t>
            </a:r>
            <a:r>
              <a:rPr lang="en-GB" sz="2500" b="1" dirty="0" smtClean="0">
                <a:latin typeface="Comic Sans MS" pitchFamily="66" charset="0"/>
              </a:rPr>
              <a:t> </a:t>
            </a:r>
          </a:p>
          <a:p>
            <a:r>
              <a:rPr lang="en-GB" sz="2500" dirty="0" smtClean="0">
                <a:latin typeface="Comic Sans MS" pitchFamily="66" charset="0"/>
              </a:rPr>
              <a:t>Dinner was and still is the most important meal of the day in Greece. In ancient times, it was when everyone would gather with friends—not family—and discuss things like philosophy or maybe just daily events.</a:t>
            </a:r>
          </a:p>
          <a:p>
            <a:endParaRPr lang="en-GB" sz="2500" dirty="0" smtClean="0">
              <a:latin typeface="Comic Sans MS" pitchFamily="66" charset="0"/>
            </a:endParaRPr>
          </a:p>
          <a:p>
            <a:r>
              <a:rPr lang="en-GB" sz="2500" dirty="0" smtClean="0">
                <a:latin typeface="Comic Sans MS" pitchFamily="66" charset="0"/>
              </a:rPr>
              <a:t>Men and women normally ate separately. If a family had slaves, the slaves would serve the men dinner first, then the women, then themselves. If the family didn't have slaves, the women of the house served the men first, and then they ate when the men were finished.</a:t>
            </a:r>
          </a:p>
          <a:p>
            <a:endParaRPr lang="en-GB" sz="2500" dirty="0" smtClean="0">
              <a:latin typeface="Comic Sans MS" pitchFamily="66" charset="0"/>
            </a:endParaRPr>
          </a:p>
          <a:p>
            <a:r>
              <a:rPr lang="en-GB" sz="2500" dirty="0" smtClean="0">
                <a:latin typeface="Comic Sans MS" pitchFamily="66" charset="0"/>
              </a:rPr>
              <a:t>Dinner was when most of the foods were consumed. The ancient Greeks would eat eggs from quail and hens, fish, </a:t>
            </a:r>
            <a:r>
              <a:rPr lang="en-GB" sz="2500" dirty="0" smtClean="0">
                <a:solidFill>
                  <a:srgbClr val="FF0000"/>
                </a:solidFill>
                <a:latin typeface="Comic Sans MS" pitchFamily="66" charset="0"/>
              </a:rPr>
              <a:t>legumes</a:t>
            </a:r>
            <a:r>
              <a:rPr lang="en-GB" sz="2500" dirty="0" smtClean="0">
                <a:latin typeface="Comic Sans MS" pitchFamily="66" charset="0"/>
              </a:rPr>
              <a:t>, olives, cheeses, bread, figs, and any vegetables they could grow, which might include </a:t>
            </a:r>
            <a:r>
              <a:rPr lang="en-GB" sz="2500" dirty="0" smtClean="0">
                <a:solidFill>
                  <a:srgbClr val="FF0000"/>
                </a:solidFill>
                <a:latin typeface="Comic Sans MS" pitchFamily="66" charset="0"/>
              </a:rPr>
              <a:t>arugula</a:t>
            </a:r>
            <a:r>
              <a:rPr lang="en-GB" sz="2500" dirty="0" smtClean="0">
                <a:latin typeface="Comic Sans MS" pitchFamily="66" charset="0"/>
              </a:rPr>
              <a:t>, </a:t>
            </a:r>
            <a:r>
              <a:rPr lang="en-GB" sz="2500" dirty="0" smtClean="0">
                <a:solidFill>
                  <a:srgbClr val="FF0000"/>
                </a:solidFill>
                <a:latin typeface="Comic Sans MS" pitchFamily="66" charset="0"/>
              </a:rPr>
              <a:t>asparagus</a:t>
            </a:r>
            <a:r>
              <a:rPr lang="en-GB" sz="2500" dirty="0" smtClean="0">
                <a:latin typeface="Comic Sans MS" pitchFamily="66" charset="0"/>
              </a:rPr>
              <a:t>, cabbage, carrots, and cucumbers. Meats were reserved for the wealthy.</a:t>
            </a:r>
            <a:endParaRPr lang="en-GB" sz="25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solidFill>
            <a:srgbClr val="FFFF00"/>
          </a:solidFill>
          <a:ln w="12700">
            <a:solidFill>
              <a:schemeClr val="tx1"/>
            </a:solidFill>
          </a:ln>
        </p:spPr>
        <p:txBody>
          <a:bodyPr wrap="square" rtlCol="0">
            <a:spAutoFit/>
          </a:bodyPr>
          <a:lstStyle/>
          <a:p>
            <a:pPr algn="ctr"/>
            <a:r>
              <a:rPr lang="en-GB" sz="4500" dirty="0" smtClean="0"/>
              <a:t>What I’m learning in D&amp;T today</a:t>
            </a:r>
            <a:endParaRPr lang="en-GB" sz="4500" dirty="0"/>
          </a:p>
        </p:txBody>
      </p:sp>
      <p:sp>
        <p:nvSpPr>
          <p:cNvPr id="2050" name="AutoShape 2"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179512" y="980728"/>
            <a:ext cx="8784976" cy="2492990"/>
          </a:xfrm>
          <a:prstGeom prst="rect">
            <a:avLst/>
          </a:prstGeom>
          <a:solidFill>
            <a:srgbClr val="FFC000"/>
          </a:solidFill>
          <a:ln w="76200">
            <a:solidFill>
              <a:schemeClr val="tx1"/>
            </a:solidFill>
          </a:ln>
        </p:spPr>
        <p:txBody>
          <a:bodyPr wrap="square">
            <a:spAutoFit/>
          </a:bodyPr>
          <a:lstStyle/>
          <a:p>
            <a:r>
              <a:rPr lang="en-GB" sz="3600" b="1" u="sng" dirty="0" smtClean="0">
                <a:latin typeface="Comic Sans MS" pitchFamily="66" charset="0"/>
              </a:rPr>
              <a:t>TASK:</a:t>
            </a:r>
          </a:p>
          <a:p>
            <a:r>
              <a:rPr lang="en-GB" sz="3000" dirty="0" smtClean="0">
                <a:latin typeface="Comic Sans MS" pitchFamily="66" charset="0"/>
              </a:rPr>
              <a:t>Now that you’ve understood the eating </a:t>
            </a:r>
            <a:r>
              <a:rPr lang="en-GB" sz="3000" dirty="0" smtClean="0">
                <a:latin typeface="Comic Sans MS" pitchFamily="66" charset="0"/>
              </a:rPr>
              <a:t>habits </a:t>
            </a:r>
            <a:r>
              <a:rPr lang="en-GB" sz="3000" dirty="0" smtClean="0">
                <a:latin typeface="Comic Sans MS" pitchFamily="66" charset="0"/>
              </a:rPr>
              <a:t>of an Ancient Greek, can you decide, plan and create a meal that you think would be appreciated by an Ancient </a:t>
            </a:r>
            <a:r>
              <a:rPr lang="en-GB" sz="3000" dirty="0" smtClean="0">
                <a:latin typeface="Comic Sans MS" pitchFamily="66" charset="0"/>
              </a:rPr>
              <a:t>Greek?</a:t>
            </a:r>
            <a:endParaRPr lang="en-GB" sz="3000" dirty="0">
              <a:latin typeface="Comic Sans MS" pitchFamily="66" charset="0"/>
            </a:endParaRPr>
          </a:p>
        </p:txBody>
      </p:sp>
      <p:pic>
        <p:nvPicPr>
          <p:cNvPr id="21506" name="Picture 2" descr="Eating &amp; Philosophizing - Greece Is"/>
          <p:cNvPicPr>
            <a:picLocks noChangeAspect="1" noChangeArrowheads="1"/>
          </p:cNvPicPr>
          <p:nvPr/>
        </p:nvPicPr>
        <p:blipFill>
          <a:blip r:embed="rId3" cstate="print"/>
          <a:srcRect/>
          <a:stretch>
            <a:fillRect/>
          </a:stretch>
        </p:blipFill>
        <p:spPr bwMode="auto">
          <a:xfrm>
            <a:off x="2195736" y="3645024"/>
            <a:ext cx="4752528" cy="297033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394</Words>
  <Application>Microsoft Office PowerPoint</Application>
  <PresentationFormat>On-screen Show (4:3)</PresentationFormat>
  <Paragraphs>36</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34</cp:revision>
  <cp:lastPrinted>2019-01-14T12:07:47Z</cp:lastPrinted>
  <dcterms:created xsi:type="dcterms:W3CDTF">2018-12-30T17:55:15Z</dcterms:created>
  <dcterms:modified xsi:type="dcterms:W3CDTF">2020-05-06T08:10:08Z</dcterms:modified>
</cp:coreProperties>
</file>